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2" r:id="rId3"/>
    <p:sldId id="270" r:id="rId4"/>
    <p:sldId id="273" r:id="rId5"/>
    <p:sldId id="268" r:id="rId6"/>
    <p:sldId id="278" r:id="rId7"/>
    <p:sldId id="279" r:id="rId8"/>
    <p:sldId id="280" r:id="rId9"/>
    <p:sldId id="275" r:id="rId10"/>
    <p:sldId id="274" r:id="rId11"/>
    <p:sldId id="269" r:id="rId12"/>
    <p:sldId id="281" r:id="rId13"/>
    <p:sldId id="282" r:id="rId14"/>
    <p:sldId id="283" r:id="rId15"/>
    <p:sldId id="276" r:id="rId16"/>
    <p:sldId id="285" r:id="rId17"/>
    <p:sldId id="284" r:id="rId18"/>
    <p:sldId id="267" r:id="rId19"/>
    <p:sldId id="271" r:id="rId20"/>
    <p:sldId id="277" r:id="rId21"/>
    <p:sldId id="286" r:id="rId22"/>
    <p:sldId id="287" r:id="rId23"/>
    <p:sldId id="266" r:id="rId24"/>
    <p:sldId id="288" r:id="rId25"/>
    <p:sldId id="289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CEBF-35D3-4975-A6C8-B2B2FF7282B1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EBF6-7682-427A-88BB-DD8F9C15B99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CEBF-35D3-4975-A6C8-B2B2FF7282B1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EBF6-7682-427A-88BB-DD8F9C15B9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CEBF-35D3-4975-A6C8-B2B2FF7282B1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EBF6-7682-427A-88BB-DD8F9C15B9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CEBF-35D3-4975-A6C8-B2B2FF7282B1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EBF6-7682-427A-88BB-DD8F9C15B9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CEBF-35D3-4975-A6C8-B2B2FF7282B1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EBF6-7682-427A-88BB-DD8F9C15B99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CEBF-35D3-4975-A6C8-B2B2FF7282B1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EBF6-7682-427A-88BB-DD8F9C15B9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CEBF-35D3-4975-A6C8-B2B2FF7282B1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EBF6-7682-427A-88BB-DD8F9C15B99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CEBF-35D3-4975-A6C8-B2B2FF7282B1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EBF6-7682-427A-88BB-DD8F9C15B9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CEBF-35D3-4975-A6C8-B2B2FF7282B1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EBF6-7682-427A-88BB-DD8F9C15B9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CEBF-35D3-4975-A6C8-B2B2FF7282B1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EBF6-7682-427A-88BB-DD8F9C15B99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CEBF-35D3-4975-A6C8-B2B2FF7282B1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EBF6-7682-427A-88BB-DD8F9C15B9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7DCCEBF-35D3-4975-A6C8-B2B2FF7282B1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E51EBF6-7682-427A-88BB-DD8F9C15B9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4632" cy="3467471"/>
          </a:xfrm>
        </p:spPr>
        <p:txBody>
          <a:bodyPr>
            <a:normAutofit/>
          </a:bodyPr>
          <a:lstStyle/>
          <a:p>
            <a:r>
              <a:rPr lang="ru-RU" dirty="0" smtClean="0"/>
              <a:t>Красная книга</a:t>
            </a:r>
            <a:br>
              <a:rPr lang="ru-RU" dirty="0" smtClean="0"/>
            </a:br>
            <a:r>
              <a:rPr lang="ru-RU" dirty="0" smtClean="0"/>
              <a:t>Ленинградской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3744416" cy="165618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Подготовила воспитатель</a:t>
            </a:r>
          </a:p>
          <a:p>
            <a:r>
              <a:rPr lang="ru-RU" dirty="0" smtClean="0"/>
              <a:t>Ильичева А.Н.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3307">
            <a:off x="6547930" y="3308882"/>
            <a:ext cx="1974858" cy="2803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74105">
            <a:off x="4927377" y="3622537"/>
            <a:ext cx="1954385" cy="28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4722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Росомаха</a:t>
            </a:r>
            <a:endParaRPr lang="ru-RU" b="1" dirty="0">
              <a:latin typeface="Lucida Console" pitchFamily="49" charset="0"/>
            </a:endParaRPr>
          </a:p>
        </p:txBody>
      </p:sp>
      <p:sp>
        <p:nvSpPr>
          <p:cNvPr id="23558" name="AutoShape 6" descr="data:image/jpeg;base64,/9j/4AAQSkZJRgABAQAAAQABAAD/2wCEAAkGBxMSEhUTExMWFhUWGBsZGBgYGB4aHxsfHRsaGBgaHiAfHiogGB0lGx4eITEiJSorLi4uGB8zODMtNyktLi4BCgoKDg0OGxAQGy0mICUtLS0tLS8tLS0tLy0tLS0tLS0tLS0tLS0tLS0tLS0tLS0tLS0tLS0tLS0tLS0tLS0tLf/AABEIAMIBAwMBIgACEQEDEQH/xAAcAAADAAMBAQEAAAAAAAAAAAADBAUAAgYBBwj/xABAEAEAAgEDAwMCBAMHAgUDBQEBAhEhAxIxAARBIlFhBXETMoGRQqGxBhQjUmLR8DPBcoKSouFDsvEVJDRj4gf/xAAZAQADAQEBAAAAAAAAAAAAAAABAgMABAX/xAAjEQACAgIDAQACAwEAAAAAAAAAAQIREiEDMUFREyIyYXFi/9oADAMBAAIRAxEAPwDltXUoXZZbUvfx+n2/36X1qjRspatTkTmlzbirT09Uu3hZstwLdsaoSLfC5xd19sdKS1EAYrVCTKrxmshZ15tnS1pNCjLU3S4ar0pcgQKC7y1+V56c7vU1ZRjemDBqUhokNF01SubMN+OvP71Cb6S5wV9PONvFxqXqPu+3nqn29T0Qg45qKSbvEZl7iiqGs18WGt3QrpbF+20ZfgrOEoSk0F8epcvmOXj+fR+87PdEMjAxFMyuWT5+D5+Og9t3EZTZkj8LbtIvMNpZUURQi3jNLh6GfUJZY7Y3j3jl/K2Vzmqov46OW9FE7C6ppow2kqPTLEpEo3ayavNlhwv36Xh26soxB2tBW3d7/B+/TH1Dt5SIFFtm+N5M7vey7bPfjjqt9P7eRBWMLkR8Cq59NX5xfwvQTZVLximnInKMZ/mj/CI3gEeeA/lz0btu42gSJYkkWTEk1tCOEt4/fx1vqRhpiMZFP8WPV5kH3Gs858dL6feylIYY1I7vLAyMfzbcS8p88+Oi6YcvhR7iGptGUAkZCRYrg9SpHC8FF/frY/DjANTT20RtrDOvVFYpvaHAHLTmutNXS9BLTh6pIT2zfzJeF5H+f7dI992eqVvqNt18oMZAYbhXG75zwmTvRJ/0HNWI2SkcriqjXpOPzMvt756s9sxIjpR/xbSbdcJZnNfFePPUvte2nFJajcq2kX7INrjHnPHL0z9T0FiR0psXbSe1hk+Ww+H36SUkBgdDXZzk/lMMvWtr4HmqcfFffqr3E2QRjGoYOAKPj9b4rx1x+vDWJfhkN7HUYs4shjg2DC9wbZWKf06r/UO7nonqj6Y6Zvs3VJD/AEhhvPnPtfVXIKY5qSjF3RlUm4q484eLDH79D1Jem1juv2vloKr/ACjfjPUXfqS1IkRVN8aGqUymABvgs/TqjoaZq0aaDQObKRz8So25Mc58RfYuJmjryY+uomGJ83X7Un7X56oMtsfyAnnyc5oM5V/9P6pQ0JTmXEWN+mK5blTfkJbcmU6bl3Ux2SjHat2WyzV2pT+/L5c9GL3sOCKU5RlAd/ix28Z8Yw8+OfHUb6h2tLOiUecbW0cKMfGW/f26P3Oj5LYteiELjxWMLB3YvNY56P8ATdeDH1wYbbRfZfev5V8JeOn2NFHO9/8ATdHU0/7z/liRqokYeYqG3aU23dXxkOk/xYGnpQNSMaoIkJcW23LhZcy5dr46c+v9o/iEoT1CF/4sWW6JixbVoSqLMlJ1M0e40x1NTbKenCe/TjgAFWmuTdxyMS7cddEXoe90bSmQnKOhp5nbHUABzVyI01YN+f6vdn28ZR3asY6m6/MrkcjJs49jzEvpaEIgJGEItk41TJnbuUrdIrz7+3WvazZH8YDnddU8nNK/udG7Ek7VFaLGF7IgytcA55b+fNez0lr7o0bp0i7/ABgVxytfPRO1d1xvLUq9/vjmuqGvqm0iR4HA88r8ptzT7dS9oRRfZNh2nuhKLfm6qj3WzND5+eid1p6dDNo2+EtffHBfHtn36JrzJy3PLxXim/PnpPuIRk5KlzZ5/wC1dOkjOexbXjpY/CNiX5z8q8vq/r89LRnKSEgkTGMliXGN1IPca4+DPlLLTp/fH358fy69Iu70yN3FSMh7h5//AB0a3Yj2eT+h6N+hdSOKl+KxvHsAFcYKx1nT8O6/DNktJknLvkc54jCjr3qn7fTUSdHSVSz0j/EVXPFFfu8dF7rSmS/Ent/Lkb8hRy/89vOrvhIIQQbcIlRcomVK9/69Maly0r1NT7WhUnO0txRllxW3y9c7RfwBo9i6cfT6Zyu5DuNqEjLd2ZznHz0X6dCWn22rqwnH1ppxsYkbVnKuOQL+XjHVDT0me247mPqoW2JzuqP5uGk4ivur/wBI7COpCSEvw0dxIOJO6DGriyGmmr2RPD0q3uxXx29ETQ05umkrjHYMdQtLKZAlOc4znp7se30jT2UbmQzkg1mN08xuhrxb7J1Q+ofT4G3MJBRYYjGKNFLjd+v5vfr3VjGJGMfSxkOKPBfC8/L46mouwx46DwhBqED07eOePkX4+P36LpahHdLbuCw3IttcVynD9uhwI16KN1fiMXN/5fcvin368Rc6em1zlDehx8+MfFvT4qii/Uf/ALwT/NG4YCv3VvLWf35x03rdj2yYihK1b2ny2U3z/wDD1M0vqukRj+JIuS7ba8hjPKoXfRf+uUiaC+qBW+dVlT8hjg9VeTjoJmlFJi3dakpMHS/EhoRX1j+bCG0csL/i5fHN9Kdx28papJGemhEkjyGVbGLd4+3F110xow1IgZhY0+P0R4rx1E7/AEdSLt/ixsCPgS1kflEv4x+gJSaQJK1ok6uoEJyMsZJVDZGreSiP8/i+gdxrQ1kJEhkPqJcNAB9scfGfHRu/7mUCenLzcptICyjg8ZW/kPnqZPvJwlHSi/ex2zvL/wCKPGehGF7Fx+lT6dpy0IH4Tdtcql7s85lsB/oc2XQ1Yx0yUzDhZH58rFArzWV9/cWb3H0zZKEmkjt3Raqnb6TN5fb25q6Pp6tSNMyyN2XinI+6q/8AtetKPomAr9X7actUYy2EygTG61S8UC7b+KXqh9D7fZqSdRSUYo6e19YZuJ/qiSyXzH36Ulos5EXdujIy4undzxfpfLw4N3VLR7eRqaf8Re43OA2RAPLLOT2k4enUeh1FnQuhAhGemCOcc85Y+MC/OK8dNafbxIsou4tXz5cnmuk/pWtRGETdHkusWenJ8NfrXT3Z6gS2rfGQ45L+TxX+npsUE01e1jO5U4cvk+57ffoer2coAnqh55HiyjhrHz0w6xp22sYu4Av0/wClKHgqvc9+tdfvtOZLNMfBSWiixLpT3OPHWoKoja/bspCyGC7fyuLswmG5PCfbnqFr7dPVZSJW3U47Wrfvg4b4u3FHXU63cwjOiMLq6fSrdXt/KlF5P9+kf7ppS3fhrB/yihFbw7Wz9sbf16VaDW9nPvaxGLqF0u0Jm3lxK/TJ3BdPl4vrzTI+qJFbPVm8uEKdt4+9Gem+4+macb1NVJbYtMmW2JTYCWyvOeM11P0nT2jDjBKTy4aCq9vPjqloEvh52Xcx/EAsdSKrZliSjtp5u93/AJOvZd3t3RkkpFKBXqvkvxUv3Og/Tu0hGbP8UlvyRRE/iJFSzWfPDXlpjT1CWo3pJZUmUR9QXjPGMleOjYsgrr+OJHn9LP8An+3S/famWpUPAY58/PQ5yWVbWPND93in/lV0SUqamZrF+z9+Tot/CDTsUqRzGx/5d9D/ABTTlGW5uLZWeH/nno+v3JTUkHnYe/H6Yc+7jrXt/p++JOMmRZF04mG3CypoT7f9+spGsP8Ai6rkJV4tLTw5LyZ/Xr3oD9UNL/D1NObOOJbpZv8Abj2+K6zpc34HIId3P1V7Hp5/lni78cHVCOgzgSnqakXbe5klkb/MRbPOOfT8vS+nr7XapVt1Q88GS+FGpc9F0O505EiDqfwm2Jbi+IrfN3+j46o1ZVMND6ppaGTW1JSm53M9sRYoAJtjcQynLydUNbu2e2UZhKVYNOdZeHe/s5Xm+Oo2hPUjKI26iuwki3dOVaXjPs88NHW26cWU1Z7rzIWQUVFMRKeULvF9J0GPY5rdzPY7cylzUeW/GDBkK4z+oO3SMjTibmQsaMFu3L97axe7nz1On9RlVWRjmoi5pZF2VLg45p8vRe1kwtZVMoc14oyc+nj9el/sKx8GjXiOwbrMnCnO5lWPHHm/PWne99+KJGLEONxVXeTLZQcf5njpD+5sV1LI4Tcx984//wAt4z1Q7VCNbhuXmrvAOMXgQzzfQaYVb0D7GcBiumMm3fLmt3i7xv8AZFrnqt2OtCEYyKzjaGfVVref3+OXqV3ugm1Kx4z6T+I/9q/+b9tPpsJARqkqXOGlSOWrGhfY+DpMPSrk6o7HR7ZIxnEvcXh/cz5f062lDT1L/hlfG1uy6vHt/X56H9F19+kwmpKnnF+p9R74q34/XpXW1pR1YQYbzbGUZ3XqL3RwcYVuq3H26KoVMl/VfppKREEktLOtp5MVmscJz56L3H040ZEpMdSZct21G0iSkpyWJRzVFFg9rdo7mUBhUeWRXvcSqZPIvv8AN9I9t2Up/iWkpag03lGylv1FJDzmInFdP0Cb1on9/Fjq6ZGcgnCAkoMUvEoGDbWK99zz0vKBvYoDG6MWxYoXdiRp9XzI6sd79O1Jw0CWpKcV/Dk6ks+rzS2yPTtT56f1/pAwjeUxJ/Lbi332sgXb96epyhasmyP9LlpakyUY1GW+phQy2sdzi6t+Gq+Xql3EJkSCRlm5NWGa4xdrTZ4fFdbP0mcNLZCTziqrNSwJfgMf5pfoSfZ3t/Fns2B/puqcvNKpQg1H2yeNKh4tE/6ZpT02FwwoxC6zKLTQG1H+bznro9bt8RYDyV5r/wCLz99vu0HQ0oylF3bnjDbzhwULha9q6dhCimo1ikvH6J48/PVLo1CmuSlz+RbxSSLtjnNYpPPPjPNd92joTvTsJNr71VDGj1N/Hn9ej1tP8/4e+LJMVIHFKcU+cX+tvS/daAqyiUXd1fHIfwuUsqrb56STsDUWQoRjqwtC8MTdXtdNWcvpPvnNH7HUIbY7YyuRmTXKC0/lqsYzni+qvaxEZUYCS7Yt4MJd5zmsW546j959c04SQm5MxpPP5rcn2r3+3Rihkg3c/Tipau9AliN3y0GeBK9ufPXMQ19HWmu4IRl6vFNtB4t4tugv36udnq6s9Of4RqSsK1Gqa9i/Hz5X2wrr9hDckUwEljVzkhbbixAMeD36zdAlIn9x2+kSrAIGnL0tF3WPy038cCmXqR3PfS0ZR9OYSuVSGSRSWZVVbaUPEjjksTjOctwxLi4owrRy2uZO2m6Pi14djowkuppM4SjtSMXdKL6mRtpMmfZPbo8cl6JF3tBu9+sdspqQksgH8K5engwSPWNX6beXJjrz6r3B6WUyUtsqCLGiN2kW/Jd8eetDudKPp0tM0U3G9Bm/5TKpHanDHK/dH3MZaUo6mmpshUjehJtkyqqlStXZxx1R10LOwEdWEST6oyAR9kyPjFfyvnrzuJT19FmtTZUAVGWSJI23ulY+pr9q607/ALnS1Bkbt2Whs3V7hTXn5/TrT6lKc9PE5JE2lPOfV5W93pr/ALdIl6Sp1YbufpsWX+Jqz30EtsJJYBySp/36zqL3H06G6W61u1jaZzySB/brOm/H/wBAo+i/Ufpv4OpD8QAnW2cfNIyRsETlQ6ld5p1+J6kDDIqcn/UkQKvyniuuml3XcQD8SNEW5smiNhXBaMqXmrt9umtbQjqazIrSnRW5NrfF1k/Wsnnno5a0WWjj+0gaEoTnOrIbTafiSgEdzd2Es1gD9MAlKUwJ6nqkuoR3Xzl2nAe3g9njq19X7HU/+qxn5GLCEVzULlLd4D8pdlc4ma/cx0osHTqc82JK8UrKLcwtz7eHjpgjGh2O9A2xgRJru9xjCVqspc8vjogRGrKvllRfPLzX5fuvS+gqSfTNAN0t0xS6D04oxYeTnd1r/cpOqahMdvJM2m7CKzw/YrxzyBqgeaGJVJf4pP8Ali+n35Kt8fpfVHT+ksorg8erkpDn+HJ/t46X7LXlCJKVS9TtNKOZbrr2COMI3gr3a2nrSnHMNaOfy2MrHdigvl+a98nU3/ZRBP8A9OgRN842l/mCzy5BaaePYo68fpsIkgjbIisZIFlFnkLrk8eL6Z0jS0nBIl/mlTtMXeGiq8+MVz0v3nemmM4euc62tlKjW33p9X6/qCguQsdkupEk+qNKRtktNiCA0vKF5z1YnHfCroDA1mj+L3Rp9vjpL6N22ppj+cZN6ktSsvtuot/0nHt5X7hN2xLc3JntqnbYc8mJUX0FXgIk3uu2jIN0n2rlcW2RirVeHjPTMJ6f4kH8M04xKAb9Ifsft8Zx1mppyHLVYliynPtdZ+H/ALYdpsd0ZLXlXGUfNnnzmq6WT+DOV6YftNCOCUMxpZSOGqX4f9/tbX4Z4yt16fjKjVef5dSNLSdT1b2LuqO6L42NN4pqzBz731K+u/UoEiFssnNenLj3FvNvgx0FbYjjsq9x9VDUCECz1SXwolNec5L46LHv5MhI3nmv+X+ldfPvpX9p9fU7z+7zluh+JLa1QRBYh7H/AMddJ9f/ALXT0A09PbueZSCjHi+c9dEIbqgySijtu519kfxNvpkeFKrK+/xx/t0p9S7kLiSCRmNyorm3/NRn4x1890v7Sa0paU9ZYzgqMaryXVVdeHn267H++GqzVuJtlKZG6fQunxmdZIl8Zo63JxtbBGSYu/U4EiEpvxuQGyz+HcVZlD5Tpn8SGpHduBaLjyfelHOfi76hd32B3U5SjCejaRRjal/mHiK8VfvnqzqfS9Dt4x/G3Fq1vF/NvbsMltFr+WviCQy2JamlqxD8PWfw9O263LfIraOb/h+49JT+iE5KzGUgW1xRZec21yeHnzZ19fU1WOlpxjpaOGRIYypFT/TnC55eOgn0encyjCNZ9W1OSKePPIvgz1m5eAYlp9q6cCpM0s9OSOak7bJK+k84JcXXSGp282N6gcy/iuUi2t1O+isoRKl8Y6vstCGmSjBuXNGd3Fvx7fp7V1z/APaD6cSd0DbqKtHDkr5uXJjx9uhsFInR+nMTd+DUpJnaot1GtrdZje7OXHpvreUYszbbKbdEwMFxQbuDxnJXHPR+17rW04TilpHEguSsLtinAkuObjgy9Ifi616ZOGlNnulppGcYRowS3SZRVo2pH836dVUbRtIX09H8WUnU0z0rgZYjnC8WYK837859SlmfrLlnybucL5w1xdHS/efVJyWH4hccbdOiJmQ5lWcFltZz1tCaxjLarHhY0g+yOLzSe49BpslOW9CJp7dGd7XUUk4XasyAmadpePPpuq687Cf4cY6fr49NxTKtpSI+P089FdJvV07lISsSMCZtUrmLd+/PW5CUYwGcxWVO0Uoj5dqeWwp5wdU8J76NO37XRIhKEdxh3Eb/AFzz151W7P6HHUhGclkyLXbOX842P7vXvT0bF/Tq49rKRunpshhVo8bbxWHJXFj/AOLonYxSMYpJlD/D9LGwa27rlkrY3zmvaqP9n++hqRlCrYzY0tpzIvHHPj+F8Z6S7jW/AnqalBCemSMVbBGx8nrhxZz7dKuO2UTEP7Q95GNQdyyvYOZKsRzeDk85s+Oofa/SJw3S1o0NLDckiNPxaFeMjzXV76D20teP4/pdWa+qfrYx/hjGnirkllq89Pd39HZfmPXHh3uOfi/b1ERz56LqPQezl2UfTRIOT+KLmnIcpm/t46RdCLMluTa3ETyZx/Sj/wCer/1fsIgTnolwoaJPBiUXeRpx6WCicZ6lz0zUjzOOPShXFNZm0+b4P1OhkOloNrTI6X40H13f4YpuLPSPjGQL/THWsPrGnqaSSNSDtLt9VNZtxKPm7TJ0jHRmBKTLVpaW4vtIfUDjzx+t1Y7btoxiylGMaqX4bbcbKi0MHzw16uelklRqEO++vacowNOLKUiioMmXwbeSqzfjjHVj6bozbdVdx6tOEqWK8zY1U2wxTkF6LpbY7m4izc1atemMY+GqK9OPt0uqTCW2ND58yKjFLzHc5jXkzjM3rpGcSnp6sJTlHU/EkbuXPBx+79vS8UUbTlGUokGaxutwq0SjfFOLD/bqH9JlqPpmpIDY5D1DWmhwKBRkc+/Wun30e3nOcp7yYMYfmY25LwDRWS+tGMma6Oj1e2lJCuIyobXxGJb98vTcyLpypKfzWhVZTnGc/eT1wnef2onqRlCIQJ3uRbRxQ4o22Y93pH6j9YnKNyleKDAHAUH2P26t+Jrs2SfR1X1n65p9vA2yJ6m1ih8emM5V5xfXzzvte9LUW7RevNfUUu/+ft0HX1a0l28ey5+98HT4RiaFsmfRPqUY6pPUamFE227xcvOD26e+rfW9J2ukbpfxKYOarh8565fXlbxXVH6B2cNTX0460mOkyN6c7bL6bBXZN8jao6v6J9L7rvNNnpxGGRZJE/1J5Tr6h/ZT+z0dPQjoEFILukyNsnUH8Sqbrir/AG69n9V7LQgaYEYHp08AchtKy4Tj36PpfWNTUP8AD0pwjtv1DErkAq1+bPPt1GfI7opGGrHZ6vb9rLbCCzeMyo58q1nkPfrmvrn07U1pupqO4uiJJovkrGLDhz/WjCZs3ziXVf5mktzy++MWlc9bf3q/VIWuAr4tear5quoOVh2uhL6Z9Mnn/D20GaounGJcXX/K620NQg1ULt3bpcPvStD7Z4+Ojw1Ufz6nna1h+MV6S6oH8vTcYQw7VWNMtzeHjAZxjPjoIUmygyd05Rfnbz84xfjN9KyhEVl+Vv8ANj5aldPPn/bprv8A6bCUt25i+INerOLOHmrzx+y3adzCULlIQy7iQ3e0w0VjBX6dZRfoaYj9TYrIjORJMNJihw5fi/N5HqJ3ncsIactujqcu5ixWi4WRRg2qSqlXNgddT3GpCdDC6oXaufOfH7PS3c9joPomRrFeht4ocWH246eEqNRyD3WhMZae4VjH8Nb/AA9yG85JZvIlNlcqj2+tqa7LeyhpRuNbQhEH8pJRvYG6Xty5j1031v6ZoxF0VzWIrGBWLxK+VvgoPYetPrn0aM9KMG9x6PxIwlJ9XpChMU1nLc3OZNso2LLqiN3c5EYx09aMSCIGphCtrKULlPFYf8y1XR9Htp6elOepWrGHERtlLjbVXQkleUPfpPsvout+JpxZRWwsqRIF2wXfa04Ar4XnoND6LPU1JaUVLnLUn7QckqLHdyVx8801ASQCGr3Nflv3/wAMlnyXXhxXiq8dZ11umR0TYQkVbW3d+Z3c2e/tjjr3rWhsip2vbmmJFpoJSFShyF8lCW808VXUJ0Yd7qvcan/R0AjE43qjbzZu8UL5oHo3fa0u5l+BpyYwENWZ/E7R/Dh7uGw8PRtfRH/D09pAuMY+GilV5jVC+23izoN0KkF+jfUYn+BD0x3TlGVkkjOTOJt8Jk+KPCdOT1Iyb2EpOOFcX5Bq6wYqr89Te00ofifiRRKlUivzN7j+f6dLat5YpOMmis3txXp/hKSnn+fUm2UUSl3E9SOYb5VxG45K4u2s8rWXqdrs0Zujp3xEI7ZC/wCvaBzaA+eln6jONu0Q2kX2fUXWS6PDm76a0+6ZPrh/Dgs2hzubfNufP6X1Nya2aSaJel3n+bRSQjFixlyDGriSzfN/fhpPu+9I0y0pw1ZXyXd+0rYC4rJk6sd7o3OoQuTaJcWOLpxVY4+3U76j3G1MSjNoK2w84zWSjO0fH36eM09GQPtvrsNORvhqz1JQaJJG4tjm2ki1RRZurF9W/pUdBiasqjPYqyKvMiMnKmD3Py1Z1P7mWp+F+HPVISGe1hdkQjIFlA3Stlz7fc65v6x9YlqhHcpEBk4ZcW0UVef1ft1VRydAbxRT/tB9eWSacrP8zx5qr4oa3Gcdc1OV5k/PN/r0IpLu68de1DjN/P8A+eutRUUc7bbNvxL9q681dS/+f09usjk9PW/daNBmsW/Ae3/PHUZyRbji/TISBL/l0PuHdugOKtPn/f8A36yGuBkyllc1n9nH8+scVKiPDQ/qW+ftzx0jdloqjnP7v6yPu1/T9ueun7f6LKGmdwpCEXYLlWiRKvMbx/PoMu1N40fm592iz7X/AE6a/tH9U/F1IaMSoQpD5TN/89+q1pUcz0z6d9B14BCcYRiyxvla8XNN39bSvsnTfc9zuAsdT+ONkgv2kDkPPx1K7DuYaWlpxnGKsM7ol5rgDJwWyyyr468j9SDdOJE4jm2iMhlWao49uOuKetItQ33mrFFrcIYDiuOa9r/83Seh387luM/lusF15+MP26B3OpLUQWonNBR8lGZN/r0p3MZIQioercXY0Cj/ALe5fnqbiwRTK39/3S9LYY9XNUvpPP3456P2vc3iqvHP6X71/t1F+mdrm+MqcxojJiHPkrPsN+/V/S1jTpl6oSaPTmOMmDNJ59+tGLDjsJ3H0jVdrCRyZZPi8VsReOf+3Wp9FCt/A202/vt5/b79VHUSMgIuFKC8cN+Mea/Xqdo/UZxi74EMPvZ5WrqThcePjqjW9mon952E9t6ZHyrqUrdOBERwODwYrqHqdv3DH1ai1yw9Ij7ViLeMnjjrptWTmgj6a3PqPvxl/wC1Ga6W15N0Cy9pHNJ58mf3s6OVIFbJM+xnqRjKMLEdxYhixuw5814+z15ofQdR/NqW01I/MZHd7YeF9+PHV7tI6kY+uUayWXlx+x/PHz0lqalH40iQ+kY8jXthVX/nsGw4NhdL6VqS2yWNRTxulh/LdUeDdfjrD6dICDRFWSRotl/Egm5C+ku4+tIm2VXnBXHHH758e3Tva91OSJtiYlSVR5fzf1/bpo14LjR5Pt22jUcuQgH6WXXWdB1e6krmBn2m/wBE6962ZrfwJ2GnH8LZpu2MYuZSyWtysKFvnwX9g2t3bK9hWnCIybC+aj/4UL5Me/VTtu2J0cwTKviin5cj+nSHc6ECVRK3MSyxTaUc2g4y1l62XoFL4RidygQkES2Lja3Kqy1LNr78dexmTk1O43j2KiKonC3jzeXnpr6xCcowlGBuSMRbLyDw7b3Y+z0j2fbzgSZyjjIlztsqviyilwPW14Pk2PdvobYSXYXlq3L6gpD3PHF5Xr3W1TT8BJKbkyVycF8UV5493pLWnJcRkj6ltKrlwBHxkfenrQ0pzTfICUbjIK8PEjlDzkfPJ0AbD9z3OnCP+Ky/8MoykHtd1x5p68lJSEmRHTz+a7pxigYtlnQO97mGgerUX2zgfF0Zx4vHXM/UvrROTGMmdfmk/wC38J4zn+XWXG27NqyzrapN2RWQe2Mfr4+/SndfSSmuf0x+vU/se54k4i+cf93/AJ89O939RhIrT/8Ac2GcuAHPx037LaLfq9EHV7eUWvF8/wDOXr3beVc1/sfpV9NT7i8yMGfa/v0t3evRZWar5+f+ePv1T8kmhFxqzbVYxp4z/Qf9ugdx3P5VcqfYLv8AkA/t1O7/ALsXGQEPutP/AHf16nx3ydsRk5o56yi/TOaXRR0e6qHt+b+tH3xeOtdLuajV8PH7sn+Vfr092H9ldfazmUBVKc8F/JzXUvu9Hao8hj7ZT75erQUX0QlKXpR0dbfNL4yfup/XPTUX/wDeRQ4nBs9mr/7/AMupP0aSaw4qy/3/AOHR56k9PuJ77stxi48xT9Kf/wAdPJaoRS3Z3/f62prTikaI6ko7Quz/AA2AXEwRJNF4i/onrdvPbsIPq3xXLUQ3eSzdP+R46Z7r6w72OnPLjaOKv1ZPUXV4cn6DN77t9fU1YTdTFG+nbTQ7c2htY/vP564nE6Cn9H7gncN8F34ry1vt+cP7y6H331aMNPeIk6InnK1K+cxOo0Ppc9Oc9k6zTHbn11psrLaC6z5yc9XO5+nNZYT1IR27IhHcBsiyAxK92Iv8+c0g5UG7j6i/g6W1+GhiW4Pmt0ZlvVnsJy1NNXfSVW6/GJR9qff4vqL2XYx/CJahHdm4no09MXBKk2tlfDuxzLq92fcwiKgLmQxT8sqy+TNc+UyXYtGsZ7KOo+n8QuK7SKoFFRUaus8ufu9UO904wjUoxhe0o87g3We25RC8Pm+ltHvBjLbBjVeXwDV1xnj966IMpNUBhlZe6/j5eWs/01oWyd+IzZyqowj6fHpHd++A+3t5L2u6U461YlH0xyvFccUN/OHHTMNDe2uG9ygEcbqa8UcvsdG7iPpNqMTIktvycGC/f4x1kwZAYQjPbAjXMstJJkpnI82tvHDgUe++nzkstOTGISCsZK2nBEy+av7HW/c9/LSowMkvcNVx7K3dc+2TnqF3H9p985aVbtOUsR3GA5cZ8vtk8HBVPQ3YbsND8NCXpS80yy49XCXfj9+XpzW1hXiiNEiq5vHsNXy+71C1/qsGcsXGOGCFOGQc5uW3H3tel9T6lJimBmkhu0qzP6V/y+l6FbKWr9ZkSSEIMRQUbaxfPWdc/p68KN05X5qv+/WdDEXM+h63ezdFnp0gbSBG0/LWDBcb9LVUHz0GDJlCNokfVFakYq+cx3emzzFr5e0O0hHT/wATV04aeWKS2j4uWTdXwmA6Dr6/bSYaWlGU9sGpQhL1W21JwRvMm3kq1encbDaJ0pfi6hC92le5JG26DMTa3Hltq/nlfh3G6VR2mxo3RAPd5rjjPv0XT+kajGMZDgPy1n4GQLlzgw1nqjofS46fq06S5BElcS03D45K/rnpsaNoj6v07Tmm1Yskv1EeXk2o5u8/v15qfSZNxnGM4yT1SlnaUg7Qzj/Lb7lZ6SUy9jH1PPokluMNV/P+XUf6jqTF2LKNnpLF/wDT+a3gPs15DtGR8f8A7a97LT7lCyMYm2POPunPm6vJ7dc323cpCRf5kU96vP8Az56+k/20+nS14y36Md8V4Df8IipisMaffrgvpn0eUpygxlbF2+l/NijA2GXF8dUUrQGv2sa+nd0UXEk3xn91uq+K62+od/RRVqXzX6e/9PjqF+OxuN1TmsdbS1h/356qoKhXyUyzqfUImntcuOTAeb+X28FDmzqZ3X1LfL2LEL44L/Y6W7mDsZVRgPm7/wBnpE6GC8A+Vj0tXcgZVKPv19R7TtYdvenHSJakYBJLXde1rw5Q889cF/YT6Wa/dG8dsIs8C5KrgfLecY6+jd1rBqSIbSVU3vJN1iVwAxWefHUuV06KcdvYLtu7T0ydovB4aLGja+PJ7X1zv9r/AKaS/wATTRYm6amwMPpLbZWeOfnHXT9romkf4ka1JRzkBsbkis6ecWfPPTWn9NhqTNspVtQCcShDxjcZMJ5/ZIzp2h5RtUz5N2mucP8AzzX79V+9i6kdORmVmlZXEpEYuf2v56U/tN9FO27hjHVjOMrRPD5i/wC/W+hGM9Ni6sdLUMN5H2ihn+TnruUlNWjjpxdH0fvfpoahs04YIosI3HHMs2FVjz7ees0OzjBD/Cta9TNXzl3U227a89Qv7CdqyVO6lrfldoSw5GNyM3imjz7dfQ9H6TKf5iNVi3x582HFnD158slLE7IytWclq9lHdtwm4lu3MhR/iZXVe57vnrNuqu+M9OOFtv04BcRQbcfHs11Wn9EmaiQIX/Cl4p8+JiPgaoxV9e9t9H1QuZsL3bKHlB4KcPvfH361jaJ3aaZJ04znK5TGM4xQn/mjNqkSgvJXJk6tdt9Es36hUyghFCg9QLZ5prxnHsz2unDRcNyuO53YGwqrr4rqtrdxUd8G/wCGrMrgB97TL/S+lTsR6FD0i8FF4CjaBniq8Ht0j3f1IhOgtHLQnLtav0nlfGcdUdGEhfU1KsiNVErb/mrjJX5nF9B7rtxjw1QVFsl5C3w8qHvxT0WvgY1ewT3JODhdw1GKZk1TZko+f4nC9B7vXiVLEsg5qPGPLQe3Kp1OqAzNOO1gu4JN34prA/HvnrzQlKZGJcobsq4MWH6e759ulSY2KfQTu+zdaLjdJKbsOeLq2va3xnk65vuv7OjIk6sQiVs08V71nOHN1y8ddlodxp6UKm3Mac2Obunn7FdSfrLpsm4nDQH7vPt4vp1roSjme52+olHBe2PnwRLb9h8vSHdUcZsGis3+uD/56p9yRPySrFyaznkBw/7HU7UlaoMg8gRePnobYvImlSPe3+p6sYgQ7es1v09NefLKNv69Z0h+HL/NE+EvrOhUiFSPuHYdhCOTRiNhukDKvKyeMfPn56H9bnGNTC14VyIcnKWUr7ft172vff4EZ6tHMo6Ylu2VQK/iuXHB+XGOgncSnrZYyCXqI2S5qOazG/P+/VZbiVXY72M5bOdsb/NOj2sxXu+/TM+5hGs1u9JzA8pV16gPi/HQO7NNkGpTKUjact7UdoflAefArzLpX6ppx9M5mNE3ENoilN+aKMcce3Qf6rRqsemsRjBcRurtPEQ3Nc+/t1I1pSbGcuExGNVdU4QyOQv09L6fc3xdI8PKhmn/AH8e/WvbznMlyP5Ab4MPw83xfUFz34PVAdbT1Ql+GaRlNzEnNMfmZARbsqi665f6t9P1W4TTNJmDWLpiFH3A67zRZbbAKWqGsY+K555w9JShCttRTgoqvikoP+e3RnyqKs1o/PPcw2zkOKkn7PR/pv0+WqiCQupSq688fbr6X3n/APz5m7tN0d0ZTltn6oyZUVKhdpS+My8V1O+jf2N7ztJwjvgeplqSGxrZsgKbouJNgZw+Ouz80XG0yCg72hH+1HYy1tCGnpWRhtYxk/mAQ+cD5/264TU0pRWKeo5Of6dfXNf6SxlN1Jz3Uy9EkCjLc3bV7sHufboWncYamnZNn51JE/Qxzdhsig+ZXnpIc1FpcSkcL/Zj+1et2kZaelCM/wARGkVv4rn/AJVddP8AT/7Qd1Lf+P8A4MpJtbAjdtbL3jkDlar3FyXaaWNPTgEP80DbvcbiWxjirobrbm7xv3H0ga/ChETFJE9Mfzbainva48BfQnyRfgY8bXpQe5hCZo06km4zttvB6tzc8224ygU9AhLUmen0Qw1fAhQe1lNnuV8sdp9Om7dSUX8VsmXbkuPg8XbzenHOXo2t2kpDEaiZaoCz2+xj2D3652WoB2/0jQ1NM1J6RKUX0Tk7bf4vy/mxfOOfZ6ztP7IduarKUOJxNiky8luLzK7y/keOqf0jRdRYMaIAxuNkuB3MrVcGPG6jPVqWhKENkZkp+plMyHsEdvrk0vMcrjOGg3WmLJJPoD2XYdvpbtXQ7eNmJbZP8Xgztpl74s+Tq2aXm0m1iErrOR582XXjx0roEtKO7c3WQg3eMDdRiU3flfVeOte2+saJFYxYN53Wo1gy3SFlY5xYnTf6L30WfxI0hNrNie36UNPx46n93Akw3RSRf8a04o/1fevHz1h3zeU/Co4iUcCNt+q3+H58UofXddhGW38sXLebWg28CtUtnkps6L2tAWmTdecZzIHpjHbKWNvl2F5uTL1V8Pmuqknaxjsi1bS1tUNuKtcPGcn6QI6erptES3876rZZti/+mJwl5qnqzoahCERlK54OVM2EkLBKPHBh6WKGZ79QhqTifh8BJdRI2NYMU0PsLw4687nWY6cRVMoWbn0m3PEcua8t9E1O1hHYYlKIsfa+MW/6cl4r3z15qyjtuVtSM0jJcRPi9zx4i9NRkxLuIxlGE4m2QSsZXgK2+bVpx4FfPUz/APUNhW3C7kDcXX5ebrP8zrz67323U2MyLH06hHBm5AZoULvwDfyLRdGUdsoji7y0Pkk/mvbzjjxfRxsykKz7oubH3Qcq/wAN8v2xizof95TmNXnjB7Jxk+1X1f19GMgpiuGNXnxVLS4qv1x1ziahqSjIswUFeW7HwBd1+2OlaoN2K/UtWMjhK+wjxzm/1/l1L14Z9O1bqoFjlxuTL/tnPXQPb6c3+PHCffNnnGP2ek/qUMEo+7jahRjfu8+1J5/TrLZKcWKaXaatf9G/mpe/xjrOjR7uUQj+EPzl5z5L686tihaR9Q1ofiakZEoyhEoFJUxcZfTEGpWerEfD1nZSuSaa1F9UnhdsqiPN5zzR9r6Z+laWnJmRijFJbd20HCMa+Pfmq6I91AGAjKLljHNpclPF2h8/bodmT8A9zOLU8byUokqLjuA/9W1/r1K+sSI6cvVXhLLz6bff2/fovfdy6dgXsvLfxbfmqBv2eokdZbklqMj04k3uDzdvny48dc/JbHSPZ99CGon5d0lsTnlrHFLnF/t079IJysB3x9XqsHxLwtZrB48V0tOO/bqSgspyK3AAtylftaXx8Hla/wBF7Rch6fzL81usW3FmV/zdKo7KN6CGhUDbJh5pM3/Etucvv7dAezlzFyRvmKpiVxLuXHk/i/TqrGUdzARMsivymauq+eb84wdC7PUuUt+jQO2/zf8AiUAqmNV/U6o4Jk7I05zNMJQ3zs3EGRTRM3JScmF89K6+tqrFCMbQN0jdQjY3jPJdtnz1V71np75xYsYlt2xp2mDN49XHJ8vW+jo6c4fi6cXTJBJSwcCFH5ZZbAf0vpPxtDWhM70nUZ/ht+ljt3F5sM5eM46zU+n6B68GMkvVH7PIZrB8ffpPU0GF7Y3Go7nbuaq6XPisAc+LvqhpcM9OpCPEsPNnpRi+91S846SKaHpeAe3+nwi7ow0xlwQx4bwtJzi+X4oz6iGjHl3v5UIuXFpbbfkCvjpPRlHc6bCelPEk23GVj7+Qy5vnnqh/cTUYyEfikpUpRy+kRE/j8GOqdgT+kvt4T15ykSYmWWJie7Ust8BdK/PVTW0WcZfhES7JG4qqlJF99w0ni7uq6N2X0mUISj+IxvC0XQ+eRZeV+Gh6PDVEY6Lvn+WciOI0UEvtbxlZPh6KiaUt6I/ddv8AgzrTv0hvq5ohnxzT4L9XVbt+1SGmIYuVbj0rud0jG6UU4qo35rosfpWFJz32m6VConqzirLx7GMvWdr2tzv8QY1RLcNBQleMttc18HRSoEp2Lx/FXZtZaYCzbZTfc+bAok4Mhd9aan0SU9SnTokDzj05PgbI5z5OMtaelptSXfK03VXxZeHk+Gr6209SJG4pjDNp4OeTObfj79NQql8PTtKwcMQp5w1d85AEcNHnLE7yZra3COgY5jKar+FgLDEuLxsRbxT7juowhcmLeVbN22+KGsuPlcdQpRdu6SH4jKbCO2zOI3kk7KjR9/no3oMVbCy1ZwJz1UlRiMSlkZYJwxyez45687jTIBD8stVhnllchRcG5wUKmX56m/WteX4QnrlPczOdhdhyWvjGNvvXSD9W/EjGUiMWwjNwSzdN3vpwfdz0l0Oo2dPr91uicRAjGCnDRjFSp5T3H2epff8AcSBjEtl/iQiDmNUbhpM7/VgMHx0q913OyJGUAigIblzjHAZ20fGarrTt9XV9aUqVNImZerbdNoFtPHHh6LYVxm0/o8XU02W7fODqSVI7iwRUkQBx9kOvDuYx09zE0yKxRF3Jt2oSwc814f8AL0r2/es1m3JvZGmUSB6liYHKJmyqzz0zPWtqQp6T01EH5xxSuY+70+WhMaYXsPqE5/msS68bduc1ziObz6T36F9Q146jKIG68m2kI480tZteOgyuE2MTLu3FEWqqgV+S+GsPTOl+HqAy0phwsvTTFyen83zYfr0LsJEZSlN04ac18tIUV59vOOuh7HtpfxwJ3dO6N4fyityfcv8Ap1R7DtIXcIRETNmC/kRa4xfz05WnAlu/N5ZWy4xVrtxfwU4Do0hJSOc+o/2b0XUku6Pwa204xg0msfPWdH7vvVnJFpcUpjx56zrW/pOjpO1NMizjqSje12syVZSjkN3vx0n3XZQis4SF5jHe0LmwVD3Aos5DqdoaOpDTmVUtN9UVLwRkhfGOBuscdDnrtRjUQVYsgkV5KEUvzFL+etv0ZG2rr6ok1NsI5owmd1c4DPl+ek/qut+Fu9KJmEXBg9Nn8U334jf6dH7DU0o6mP8AxyfxDY5vTYy5jFzjKVS1073faR1tGp+rL+HJuNwK25T0y9TZfv0XAOQP6f3Yapug7mQiu7iIvFbc+M5R8h1b7NlLZqXTIIUYKeGq5xk9upGn2PoNwhf/AFGW6V88ETFAfq31W7CG2MYylJ9RIk+fVvxnimr+3x0uNGFvp+lerOYbIUyltC5EokvzGbG/PMrz1S7ztL1NxSSzLdSCscg+QBI49X829CEaqIR3bbvzErj7npzw/p0DV1VjLG3ayyt1dc5ziV4wVXjo9IXIFJIx3SAu4sWV2ZIrRlbu8Nvz0bu9bT09OIB5Nsat527c4uqOep396ne2ESa1i9pG25z4xVt1z01pdrp/9X/qTCiTeEGKF4q7/L5z0qdoN2Su77l05OoSZf4dsa3Fu2aj/pvjmjo3ea0zc74Q2wWWZhjFWNSqktHhOnNHt42NkrXbJsb9r49vBh56zuew3yZVSkt38VxmZ2rW3NNV4+elURrRK+n946xZ/h7TMtOPNOSN8xL+NteS6rdh9OAkyBt5qnNtNUJXihH9Oidl2ZpQNgUQlIIhEtVayxMvun8q81Neca/EKpXBYmc+I5a+S+mqgX4g0NNnjcIYNqh5MxHjD737Y6W2bH8OMNmmZ2wI16nIlZzfFc1z1r3Xfelaky5IgH3/AG59ukpd1MWB6Fo5qVcXtc8v/wAZ6VzMilp6IO7EVgEhu8UU3+c4LS889e6cKTa/nH1e3/ZzF846U0tdIhZnjxfqq6T2fnrHvGMoSIrtkn5do36Wlw+a6VyAOa+mSuLaNYsxGzFv3y/t0PvtONIq85LoMF1llRcs45x56V7bvbj/AJsWZzzvzgo4T3r7dbdxI1H8O8YZtHx6ROFefYv3KKlYfaIW51Zy2SkUu2JbKW0veINF4Pvd8Wl+Hv1IxitiDJxvTP3GrxwEeuu1daJo+oUcsdgYu6qiw44X79I9l2oakZ6hUgfQFMCXEc4XGUfjObKH2tHP/VdEXdKO3aSdRI80XBjuurUboavqJ9P+na0tV3BGQyCcmSlFNUrR78ce/X0Xvu105xEX0m6pSqTSqvp4z7n246k/UNm647RtRUpzuvhbTOH2Oi0PGStNiOr29EIQalCtzEld/wAbfJH4/lfHvb/S2MWLNJykbXcZ/iPtwc5zWDjO+7jUXax3RLK8knGOT+G+fajD1r28YkDE97iEY8lC54un7W8X1qTDGb+m2t2ek7SG6jcpiNy9Put3kvxj5vP7rqMZ7NOJyxkeu6Hm5Mfmw9utdHt4LEFZP+cqxAyVWVqqso980+3gEcS9RbiEgKu/URAz74+PPTrQktsmT+nstn4kWU0UI1ExdWUF7apx+niprdpKWpEdtzJfiCYdu6mV8iFvJ+ZOte60UGbKNiFDuXG3FAx9UuL/AITg627judtbld2x5x+Wve/Dla8+/W6B30F7n/D2emNLdjtHytxvHtiv+yn1bWMuCKYAqzlmqflDHHk+4CGqkZSUc34P4rA5qz3HnpPW1GeJ3ioJ74xSFvBg9umFcTNKdlnH2/3z1nW/4r/DFrxc6/lWOvetURByMogO/UlIEFW4jDbbzu9zF3wp15Me6hthYGXWRpvKQjxqcF+D5ydc/D6VDMdRnMled8rQptFqWG6Pnqyacu39mBLaX6wqgxz8Xzh+Op5MCVIq9r9O0u3rUiTnIihuueZfxew0UtNUe/W3409MkQh6iRHbjA7WTH/PVQM4scJyt2/1Ta5j6a4Qa2i8PFfDx1vqd1G4zjJhGEbqABMdpkclKcSHn5oqdhVlHtd2tImhy0n5s7eHMo5vDYeeOtu41NQuMozpRNzHaHtuic+cjec+0vV1rJMpTYxc2xuQU3iIlSw5q8cvS0+40IoabarZFZvlFRVgKW1fSyn8CWtLXYqm55wTJCERV9MSLVlPtjz1P1PqcgWQlWtvo/M1bLkau7qh89KvdhKMZ1dmSOH/AHbivOK+Otu7hCUA3EpLe26qqjdSRuyrquffqWbbB7sHH65q60o7fTHdXvvQ5Kw/mfjN9dHp9xvjTuLM0UteFyiePt9uuX7PsJQZXJYo2MEBlW7PjHuHjqz2/bO2oVvILF5sL9NnOfY4ODoxH12VdLTQuKsQzuYpX/ZPc/Wr6JGDGATJbQDdVcF397OSueOTqX9O0e4ZXIlE96GvN/mqz53cY56sQkjL1XXO6WL5H9fJ49s9VQHoX1ZRJR2PlXc3t8LnCc8cIeHredgkptkqJPvloFzjhcYMeOp+h3cZt0O0/g9SRcjKOEavj3ejuvGKwJHmgGz3v/T8f06VyFti/f8Ab7vVuD82+P2MKvlQ+9dB0tGM7ZJ5JEpM/wAqmM4cua/hPHTOp3ISxw+9lIYzXFebrjoer3EdwxqTLxdOPzAOUH24+ep5G2M6cYjphdi+cFEsB4B/nfS3ea8XTyLtOKvOKx9nPtjpLX1pRnA0487pLzUffxaffpLvNZIyFvUr2SykjJy1HDn/AOOg26NiylPVJ6hFlGMRJNrmiMeAzxftcnmumtdIrqRNtW+AyNePfP3o65nR15QlpRTgH1eze6LRSVWcWLnF9Vy5rCVXKa5ztxY4PSX/APa9CLvsMFsJTIC5RxUbctZtxRz/AEfboyso5FjuztxdiOYtvJ+50RqcSLiQrdW5xVn+pHPxiuE56sYkW7svniRxH5P631RRvZZSVUa/U+yg6hBAnt3xkOS5A4zy4vzm+nQCN8jEspMjW4xjn49s31ncakNpN04ko3tqUm4/FI8V4rnPlV0e8dUdptiJuXDa4+ZYoOeD79PqIlOWkK952TPUI7zaJXkRtjaZx/v1p9M7WLHc8tOLtE4r/wAwc4x0x2fdMt0xHcWH3kZ+11dfHv15pJRBjFYvFV+lpzt2/v56OVGSfRt/dtONzSFlqC58c854w1j9Oh92wlIjL8R92vSl1Kv1RS6z1r9R7aW6Ppu81AAo+dpWPN/bqVHstTcQiP5FrcZvHHkwfbprbCqRe1tNZxSozct7ni27LEtM10prdmS9M9WMYROB22yLeIqra8cT46SJum+tGoelBOWvP5jI5MdMw7mMdMWN7xdxxR7YzzzfTAsH3nf1HEiU5DG9oZGnP8VC0+/Qu303T047YspTtOLQyDmw8P8Ayw9xDbC/OKP0ziqtXjxjpic5zVJZKJLg+xXv+6F9HwDY8/T5y9W2JYNM32+51nSmv3ciVfgzlQZyXg8GOs6nv4DIL25/hX52uf8AzS6T1+NQ9vwU+H8XTL+9Y+3WdZ0GIjbvWizDuk38sIq/v1W7OTtm3n8Pn9Y9e9Z1JfyLroh95NZ6AqmyLS+6X+/UX6Vn8e/YP09RXWdZ00/SUeir9Nm1HLmOmv3WdvQ/rEn+79u+WrfPJ1nWdRj6FF/c/gyLwLX7HV3QiEe3Qp/EqzGHbZ9nrOs6tDoMujbvtR/B1MuKrPSnZ/mY/wALCck8X/hZr3+es6zp5GXRK7nUY60dMUhvl6RqODSrHHl/d600cgvMpep9/v79Z1nUJGXQ5GJv4PTtr4449ui6f/WTwaVh4ujP3y/v171nQQopo+o1lykY0uU9E5f1z9+gaESUmy6nMLzR+JIo9ig/brOs6zGQh2cR2iWDpgOcbdPH8393pyMn8Xn/AOkP/ues6zoI0SvpP+LI8UNeLqOfvg/bqP2xYXn/ABJc/wDgk/1B/Q6zrOrRKId7duCuX15/80DpvRgbJlFVdftnrOs6L6ND+SI/0b/+PJ8+n/7q/oH7HWk5JdYuGnx/4Z/7H7HWdZ07FX8ip9SmlIo7ku/9Mcdb9hAdaWD/AKJ492N9Z1nQgB+k36jjcf8A9U/6R6m99/0NP51JX+gV+3WdZ1VCI11H0X52x/8AuOug7rEIVj1v8jHWdZ0PDSIP1EvUlfv1nWdZ1Ji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60" name="AutoShape 8" descr="data:image/jpeg;base64,/9j/4AAQSkZJRgABAQAAAQABAAD/2wCEAAkGBxMSEhUTExMWFhUWGBsZGBgYGB4aHxsfHRsaGBgaHiAfHiogGB0lGx4eITEiJSorLi4uGB8zODMtNyktLi4BCgoKDg0OGxAQGy0mICUtLS0tLS8tLS0tLy0tLS0tLS0tLS0tLS0tLS0tLS0tLS0tLS0tLS0tLS0tLS0tLS0tLf/AABEIAMIBAwMBIgACEQEDEQH/xAAcAAADAAMBAQEAAAAAAAAAAAADBAUAAgYBBwj/xABAEAEAAgEDAwMCBAMHAgUDBQEBAhEhAxIxAARBIlFhBXETMoGRQqGxBhQjUmLR8DPBcoKSouFDsvEVJDRj4gf/xAAZAQADAQEBAAAAAAAAAAAAAAABAgMABAX/xAAjEQACAgIDAQACAwEAAAAAAAAAAQIREiEDMUFREyIyYXFi/9oADAMBAAIRAxEAPwDltXUoXZZbUvfx+n2/36X1qjRspatTkTmlzbirT09Uu3hZstwLdsaoSLfC5xd19sdKS1EAYrVCTKrxmshZ15tnS1pNCjLU3S4ar0pcgQKC7y1+V56c7vU1ZRjemDBqUhokNF01SubMN+OvP71Cb6S5wV9PONvFxqXqPu+3nqn29T0Qg45qKSbvEZl7iiqGs18WGt3QrpbF+20ZfgrOEoSk0F8epcvmOXj+fR+87PdEMjAxFMyuWT5+D5+Og9t3EZTZkj8LbtIvMNpZUURQi3jNLh6GfUJZY7Y3j3jl/K2Vzmqov46OW9FE7C6ppow2kqPTLEpEo3ayavNlhwv36Xh26soxB2tBW3d7/B+/TH1Dt5SIFFtm+N5M7vey7bPfjjqt9P7eRBWMLkR8Cq59NX5xfwvQTZVLximnInKMZ/mj/CI3gEeeA/lz0btu42gSJYkkWTEk1tCOEt4/fx1vqRhpiMZFP8WPV5kH3Gs858dL6feylIYY1I7vLAyMfzbcS8p88+Oi6YcvhR7iGptGUAkZCRYrg9SpHC8FF/frY/DjANTT20RtrDOvVFYpvaHAHLTmutNXS9BLTh6pIT2zfzJeF5H+f7dI992eqVvqNt18oMZAYbhXG75zwmTvRJ/0HNWI2SkcriqjXpOPzMvt756s9sxIjpR/xbSbdcJZnNfFePPUvte2nFJajcq2kX7INrjHnPHL0z9T0FiR0psXbSe1hk+Ww+H36SUkBgdDXZzk/lMMvWtr4HmqcfFffqr3E2QRjGoYOAKPj9b4rx1x+vDWJfhkN7HUYs4shjg2DC9wbZWKf06r/UO7nonqj6Y6Zvs3VJD/AEhhvPnPtfVXIKY5qSjF3RlUm4q484eLDH79D1Jem1juv2vloKr/ACjfjPUXfqS1IkRVN8aGqUymABvgs/TqjoaZq0aaDQObKRz8So25Mc58RfYuJmjryY+uomGJ83X7Un7X56oMtsfyAnnyc5oM5V/9P6pQ0JTmXEWN+mK5blTfkJbcmU6bl3Ux2SjHat2WyzV2pT+/L5c9GL3sOCKU5RlAd/ix28Z8Yw8+OfHUb6h2tLOiUecbW0cKMfGW/f26P3Oj5LYteiELjxWMLB3YvNY56P8ATdeDH1wYbbRfZfev5V8JeOn2NFHO9/8ATdHU0/7z/liRqokYeYqG3aU23dXxkOk/xYGnpQNSMaoIkJcW23LhZcy5dr46c+v9o/iEoT1CF/4sWW6JixbVoSqLMlJ1M0e40x1NTbKenCe/TjgAFWmuTdxyMS7cddEXoe90bSmQnKOhp5nbHUABzVyI01YN+f6vdn28ZR3asY6m6/MrkcjJs49jzEvpaEIgJGEItk41TJnbuUrdIrz7+3WvazZH8YDnddU8nNK/udG7Ek7VFaLGF7IgytcA55b+fNez0lr7o0bp0i7/ABgVxytfPRO1d1xvLUq9/vjmuqGvqm0iR4HA88r8ptzT7dS9oRRfZNh2nuhKLfm6qj3WzND5+eid1p6dDNo2+EtffHBfHtn36JrzJy3PLxXim/PnpPuIRk5KlzZ5/wC1dOkjOexbXjpY/CNiX5z8q8vq/r89LRnKSEgkTGMliXGN1IPca4+DPlLLTp/fH358fy69Iu70yN3FSMh7h5//AB0a3Yj2eT+h6N+hdSOKl+KxvHsAFcYKx1nT8O6/DNktJknLvkc54jCjr3qn7fTUSdHSVSz0j/EVXPFFfu8dF7rSmS/Ent/Lkb8hRy/89vOrvhIIQQbcIlRcomVK9/69Maly0r1NT7WhUnO0txRllxW3y9c7RfwBo9i6cfT6Zyu5DuNqEjLd2ZznHz0X6dCWn22rqwnH1ppxsYkbVnKuOQL+XjHVDT0me247mPqoW2JzuqP5uGk4ivur/wBI7COpCSEvw0dxIOJO6DGriyGmmr2RPD0q3uxXx29ETQ05umkrjHYMdQtLKZAlOc4znp7se30jT2UbmQzkg1mN08xuhrxb7J1Q+ofT4G3MJBRYYjGKNFLjd+v5vfr3VjGJGMfSxkOKPBfC8/L46mouwx46DwhBqED07eOePkX4+P36LpahHdLbuCw3IttcVynD9uhwI16KN1fiMXN/5fcvin368Rc6em1zlDehx8+MfFvT4qii/Uf/ALwT/NG4YCv3VvLWf35x03rdj2yYihK1b2ny2U3z/wDD1M0vqukRj+JIuS7ba8hjPKoXfRf+uUiaC+qBW+dVlT8hjg9VeTjoJmlFJi3dakpMHS/EhoRX1j+bCG0csL/i5fHN9Kdx28papJGemhEkjyGVbGLd4+3F110xow1IgZhY0+P0R4rx1E7/AEdSLt/ixsCPgS1kflEv4x+gJSaQJK1ok6uoEJyMsZJVDZGreSiP8/i+gdxrQ1kJEhkPqJcNAB9scfGfHRu/7mUCenLzcptICyjg8ZW/kPnqZPvJwlHSi/ex2zvL/wCKPGehGF7Fx+lT6dpy0IH4Tdtcql7s85lsB/oc2XQ1Yx0yUzDhZH58rFArzWV9/cWb3H0zZKEmkjt3Raqnb6TN5fb25q6Pp6tSNMyyN2XinI+6q/8AtetKPomAr9X7actUYy2EygTG61S8UC7b+KXqh9D7fZqSdRSUYo6e19YZuJ/qiSyXzH36Ulos5EXdujIy4undzxfpfLw4N3VLR7eRqaf8Re43OA2RAPLLOT2k4enUeh1FnQuhAhGemCOcc85Y+MC/OK8dNafbxIsou4tXz5cnmuk/pWtRGETdHkusWenJ8NfrXT3Z6gS2rfGQ45L+TxX+npsUE01e1jO5U4cvk+57ffoer2coAnqh55HiyjhrHz0w6xp22sYu4Av0/wClKHgqvc9+tdfvtOZLNMfBSWiixLpT3OPHWoKoja/bspCyGC7fyuLswmG5PCfbnqFr7dPVZSJW3U47Wrfvg4b4u3FHXU63cwjOiMLq6fSrdXt/KlF5P9+kf7ppS3fhrB/yihFbw7Wz9sbf16VaDW9nPvaxGLqF0u0Jm3lxK/TJ3BdPl4vrzTI+qJFbPVm8uEKdt4+9Gem+4+macb1NVJbYtMmW2JTYCWyvOeM11P0nT2jDjBKTy4aCq9vPjqloEvh52Xcx/EAsdSKrZliSjtp5u93/AJOvZd3t3RkkpFKBXqvkvxUv3Og/Tu0hGbP8UlvyRRE/iJFSzWfPDXlpjT1CWo3pJZUmUR9QXjPGMleOjYsgrr+OJHn9LP8An+3S/famWpUPAY58/PQ5yWVbWPND93in/lV0SUqamZrF+z9+Tot/CDTsUqRzGx/5d9D/ABTTlGW5uLZWeH/nno+v3JTUkHnYe/H6Yc+7jrXt/p++JOMmRZF04mG3CypoT7f9+spGsP8Ai6rkJV4tLTw5LyZ/Xr3oD9UNL/D1NObOOJbpZv8Abj2+K6zpc34HIId3P1V7Hp5/lni78cHVCOgzgSnqakXbe5klkb/MRbPOOfT8vS+nr7XapVt1Q88GS+FGpc9F0O505EiDqfwm2Jbi+IrfN3+j46o1ZVMND6ppaGTW1JSm53M9sRYoAJtjcQynLydUNbu2e2UZhKVYNOdZeHe/s5Xm+Oo2hPUjKI26iuwki3dOVaXjPs88NHW26cWU1Z7rzIWQUVFMRKeULvF9J0GPY5rdzPY7cylzUeW/GDBkK4z+oO3SMjTibmQsaMFu3L97axe7nz1On9RlVWRjmoi5pZF2VLg45p8vRe1kwtZVMoc14oyc+nj9el/sKx8GjXiOwbrMnCnO5lWPHHm/PWne99+KJGLEONxVXeTLZQcf5njpD+5sV1LI4Tcx984//wAt4z1Q7VCNbhuXmrvAOMXgQzzfQaYVb0D7GcBiumMm3fLmt3i7xv8AZFrnqt2OtCEYyKzjaGfVVref3+OXqV3ugm1Kx4z6T+I/9q/+b9tPpsJARqkqXOGlSOWrGhfY+DpMPSrk6o7HR7ZIxnEvcXh/cz5f062lDT1L/hlfG1uy6vHt/X56H9F19+kwmpKnnF+p9R74q34/XpXW1pR1YQYbzbGUZ3XqL3RwcYVuq3H26KoVMl/VfppKREEktLOtp5MVmscJz56L3H040ZEpMdSZct21G0iSkpyWJRzVFFg9rdo7mUBhUeWRXvcSqZPIvv8AN9I9t2Up/iWkpag03lGylv1FJDzmInFdP0Cb1on9/Fjq6ZGcgnCAkoMUvEoGDbWK99zz0vKBvYoDG6MWxYoXdiRp9XzI6sd79O1Jw0CWpKcV/Dk6ks+rzS2yPTtT56f1/pAwjeUxJ/Lbi332sgXb96epyhasmyP9LlpakyUY1GW+phQy2sdzi6t+Gq+Xql3EJkSCRlm5NWGa4xdrTZ4fFdbP0mcNLZCTziqrNSwJfgMf5pfoSfZ3t/Fns2B/puqcvNKpQg1H2yeNKh4tE/6ZpT02FwwoxC6zKLTQG1H+bznro9bt8RYDyV5r/wCLz99vu0HQ0oylF3bnjDbzhwULha9q6dhCimo1ikvH6J48/PVLo1CmuSlz+RbxSSLtjnNYpPPPjPNd92joTvTsJNr71VDGj1N/Hn9ej1tP8/4e+LJMVIHFKcU+cX+tvS/daAqyiUXd1fHIfwuUsqrb56STsDUWQoRjqwtC8MTdXtdNWcvpPvnNH7HUIbY7YyuRmTXKC0/lqsYzni+qvaxEZUYCS7Yt4MJd5zmsW546j959c04SQm5MxpPP5rcn2r3+3Rihkg3c/Tipau9AliN3y0GeBK9ufPXMQ19HWmu4IRl6vFNtB4t4tugv36udnq6s9Of4RqSsK1Gqa9i/Hz5X2wrr9hDckUwEljVzkhbbixAMeD36zdAlIn9x2+kSrAIGnL0tF3WPy038cCmXqR3PfS0ZR9OYSuVSGSRSWZVVbaUPEjjksTjOctwxLi4owrRy2uZO2m6Pi14djowkuppM4SjtSMXdKL6mRtpMmfZPbo8cl6JF3tBu9+sdspqQksgH8K5engwSPWNX6beXJjrz6r3B6WUyUtsqCLGiN2kW/Jd8eetDudKPp0tM0U3G9Bm/5TKpHanDHK/dH3MZaUo6mmpshUjehJtkyqqlStXZxx1R10LOwEdWEST6oyAR9kyPjFfyvnrzuJT19FmtTZUAVGWSJI23ulY+pr9q607/ALnS1Bkbt2Whs3V7hTXn5/TrT6lKc9PE5JE2lPOfV5W93pr/ALdIl6Sp1YbufpsWX+Jqz30EtsJJYBySp/36zqL3H06G6W61u1jaZzySB/brOm/H/wBAo+i/Ufpv4OpD8QAnW2cfNIyRsETlQ6ld5p1+J6kDDIqcn/UkQKvyniuuml3XcQD8SNEW5smiNhXBaMqXmrt9umtbQjqazIrSnRW5NrfF1k/Wsnnno5a0WWjj+0gaEoTnOrIbTafiSgEdzd2Es1gD9MAlKUwJ6nqkuoR3Xzl2nAe3g9njq19X7HU/+qxn5GLCEVzULlLd4D8pdlc4ma/cx0osHTqc82JK8UrKLcwtz7eHjpgjGh2O9A2xgRJru9xjCVqspc8vjogRGrKvllRfPLzX5fuvS+gqSfTNAN0t0xS6D04oxYeTnd1r/cpOqahMdvJM2m7CKzw/YrxzyBqgeaGJVJf4pP8Ali+n35Kt8fpfVHT+ksorg8erkpDn+HJ/t46X7LXlCJKVS9TtNKOZbrr2COMI3gr3a2nrSnHMNaOfy2MrHdigvl+a98nU3/ZRBP8A9OgRN842l/mCzy5BaaePYo68fpsIkgjbIisZIFlFnkLrk8eL6Z0jS0nBIl/mlTtMXeGiq8+MVz0v3nemmM4euc62tlKjW33p9X6/qCguQsdkupEk+qNKRtktNiCA0vKF5z1YnHfCroDA1mj+L3Rp9vjpL6N22ppj+cZN6ktSsvtuot/0nHt5X7hN2xLc3JntqnbYc8mJUX0FXgIk3uu2jIN0n2rlcW2RirVeHjPTMJ6f4kH8M04xKAb9Ifsft8Zx1mppyHLVYliynPtdZ+H/ALYdpsd0ZLXlXGUfNnnzmq6WT+DOV6YftNCOCUMxpZSOGqX4f9/tbX4Z4yt16fjKjVef5dSNLSdT1b2LuqO6L42NN4pqzBz731K+u/UoEiFssnNenLj3FvNvgx0FbYjjsq9x9VDUCECz1SXwolNec5L46LHv5MhI3nmv+X+ldfPvpX9p9fU7z+7zluh+JLa1QRBYh7H/AMddJ9f/ALXT0A09PbueZSCjHi+c9dEIbqgySijtu519kfxNvpkeFKrK+/xx/t0p9S7kLiSCRmNyorm3/NRn4x1890v7Sa0paU9ZYzgqMaryXVVdeHn267H++GqzVuJtlKZG6fQunxmdZIl8Zo63JxtbBGSYu/U4EiEpvxuQGyz+HcVZlD5Tpn8SGpHduBaLjyfelHOfi76hd32B3U5SjCejaRRjal/mHiK8VfvnqzqfS9Dt4x/G3Fq1vF/NvbsMltFr+WviCQy2JamlqxD8PWfw9O263LfIraOb/h+49JT+iE5KzGUgW1xRZec21yeHnzZ19fU1WOlpxjpaOGRIYypFT/TnC55eOgn0encyjCNZ9W1OSKePPIvgz1m5eAYlp9q6cCpM0s9OSOak7bJK+k84JcXXSGp282N6gcy/iuUi2t1O+isoRKl8Y6vstCGmSjBuXNGd3Fvx7fp7V1z/APaD6cSd0DbqKtHDkr5uXJjx9uhsFInR+nMTd+DUpJnaot1GtrdZje7OXHpvreUYszbbKbdEwMFxQbuDxnJXHPR+17rW04TilpHEguSsLtinAkuObjgy9Ifi616ZOGlNnulppGcYRowS3SZRVo2pH836dVUbRtIX09H8WUnU0z0rgZYjnC8WYK837859SlmfrLlnybucL5w1xdHS/efVJyWH4hccbdOiJmQ5lWcFltZz1tCaxjLarHhY0g+yOLzSe49BpslOW9CJp7dGd7XUUk4XasyAmadpePPpuq687Cf4cY6fr49NxTKtpSI+P089FdJvV07lISsSMCZtUrmLd+/PW5CUYwGcxWVO0Uoj5dqeWwp5wdU8J76NO37XRIhKEdxh3Eb/AFzz151W7P6HHUhGclkyLXbOX842P7vXvT0bF/Tq49rKRunpshhVo8bbxWHJXFj/AOLonYxSMYpJlD/D9LGwa27rlkrY3zmvaqP9n++hqRlCrYzY0tpzIvHHPj+F8Z6S7jW/AnqalBCemSMVbBGx8nrhxZz7dKuO2UTEP7Q95GNQdyyvYOZKsRzeDk85s+Oofa/SJw3S1o0NLDckiNPxaFeMjzXV76D20teP4/pdWa+qfrYx/hjGnirkllq89Pd39HZfmPXHh3uOfi/b1ERz56LqPQezl2UfTRIOT+KLmnIcpm/t46RdCLMluTa3ETyZx/Sj/wCer/1fsIgTnolwoaJPBiUXeRpx6WCicZ6lz0zUjzOOPShXFNZm0+b4P1OhkOloNrTI6X40H13f4YpuLPSPjGQL/THWsPrGnqaSSNSDtLt9VNZtxKPm7TJ0jHRmBKTLVpaW4vtIfUDjzx+t1Y7btoxiylGMaqX4bbcbKi0MHzw16uelklRqEO++vacowNOLKUiioMmXwbeSqzfjjHVj6bozbdVdx6tOEqWK8zY1U2wxTkF6LpbY7m4izc1atemMY+GqK9OPt0uqTCW2ND58yKjFLzHc5jXkzjM3rpGcSnp6sJTlHU/EkbuXPBx+79vS8UUbTlGUokGaxutwq0SjfFOLD/bqH9JlqPpmpIDY5D1DWmhwKBRkc+/Wun30e3nOcp7yYMYfmY25LwDRWS+tGMma6Oj1e2lJCuIyobXxGJb98vTcyLpypKfzWhVZTnGc/eT1wnef2onqRlCIQJ3uRbRxQ4o22Y93pH6j9YnKNyleKDAHAUH2P26t+Jrs2SfR1X1n65p9vA2yJ6m1ih8emM5V5xfXzzvte9LUW7RevNfUUu/+ft0HX1a0l28ey5+98HT4RiaFsmfRPqUY6pPUamFE227xcvOD26e+rfW9J2ukbpfxKYOarh8565fXlbxXVH6B2cNTX0460mOkyN6c7bL6bBXZN8jao6v6J9L7rvNNnpxGGRZJE/1J5Tr6h/ZT+z0dPQjoEFILukyNsnUH8Sqbrir/AG69n9V7LQgaYEYHp08AchtKy4Tj36PpfWNTUP8AD0pwjtv1DErkAq1+bPPt1GfI7opGGrHZ6vb9rLbCCzeMyo58q1nkPfrmvrn07U1pupqO4uiJJovkrGLDhz/WjCZs3ziXVf5mktzy++MWlc9bf3q/VIWuAr4tear5quoOVh2uhL6Z9Mnn/D20GaounGJcXX/K620NQg1ULt3bpcPvStD7Z4+Ojw1Ufz6nna1h+MV6S6oH8vTcYQw7VWNMtzeHjAZxjPjoIUmygyd05Rfnbz84xfjN9KyhEVl+Vv8ANj5aldPPn/bprv8A6bCUt25i+INerOLOHmrzx+y3adzCULlIQy7iQ3e0w0VjBX6dZRfoaYj9TYrIjORJMNJihw5fi/N5HqJ3ncsIactujqcu5ixWi4WRRg2qSqlXNgddT3GpCdDC6oXaufOfH7PS3c9joPomRrFeht4ocWH246eEqNRyD3WhMZae4VjH8Nb/AA9yG85JZvIlNlcqj2+tqa7LeyhpRuNbQhEH8pJRvYG6Xty5j1031v6ZoxF0VzWIrGBWLxK+VvgoPYetPrn0aM9KMG9x6PxIwlJ9XpChMU1nLc3OZNso2LLqiN3c5EYx09aMSCIGphCtrKULlPFYf8y1XR9Htp6elOepWrGHERtlLjbVXQkleUPfpPsvout+JpxZRWwsqRIF2wXfa04Ar4XnoND6LPU1JaUVLnLUn7QckqLHdyVx8801ASQCGr3Nflv3/wAMlnyXXhxXiq8dZ11umR0TYQkVbW3d+Z3c2e/tjjr3rWhsip2vbmmJFpoJSFShyF8lCW808VXUJ0Yd7qvcan/R0AjE43qjbzZu8UL5oHo3fa0u5l+BpyYwENWZ/E7R/Dh7uGw8PRtfRH/D09pAuMY+GilV5jVC+23izoN0KkF+jfUYn+BD0x3TlGVkkjOTOJt8Jk+KPCdOT1Iyb2EpOOFcX5Bq6wYqr89Te00ofifiRRKlUivzN7j+f6dLat5YpOMmis3txXp/hKSnn+fUm2UUSl3E9SOYb5VxG45K4u2s8rWXqdrs0Zujp3xEI7ZC/wCvaBzaA+eln6jONu0Q2kX2fUXWS6PDm76a0+6ZPrh/Dgs2hzubfNufP6X1Nya2aSaJel3n+bRSQjFixlyDGriSzfN/fhpPu+9I0y0pw1ZXyXd+0rYC4rJk6sd7o3OoQuTaJcWOLpxVY4+3U76j3G1MSjNoK2w84zWSjO0fH36eM09GQPtvrsNORvhqz1JQaJJG4tjm2ki1RRZurF9W/pUdBiasqjPYqyKvMiMnKmD3Py1Z1P7mWp+F+HPVISGe1hdkQjIFlA3Stlz7fc65v6x9YlqhHcpEBk4ZcW0UVef1ft1VRydAbxRT/tB9eWSacrP8zx5qr4oa3Gcdc1OV5k/PN/r0IpLu68de1DjN/P8A+eutRUUc7bbNvxL9q681dS/+f09usjk9PW/daNBmsW/Ae3/PHUZyRbji/TISBL/l0PuHdugOKtPn/f8A36yGuBkyllc1n9nH8+scVKiPDQ/qW+ftzx0jdloqjnP7v6yPu1/T9ueun7f6LKGmdwpCEXYLlWiRKvMbx/PoMu1N40fm592iz7X/AE6a/tH9U/F1IaMSoQpD5TN/89+q1pUcz0z6d9B14BCcYRiyxvla8XNN39bSvsnTfc9zuAsdT+ONkgv2kDkPPx1K7DuYaWlpxnGKsM7ol5rgDJwWyyyr468j9SDdOJE4jm2iMhlWao49uOuKetItQ33mrFFrcIYDiuOa9r/83Seh387luM/lusF15+MP26B3OpLUQWonNBR8lGZN/r0p3MZIQioercXY0Cj/ALe5fnqbiwRTK39/3S9LYY9XNUvpPP3456P2vc3iqvHP6X71/t1F+mdrm+MqcxojJiHPkrPsN+/V/S1jTpl6oSaPTmOMmDNJ59+tGLDjsJ3H0jVdrCRyZZPi8VsReOf+3Wp9FCt/A202/vt5/b79VHUSMgIuFKC8cN+Mea/Xqdo/UZxi74EMPvZ5WrqThcePjqjW9mon952E9t6ZHyrqUrdOBERwODwYrqHqdv3DH1ai1yw9Ij7ViLeMnjjrptWTmgj6a3PqPvxl/wC1Ga6W15N0Cy9pHNJ58mf3s6OVIFbJM+xnqRjKMLEdxYhixuw5814+z15ofQdR/NqW01I/MZHd7YeF9+PHV7tI6kY+uUayWXlx+x/PHz0lqalH40iQ+kY8jXthVX/nsGw4NhdL6VqS2yWNRTxulh/LdUeDdfjrD6dICDRFWSRotl/Egm5C+ku4+tIm2VXnBXHHH758e3Tva91OSJtiYlSVR5fzf1/bpo14LjR5Pt22jUcuQgH6WXXWdB1e6krmBn2m/wBE6962ZrfwJ2GnH8LZpu2MYuZSyWtysKFvnwX9g2t3bK9hWnCIybC+aj/4UL5Me/VTtu2J0cwTKviin5cj+nSHc6ECVRK3MSyxTaUc2g4y1l62XoFL4RidygQkES2Lja3Kqy1LNr78dexmTk1O43j2KiKonC3jzeXnpr6xCcowlGBuSMRbLyDw7b3Y+z0j2fbzgSZyjjIlztsqviyilwPW14Pk2PdvobYSXYXlq3L6gpD3PHF5Xr3W1TT8BJKbkyVycF8UV5493pLWnJcRkj6ltKrlwBHxkfenrQ0pzTfICUbjIK8PEjlDzkfPJ0AbD9z3OnCP+Ky/8MoykHtd1x5p68lJSEmRHTz+a7pxigYtlnQO97mGgerUX2zgfF0Zx4vHXM/UvrROTGMmdfmk/wC38J4zn+XWXG27NqyzrapN2RWQe2Mfr4+/SndfSSmuf0x+vU/se54k4i+cf93/AJ89O939RhIrT/8Ac2GcuAHPx037LaLfq9EHV7eUWvF8/wDOXr3beVc1/sfpV9NT7i8yMGfa/v0t3evRZWar5+f+ePv1T8kmhFxqzbVYxp4z/Qf9ugdx3P5VcqfYLv8AkA/t1O7/ALsXGQEPutP/AHf16nx3ydsRk5o56yi/TOaXRR0e6qHt+b+tH3xeOtdLuajV8PH7sn+Vfr092H9ldfazmUBVKc8F/JzXUvu9Hao8hj7ZT75erQUX0QlKXpR0dbfNL4yfup/XPTUX/wDeRQ4nBs9mr/7/AMupP0aSaw4qy/3/AOHR56k9PuJ77stxi48xT9Kf/wAdPJaoRS3Z3/f62prTikaI6ko7Quz/AA2AXEwRJNF4i/onrdvPbsIPq3xXLUQ3eSzdP+R46Z7r6w72OnPLjaOKv1ZPUXV4cn6DN77t9fU1YTdTFG+nbTQ7c2htY/vP564nE6Cn9H7gncN8F34ry1vt+cP7y6H331aMNPeIk6InnK1K+cxOo0Ppc9Oc9k6zTHbn11psrLaC6z5yc9XO5+nNZYT1IR27IhHcBsiyAxK92Iv8+c0g5UG7j6i/g6W1+GhiW4Pmt0ZlvVnsJy1NNXfSVW6/GJR9qff4vqL2XYx/CJahHdm4no09MXBKk2tlfDuxzLq92fcwiKgLmQxT8sqy+TNc+UyXYtGsZ7KOo+n8QuK7SKoFFRUaus8ufu9UO904wjUoxhe0o87g3We25RC8Pm+ltHvBjLbBjVeXwDV1xnj966IMpNUBhlZe6/j5eWs/01oWyd+IzZyqowj6fHpHd++A+3t5L2u6U461YlH0xyvFccUN/OHHTMNDe2uG9ygEcbqa8UcvsdG7iPpNqMTIktvycGC/f4x1kwZAYQjPbAjXMstJJkpnI82tvHDgUe++nzkstOTGISCsZK2nBEy+av7HW/c9/LSowMkvcNVx7K3dc+2TnqF3H9p985aVbtOUsR3GA5cZ8vtk8HBVPQ3YbsND8NCXpS80yy49XCXfj9+XpzW1hXiiNEiq5vHsNXy+71C1/qsGcsXGOGCFOGQc5uW3H3tel9T6lJimBmkhu0qzP6V/y+l6FbKWr9ZkSSEIMRQUbaxfPWdc/p68KN05X5qv+/WdDEXM+h63ezdFnp0gbSBG0/LWDBcb9LVUHz0GDJlCNokfVFakYq+cx3emzzFr5e0O0hHT/wATV04aeWKS2j4uWTdXwmA6Dr6/bSYaWlGU9sGpQhL1W21JwRvMm3kq1encbDaJ0pfi6hC92le5JG26DMTa3Hltq/nlfh3G6VR2mxo3RAPd5rjjPv0XT+kajGMZDgPy1n4GQLlzgw1nqjofS46fq06S5BElcS03D45K/rnpsaNoj6v07Tmm1Yskv1EeXk2o5u8/v15qfSZNxnGM4yT1SlnaUg7Qzj/Lb7lZ6SUy9jH1PPokluMNV/P+XUf6jqTF2LKNnpLF/wDT+a3gPs15DtGR8f8A7a97LT7lCyMYm2POPunPm6vJ7dc323cpCRf5kU96vP8Az56+k/20+nS14y36Md8V4Df8IipisMaffrgvpn0eUpygxlbF2+l/NijA2GXF8dUUrQGv2sa+nd0UXEk3xn91uq+K62+od/RRVqXzX6e/9PjqF+OxuN1TmsdbS1h/356qoKhXyUyzqfUImntcuOTAeb+X28FDmzqZ3X1LfL2LEL44L/Y6W7mDsZVRgPm7/wBnpE6GC8A+Vj0tXcgZVKPv19R7TtYdvenHSJakYBJLXde1rw5Q889cF/YT6Wa/dG8dsIs8C5KrgfLecY6+jd1rBqSIbSVU3vJN1iVwAxWefHUuV06KcdvYLtu7T0ydovB4aLGja+PJ7X1zv9r/AKaS/wATTRYm6amwMPpLbZWeOfnHXT9romkf4ka1JRzkBsbkis6ecWfPPTWn9NhqTNspVtQCcShDxjcZMJ5/ZIzp2h5RtUz5N2mucP8AzzX79V+9i6kdORmVmlZXEpEYuf2v56U/tN9FO27hjHVjOMrRPD5i/wC/W+hGM9Ni6sdLUMN5H2ihn+TnruUlNWjjpxdH0fvfpoahs04YIosI3HHMs2FVjz7ees0OzjBD/Cta9TNXzl3U227a89Qv7CdqyVO6lrfldoSw5GNyM3imjz7dfQ9H6TKf5iNVi3x582HFnD158slLE7IytWclq9lHdtwm4lu3MhR/iZXVe57vnrNuqu+M9OOFtv04BcRQbcfHs11Wn9EmaiQIX/Cl4p8+JiPgaoxV9e9t9H1QuZsL3bKHlB4KcPvfH361jaJ3aaZJ04znK5TGM4xQn/mjNqkSgvJXJk6tdt9Es36hUyghFCg9QLZ5prxnHsz2unDRcNyuO53YGwqrr4rqtrdxUd8G/wCGrMrgB97TL/S+lTsR6FD0i8FF4CjaBniq8Ht0j3f1IhOgtHLQnLtav0nlfGcdUdGEhfU1KsiNVErb/mrjJX5nF9B7rtxjw1QVFsl5C3w8qHvxT0WvgY1ewT3JODhdw1GKZk1TZko+f4nC9B7vXiVLEsg5qPGPLQe3Kp1OqAzNOO1gu4JN34prA/HvnrzQlKZGJcobsq4MWH6e759ulSY2KfQTu+zdaLjdJKbsOeLq2va3xnk65vuv7OjIk6sQiVs08V71nOHN1y8ddlodxp6UKm3Mac2Obunn7FdSfrLpsm4nDQH7vPt4vp1roSjme52+olHBe2PnwRLb9h8vSHdUcZsGis3+uD/56p9yRPySrFyaznkBw/7HU7UlaoMg8gRePnobYvImlSPe3+p6sYgQ7es1v09NefLKNv69Z0h+HL/NE+EvrOhUiFSPuHYdhCOTRiNhukDKvKyeMfPn56H9bnGNTC14VyIcnKWUr7ft172vff4EZ6tHMo6Ylu2VQK/iuXHB+XGOgncSnrZYyCXqI2S5qOazG/P+/VZbiVXY72M5bOdsb/NOj2sxXu+/TM+5hGs1u9JzA8pV16gPi/HQO7NNkGpTKUjact7UdoflAefArzLpX6ppx9M5mNE3ENoilN+aKMcce3Qf6rRqsemsRjBcRurtPEQ3Nc+/t1I1pSbGcuExGNVdU4QyOQv09L6fc3xdI8PKhmn/AH8e/WvbznMlyP5Ab4MPw83xfUFz34PVAdbT1Ql+GaRlNzEnNMfmZARbsqi665f6t9P1W4TTNJmDWLpiFH3A67zRZbbAKWqGsY+K555w9JShCttRTgoqvikoP+e3RnyqKs1o/PPcw2zkOKkn7PR/pv0+WqiCQupSq688fbr6X3n/APz5m7tN0d0ZTltn6oyZUVKhdpS+My8V1O+jf2N7ztJwjvgeplqSGxrZsgKbouJNgZw+Ouz80XG0yCg72hH+1HYy1tCGnpWRhtYxk/mAQ+cD5/264TU0pRWKeo5Of6dfXNf6SxlN1Jz3Uy9EkCjLc3bV7sHufboWncYamnZNn51JE/Qxzdhsig+ZXnpIc1FpcSkcL/Zj+1et2kZaelCM/wARGkVv4rn/AJVddP8AT/7Qd1Lf+P8A4MpJtbAjdtbL3jkDlar3FyXaaWNPTgEP80DbvcbiWxjirobrbm7xv3H0ga/ChETFJE9Mfzbainva48BfQnyRfgY8bXpQe5hCZo06km4zttvB6tzc8224ygU9AhLUmen0Qw1fAhQe1lNnuV8sdp9Om7dSUX8VsmXbkuPg8XbzenHOXo2t2kpDEaiZaoCz2+xj2D3652WoB2/0jQ1NM1J6RKUX0Tk7bf4vy/mxfOOfZ6ztP7IduarKUOJxNiky8luLzK7y/keOqf0jRdRYMaIAxuNkuB3MrVcGPG6jPVqWhKENkZkp+plMyHsEdvrk0vMcrjOGg3WmLJJPoD2XYdvpbtXQ7eNmJbZP8Xgztpl74s+Tq2aXm0m1iErrOR582XXjx0roEtKO7c3WQg3eMDdRiU3flfVeOte2+saJFYxYN53Wo1gy3SFlY5xYnTf6L30WfxI0hNrNie36UNPx46n93Akw3RSRf8a04o/1fevHz1h3zeU/Co4iUcCNt+q3+H58UofXddhGW38sXLebWg28CtUtnkps6L2tAWmTdecZzIHpjHbKWNvl2F5uTL1V8Pmuqknaxjsi1bS1tUNuKtcPGcn6QI6erptES3876rZZti/+mJwl5qnqzoahCERlK54OVM2EkLBKPHBh6WKGZ79QhqTifh8BJdRI2NYMU0PsLw4687nWY6cRVMoWbn0m3PEcua8t9E1O1hHYYlKIsfa+MW/6cl4r3z15qyjtuVtSM0jJcRPi9zx4i9NRkxLuIxlGE4m2QSsZXgK2+bVpx4FfPUz/APUNhW3C7kDcXX5ebrP8zrz67323U2MyLH06hHBm5AZoULvwDfyLRdGUdsoji7y0Pkk/mvbzjjxfRxsykKz7oubH3Qcq/wAN8v2xizof95TmNXnjB7Jxk+1X1f19GMgpiuGNXnxVLS4qv1x1ziahqSjIswUFeW7HwBd1+2OlaoN2K/UtWMjhK+wjxzm/1/l1L14Z9O1bqoFjlxuTL/tnPXQPb6c3+PHCffNnnGP2ek/qUMEo+7jahRjfu8+1J5/TrLZKcWKaXaatf9G/mpe/xjrOjR7uUQj+EPzl5z5L686tihaR9Q1ofiakZEoyhEoFJUxcZfTEGpWerEfD1nZSuSaa1F9UnhdsqiPN5zzR9r6Z+laWnJmRijFJbd20HCMa+Pfmq6I91AGAjKLljHNpclPF2h8/bodmT8A9zOLU8byUokqLjuA/9W1/r1K+sSI6cvVXhLLz6bff2/fovfdy6dgXsvLfxbfmqBv2eokdZbklqMj04k3uDzdvny48dc/JbHSPZ99CGon5d0lsTnlrHFLnF/t079IJysB3x9XqsHxLwtZrB48V0tOO/bqSgspyK3AAtylftaXx8Hla/wBF7Rch6fzL81usW3FmV/zdKo7KN6CGhUDbJh5pM3/Etucvv7dAezlzFyRvmKpiVxLuXHk/i/TqrGUdzARMsivymauq+eb84wdC7PUuUt+jQO2/zf8AiUAqmNV/U6o4Jk7I05zNMJQ3zs3EGRTRM3JScmF89K6+tqrFCMbQN0jdQjY3jPJdtnz1V71np75xYsYlt2xp2mDN49XHJ8vW+jo6c4fi6cXTJBJSwcCFH5ZZbAf0vpPxtDWhM70nUZ/ht+ljt3F5sM5eM46zU+n6B68GMkvVH7PIZrB8ffpPU0GF7Y3Go7nbuaq6XPisAc+LvqhpcM9OpCPEsPNnpRi+91S846SKaHpeAe3+nwi7ow0xlwQx4bwtJzi+X4oz6iGjHl3v5UIuXFpbbfkCvjpPRlHc6bCelPEk23GVj7+Qy5vnnqh/cTUYyEfikpUpRy+kRE/j8GOqdgT+kvt4T15ykSYmWWJie7Ust8BdK/PVTW0WcZfhES7JG4qqlJF99w0ni7uq6N2X0mUISj+IxvC0XQ+eRZeV+Gh6PDVEY6Lvn+WciOI0UEvtbxlZPh6KiaUt6I/ddv8AgzrTv0hvq5ohnxzT4L9XVbt+1SGmIYuVbj0rud0jG6UU4qo35rosfpWFJz32m6VConqzirLx7GMvWdr2tzv8QY1RLcNBQleMttc18HRSoEp2Lx/FXZtZaYCzbZTfc+bAok4Mhd9aan0SU9SnTokDzj05PgbI5z5OMtaelptSXfK03VXxZeHk+Gr6209SJG4pjDNp4OeTObfj79NQql8PTtKwcMQp5w1d85AEcNHnLE7yZra3COgY5jKar+FgLDEuLxsRbxT7juowhcmLeVbN22+KGsuPlcdQpRdu6SH4jKbCO2zOI3kk7KjR9/no3oMVbCy1ZwJz1UlRiMSlkZYJwxyez45687jTIBD8stVhnllchRcG5wUKmX56m/WteX4QnrlPczOdhdhyWvjGNvvXSD9W/EjGUiMWwjNwSzdN3vpwfdz0l0Oo2dPr91uicRAjGCnDRjFSp5T3H2epff8AcSBjEtl/iQiDmNUbhpM7/VgMHx0q913OyJGUAigIblzjHAZ20fGarrTt9XV9aUqVNImZerbdNoFtPHHh6LYVxm0/o8XU02W7fODqSVI7iwRUkQBx9kOvDuYx09zE0yKxRF3Jt2oSwc814f8AL0r2/es1m3JvZGmUSB6liYHKJmyqzz0zPWtqQp6T01EH5xxSuY+70+WhMaYXsPqE5/msS68bduc1ziObz6T36F9Q146jKIG68m2kI480tZteOgyuE2MTLu3FEWqqgV+S+GsPTOl+HqAy0phwsvTTFyen83zYfr0LsJEZSlN04ac18tIUV59vOOuh7HtpfxwJ3dO6N4fyityfcv8Ap1R7DtIXcIRETNmC/kRa4xfz05WnAlu/N5ZWy4xVrtxfwU4Do0hJSOc+o/2b0XUku6Pwa204xg0msfPWdH7vvVnJFpcUpjx56zrW/pOjpO1NMizjqSje12syVZSjkN3vx0n3XZQis4SF5jHe0LmwVD3Aos5DqdoaOpDTmVUtN9UVLwRkhfGOBuscdDnrtRjUQVYsgkV5KEUvzFL+etv0ZG2rr6ok1NsI5owmd1c4DPl+ek/qut+Fu9KJmEXBg9Nn8U334jf6dH7DU0o6mP8AxyfxDY5vTYy5jFzjKVS1073faR1tGp+rL+HJuNwK25T0y9TZfv0XAOQP6f3Yapug7mQiu7iIvFbc+M5R8h1b7NlLZqXTIIUYKeGq5xk9upGn2PoNwhf/AFGW6V88ETFAfq31W7CG2MYylJ9RIk+fVvxnimr+3x0uNGFvp+lerOYbIUyltC5EokvzGbG/PMrz1S7ztL1NxSSzLdSCscg+QBI49X829CEaqIR3bbvzErj7npzw/p0DV1VjLG3ayyt1dc5ziV4wVXjo9IXIFJIx3SAu4sWV2ZIrRlbu8Nvz0bu9bT09OIB5Nsat527c4uqOep396ne2ESa1i9pG25z4xVt1z01pdrp/9X/qTCiTeEGKF4q7/L5z0qdoN2Su77l05OoSZf4dsa3Fu2aj/pvjmjo3ea0zc74Q2wWWZhjFWNSqktHhOnNHt42NkrXbJsb9r49vBh56zuew3yZVSkt38VxmZ2rW3NNV4+elURrRK+n946xZ/h7TMtOPNOSN8xL+NteS6rdh9OAkyBt5qnNtNUJXihH9Oidl2ZpQNgUQlIIhEtVayxMvun8q81Neca/EKpXBYmc+I5a+S+mqgX4g0NNnjcIYNqh5MxHjD737Y6W2bH8OMNmmZ2wI16nIlZzfFc1z1r3Xfelaky5IgH3/AG59ukpd1MWB6Fo5qVcXtc8v/wAZ6VzMilp6IO7EVgEhu8UU3+c4LS889e6cKTa/nH1e3/ZzF846U0tdIhZnjxfqq6T2fnrHvGMoSIrtkn5do36Wlw+a6VyAOa+mSuLaNYsxGzFv3y/t0PvtONIq85LoMF1llRcs45x56V7bvbj/AJsWZzzvzgo4T3r7dbdxI1H8O8YZtHx6ROFefYv3KKlYfaIW51Zy2SkUu2JbKW0veINF4Pvd8Wl+Hv1IxitiDJxvTP3GrxwEeuu1daJo+oUcsdgYu6qiw44X79I9l2oakZ6hUgfQFMCXEc4XGUfjObKH2tHP/VdEXdKO3aSdRI80XBjuurUboavqJ9P+na0tV3BGQyCcmSlFNUrR78ce/X0Xvu105xEX0m6pSqTSqvp4z7n246k/UNm647RtRUpzuvhbTOH2Oi0PGStNiOr29EIQalCtzEld/wAbfJH4/lfHvb/S2MWLNJykbXcZ/iPtwc5zWDjO+7jUXax3RLK8knGOT+G+fajD1r28YkDE97iEY8lC54un7W8X1qTDGb+m2t2ek7SG6jcpiNy9Put3kvxj5vP7rqMZ7NOJyxkeu6Hm5Mfmw9utdHt4LEFZP+cqxAyVWVqqso980+3gEcS9RbiEgKu/URAz74+PPTrQktsmT+nstn4kWU0UI1ExdWUF7apx+niprdpKWpEdtzJfiCYdu6mV8iFvJ+ZOte60UGbKNiFDuXG3FAx9UuL/AITg627judtbld2x5x+Wve/Dla8+/W6B30F7n/D2emNLdjtHytxvHtiv+yn1bWMuCKYAqzlmqflDHHk+4CGqkZSUc34P4rA5qz3HnpPW1GeJ3ioJ74xSFvBg9umFcTNKdlnH2/3z1nW/4r/DFrxc6/lWOvetURByMogO/UlIEFW4jDbbzu9zF3wp15Me6hthYGXWRpvKQjxqcF+D5ydc/D6VDMdRnMled8rQptFqWG6Pnqyacu39mBLaX6wqgxz8Xzh+Op5MCVIq9r9O0u3rUiTnIihuueZfxew0UtNUe/W3409MkQh6iRHbjA7WTH/PVQM4scJyt2/1Ta5j6a4Qa2i8PFfDx1vqd1G4zjJhGEbqABMdpkclKcSHn5oqdhVlHtd2tImhy0n5s7eHMo5vDYeeOtu41NQuMozpRNzHaHtuic+cjec+0vV1rJMpTYxc2xuQU3iIlSw5q8cvS0+40IoabarZFZvlFRVgKW1fSyn8CWtLXYqm55wTJCERV9MSLVlPtjz1P1PqcgWQlWtvo/M1bLkau7qh89KvdhKMZ1dmSOH/AHbivOK+Otu7hCUA3EpLe26qqjdSRuyrquffqWbbB7sHH65q60o7fTHdXvvQ5Kw/mfjN9dHp9xvjTuLM0UteFyiePt9uuX7PsJQZXJYo2MEBlW7PjHuHjqz2/bO2oVvILF5sL9NnOfY4ODoxH12VdLTQuKsQzuYpX/ZPc/Wr6JGDGATJbQDdVcF397OSueOTqX9O0e4ZXIlE96GvN/mqz53cY56sQkjL1XXO6WL5H9fJ49s9VQHoX1ZRJR2PlXc3t8LnCc8cIeHredgkptkqJPvloFzjhcYMeOp+h3cZt0O0/g9SRcjKOEavj3ejuvGKwJHmgGz3v/T8f06VyFti/f8Ab7vVuD82+P2MKvlQ+9dB0tGM7ZJ5JEpM/wAqmM4cua/hPHTOp3ISxw+9lIYzXFebrjoer3EdwxqTLxdOPzAOUH24+ep5G2M6cYjphdi+cFEsB4B/nfS3ea8XTyLtOKvOKx9nPtjpLX1pRnA0487pLzUffxaffpLvNZIyFvUr2SykjJy1HDn/AOOg26NiylPVJ6hFlGMRJNrmiMeAzxftcnmumtdIrqRNtW+AyNePfP3o65nR15QlpRTgH1eze6LRSVWcWLnF9Vy5rCVXKa5ztxY4PSX/APa9CLvsMFsJTIC5RxUbctZtxRz/AEfboyso5FjuztxdiOYtvJ+50RqcSLiQrdW5xVn+pHPxiuE56sYkW7svniRxH5P631RRvZZSVUa/U+yg6hBAnt3xkOS5A4zy4vzm+nQCN8jEspMjW4xjn49s31ncakNpN04ko3tqUm4/FI8V4rnPlV0e8dUdptiJuXDa4+ZYoOeD79PqIlOWkK952TPUI7zaJXkRtjaZx/v1p9M7WLHc8tOLtE4r/wAwc4x0x2fdMt0xHcWH3kZ+11dfHv15pJRBjFYvFV+lpzt2/v56OVGSfRt/dtONzSFlqC58c854w1j9Oh92wlIjL8R92vSl1Kv1RS6z1r9R7aW6Ppu81AAo+dpWPN/bqVHstTcQiP5FrcZvHHkwfbprbCqRe1tNZxSozct7ni27LEtM10prdmS9M9WMYROB22yLeIqra8cT46SJum+tGoelBOWvP5jI5MdMw7mMdMWN7xdxxR7YzzzfTAsH3nf1HEiU5DG9oZGnP8VC0+/Qu303T047YspTtOLQyDmw8P8Ayw9xDbC/OKP0ziqtXjxjpic5zVJZKJLg+xXv+6F9HwDY8/T5y9W2JYNM32+51nSmv3ciVfgzlQZyXg8GOs6nv4DIL25/hX52uf8AzS6T1+NQ9vwU+H8XTL+9Y+3WdZ0GIjbvWizDuk38sIq/v1W7OTtm3n8Pn9Y9e9Z1JfyLroh95NZ6AqmyLS+6X+/UX6Vn8e/YP09RXWdZ00/SUeir9Nm1HLmOmv3WdvQ/rEn+79u+WrfPJ1nWdRj6FF/c/gyLwLX7HV3QiEe3Qp/EqzGHbZ9nrOs6tDoMujbvtR/B1MuKrPSnZ/mY/wALCck8X/hZr3+es6zp5GXRK7nUY60dMUhvl6RqODSrHHl/d600cgvMpep9/v79Z1nUJGXQ5GJv4PTtr4449ui6f/WTwaVh4ujP3y/v171nQQopo+o1lykY0uU9E5f1z9+gaESUmy6nMLzR+JIo9ig/brOs6zGQh2cR2iWDpgOcbdPH8393pyMn8Xn/AOkP/ues6zoI0SvpP+LI8UNeLqOfvg/bqP2xYXn/ABJc/wDgk/1B/Q6zrOrRKId7duCuX15/80DpvRgbJlFVdftnrOs6L6ND+SI/0b/+PJ8+n/7q/oH7HWk5JdYuGnx/4Z/7H7HWdZ07FX8ip9SmlIo7ku/9Mcdb9hAdaWD/AKJ492N9Z1nQgB+k36jjcf8A9U/6R6m99/0NP51JX+gV+3WdZ1VCI11H0X52x/8AuOug7rEIVj1v8jHWdZ0PDSIP1EvUlfv1nWdZ1Ji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62" name="AutoShape 10" descr="data:image/jpeg;base64,/9j/4AAQSkZJRgABAQAAAQABAAD/2wCEAAkGBxMSEhUTExMWFhUWGBsZGBgYGB4aHxsfHRsaGBgaHiAfHiogGB0lGx4eITEiJSorLi4uGB8zODMtNyktLi4BCgoKDg0OGxAQGy0mICUtLS0tLS8tLS0tLy0tLS0tLS0tLS0tLS0tLS0tLS0tLS0tLS0tLS0tLS0tLS0tLS0tLf/AABEIAMIBAwMBIgACEQEDEQH/xAAcAAADAAMBAQEAAAAAAAAAAAADBAUAAgYBBwj/xABAEAEAAgEDAwMCBAMHAgUDBQEBAhEhAxIxAARBIlFhBXETMoGRQqGxBhQjUmLR8DPBcoKSouFDsvEVJDRj4gf/xAAZAQADAQEBAAAAAAAAAAAAAAABAgMABAX/xAAjEQACAgIDAQACAwEAAAAAAAAAAQIREiEDMUFREyIyYXFi/9oADAMBAAIRAxEAPwDltXUoXZZbUvfx+n2/36X1qjRspatTkTmlzbirT09Uu3hZstwLdsaoSLfC5xd19sdKS1EAYrVCTKrxmshZ15tnS1pNCjLU3S4ar0pcgQKC7y1+V56c7vU1ZRjemDBqUhokNF01SubMN+OvP71Cb6S5wV9PONvFxqXqPu+3nqn29T0Qg45qKSbvEZl7iiqGs18WGt3QrpbF+20ZfgrOEoSk0F8epcvmOXj+fR+87PdEMjAxFMyuWT5+D5+Og9t3EZTZkj8LbtIvMNpZUURQi3jNLh6GfUJZY7Y3j3jl/K2Vzmqov46OW9FE7C6ppow2kqPTLEpEo3ayavNlhwv36Xh26soxB2tBW3d7/B+/TH1Dt5SIFFtm+N5M7vey7bPfjjqt9P7eRBWMLkR8Cq59NX5xfwvQTZVLximnInKMZ/mj/CI3gEeeA/lz0btu42gSJYkkWTEk1tCOEt4/fx1vqRhpiMZFP8WPV5kH3Gs858dL6feylIYY1I7vLAyMfzbcS8p88+Oi6YcvhR7iGptGUAkZCRYrg9SpHC8FF/frY/DjANTT20RtrDOvVFYpvaHAHLTmutNXS9BLTh6pIT2zfzJeF5H+f7dI992eqVvqNt18oMZAYbhXG75zwmTvRJ/0HNWI2SkcriqjXpOPzMvt756s9sxIjpR/xbSbdcJZnNfFePPUvte2nFJajcq2kX7INrjHnPHL0z9T0FiR0psXbSe1hk+Ww+H36SUkBgdDXZzk/lMMvWtr4HmqcfFffqr3E2QRjGoYOAKPj9b4rx1x+vDWJfhkN7HUYs4shjg2DC9wbZWKf06r/UO7nonqj6Y6Zvs3VJD/AEhhvPnPtfVXIKY5qSjF3RlUm4q484eLDH79D1Jem1juv2vloKr/ACjfjPUXfqS1IkRVN8aGqUymABvgs/TqjoaZq0aaDQObKRz8So25Mc58RfYuJmjryY+uomGJ83X7Un7X56oMtsfyAnnyc5oM5V/9P6pQ0JTmXEWN+mK5blTfkJbcmU6bl3Ux2SjHat2WyzV2pT+/L5c9GL3sOCKU5RlAd/ix28Z8Yw8+OfHUb6h2tLOiUecbW0cKMfGW/f26P3Oj5LYteiELjxWMLB3YvNY56P8ATdeDH1wYbbRfZfev5V8JeOn2NFHO9/8ATdHU0/7z/liRqokYeYqG3aU23dXxkOk/xYGnpQNSMaoIkJcW23LhZcy5dr46c+v9o/iEoT1CF/4sWW6JixbVoSqLMlJ1M0e40x1NTbKenCe/TjgAFWmuTdxyMS7cddEXoe90bSmQnKOhp5nbHUABzVyI01YN+f6vdn28ZR3asY6m6/MrkcjJs49jzEvpaEIgJGEItk41TJnbuUrdIrz7+3WvazZH8YDnddU8nNK/udG7Ek7VFaLGF7IgytcA55b+fNez0lr7o0bp0i7/ABgVxytfPRO1d1xvLUq9/vjmuqGvqm0iR4HA88r8ptzT7dS9oRRfZNh2nuhKLfm6qj3WzND5+eid1p6dDNo2+EtffHBfHtn36JrzJy3PLxXim/PnpPuIRk5KlzZ5/wC1dOkjOexbXjpY/CNiX5z8q8vq/r89LRnKSEgkTGMliXGN1IPca4+DPlLLTp/fH358fy69Iu70yN3FSMh7h5//AB0a3Yj2eT+h6N+hdSOKl+KxvHsAFcYKx1nT8O6/DNktJknLvkc54jCjr3qn7fTUSdHSVSz0j/EVXPFFfu8dF7rSmS/Ent/Lkb8hRy/89vOrvhIIQQbcIlRcomVK9/69Maly0r1NT7WhUnO0txRllxW3y9c7RfwBo9i6cfT6Zyu5DuNqEjLd2ZznHz0X6dCWn22rqwnH1ppxsYkbVnKuOQL+XjHVDT0me247mPqoW2JzuqP5uGk4ivur/wBI7COpCSEvw0dxIOJO6DGriyGmmr2RPD0q3uxXx29ETQ05umkrjHYMdQtLKZAlOc4znp7se30jT2UbmQzkg1mN08xuhrxb7J1Q+ofT4G3MJBRYYjGKNFLjd+v5vfr3VjGJGMfSxkOKPBfC8/L46mouwx46DwhBqED07eOePkX4+P36LpahHdLbuCw3IttcVynD9uhwI16KN1fiMXN/5fcvin368Rc6em1zlDehx8+MfFvT4qii/Uf/ALwT/NG4YCv3VvLWf35x03rdj2yYihK1b2ny2U3z/wDD1M0vqukRj+JIuS7ba8hjPKoXfRf+uUiaC+qBW+dVlT8hjg9VeTjoJmlFJi3dakpMHS/EhoRX1j+bCG0csL/i5fHN9Kdx28papJGemhEkjyGVbGLd4+3F110xow1IgZhY0+P0R4rx1E7/AEdSLt/ixsCPgS1kflEv4x+gJSaQJK1ok6uoEJyMsZJVDZGreSiP8/i+gdxrQ1kJEhkPqJcNAB9scfGfHRu/7mUCenLzcptICyjg8ZW/kPnqZPvJwlHSi/ex2zvL/wCKPGehGF7Fx+lT6dpy0IH4Tdtcql7s85lsB/oc2XQ1Yx0yUzDhZH58rFArzWV9/cWb3H0zZKEmkjt3Raqnb6TN5fb25q6Pp6tSNMyyN2XinI+6q/8AtetKPomAr9X7actUYy2EygTG61S8UC7b+KXqh9D7fZqSdRSUYo6e19YZuJ/qiSyXzH36Ulos5EXdujIy4undzxfpfLw4N3VLR7eRqaf8Re43OA2RAPLLOT2k4enUeh1FnQuhAhGemCOcc85Y+MC/OK8dNafbxIsou4tXz5cnmuk/pWtRGETdHkusWenJ8NfrXT3Z6gS2rfGQ45L+TxX+npsUE01e1jO5U4cvk+57ffoer2coAnqh55HiyjhrHz0w6xp22sYu4Av0/wClKHgqvc9+tdfvtOZLNMfBSWiixLpT3OPHWoKoja/bspCyGC7fyuLswmG5PCfbnqFr7dPVZSJW3U47Wrfvg4b4u3FHXU63cwjOiMLq6fSrdXt/KlF5P9+kf7ppS3fhrB/yihFbw7Wz9sbf16VaDW9nPvaxGLqF0u0Jm3lxK/TJ3BdPl4vrzTI+qJFbPVm8uEKdt4+9Gem+4+macb1NVJbYtMmW2JTYCWyvOeM11P0nT2jDjBKTy4aCq9vPjqloEvh52Xcx/EAsdSKrZliSjtp5u93/AJOvZd3t3RkkpFKBXqvkvxUv3Og/Tu0hGbP8UlvyRRE/iJFSzWfPDXlpjT1CWo3pJZUmUR9QXjPGMleOjYsgrr+OJHn9LP8An+3S/famWpUPAY58/PQ5yWVbWPND93in/lV0SUqamZrF+z9+Tot/CDTsUqRzGx/5d9D/ABTTlGW5uLZWeH/nno+v3JTUkHnYe/H6Yc+7jrXt/p++JOMmRZF04mG3CypoT7f9+spGsP8Ai6rkJV4tLTw5LyZ/Xr3oD9UNL/D1NObOOJbpZv8Abj2+K6zpc34HIId3P1V7Hp5/lni78cHVCOgzgSnqakXbe5klkb/MRbPOOfT8vS+nr7XapVt1Q88GS+FGpc9F0O505EiDqfwm2Jbi+IrfN3+j46o1ZVMND6ppaGTW1JSm53M9sRYoAJtjcQynLydUNbu2e2UZhKVYNOdZeHe/s5Xm+Oo2hPUjKI26iuwki3dOVaXjPs88NHW26cWU1Z7rzIWQUVFMRKeULvF9J0GPY5rdzPY7cylzUeW/GDBkK4z+oO3SMjTibmQsaMFu3L97axe7nz1On9RlVWRjmoi5pZF2VLg45p8vRe1kwtZVMoc14oyc+nj9el/sKx8GjXiOwbrMnCnO5lWPHHm/PWne99+KJGLEONxVXeTLZQcf5njpD+5sV1LI4Tcx984//wAt4z1Q7VCNbhuXmrvAOMXgQzzfQaYVb0D7GcBiumMm3fLmt3i7xv8AZFrnqt2OtCEYyKzjaGfVVref3+OXqV3ugm1Kx4z6T+I/9q/+b9tPpsJARqkqXOGlSOWrGhfY+DpMPSrk6o7HR7ZIxnEvcXh/cz5f062lDT1L/hlfG1uy6vHt/X56H9F19+kwmpKnnF+p9R74q34/XpXW1pR1YQYbzbGUZ3XqL3RwcYVuq3H26KoVMl/VfppKREEktLOtp5MVmscJz56L3H040ZEpMdSZct21G0iSkpyWJRzVFFg9rdo7mUBhUeWRXvcSqZPIvv8AN9I9t2Up/iWkpag03lGylv1FJDzmInFdP0Cb1on9/Fjq6ZGcgnCAkoMUvEoGDbWK99zz0vKBvYoDG6MWxYoXdiRp9XzI6sd79O1Jw0CWpKcV/Dk6ks+rzS2yPTtT56f1/pAwjeUxJ/Lbi332sgXb96epyhasmyP9LlpakyUY1GW+phQy2sdzi6t+Gq+Xql3EJkSCRlm5NWGa4xdrTZ4fFdbP0mcNLZCTziqrNSwJfgMf5pfoSfZ3t/Fns2B/puqcvNKpQg1H2yeNKh4tE/6ZpT02FwwoxC6zKLTQG1H+bznro9bt8RYDyV5r/wCLz99vu0HQ0oylF3bnjDbzhwULha9q6dhCimo1ikvH6J48/PVLo1CmuSlz+RbxSSLtjnNYpPPPjPNd92joTvTsJNr71VDGj1N/Hn9ej1tP8/4e+LJMVIHFKcU+cX+tvS/daAqyiUXd1fHIfwuUsqrb56STsDUWQoRjqwtC8MTdXtdNWcvpPvnNH7HUIbY7YyuRmTXKC0/lqsYzni+qvaxEZUYCS7Yt4MJd5zmsW546j959c04SQm5MxpPP5rcn2r3+3Rihkg3c/Tipau9AliN3y0GeBK9ufPXMQ19HWmu4IRl6vFNtB4t4tugv36udnq6s9Of4RqSsK1Gqa9i/Hz5X2wrr9hDckUwEljVzkhbbixAMeD36zdAlIn9x2+kSrAIGnL0tF3WPy038cCmXqR3PfS0ZR9OYSuVSGSRSWZVVbaUPEjjksTjOctwxLi4owrRy2uZO2m6Pi14djowkuppM4SjtSMXdKL6mRtpMmfZPbo8cl6JF3tBu9+sdspqQksgH8K5engwSPWNX6beXJjrz6r3B6WUyUtsqCLGiN2kW/Jd8eetDudKPp0tM0U3G9Bm/5TKpHanDHK/dH3MZaUo6mmpshUjehJtkyqqlStXZxx1R10LOwEdWEST6oyAR9kyPjFfyvnrzuJT19FmtTZUAVGWSJI23ulY+pr9q607/ALnS1Bkbt2Whs3V7hTXn5/TrT6lKc9PE5JE2lPOfV5W93pr/ALdIl6Sp1YbufpsWX+Jqz30EtsJJYBySp/36zqL3H06G6W61u1jaZzySB/brOm/H/wBAo+i/Ufpv4OpD8QAnW2cfNIyRsETlQ6ld5p1+J6kDDIqcn/UkQKvyniuuml3XcQD8SNEW5smiNhXBaMqXmrt9umtbQjqazIrSnRW5NrfF1k/Wsnnno5a0WWjj+0gaEoTnOrIbTafiSgEdzd2Es1gD9MAlKUwJ6nqkuoR3Xzl2nAe3g9njq19X7HU/+qxn5GLCEVzULlLd4D8pdlc4ma/cx0osHTqc82JK8UrKLcwtz7eHjpgjGh2O9A2xgRJru9xjCVqspc8vjogRGrKvllRfPLzX5fuvS+gqSfTNAN0t0xS6D04oxYeTnd1r/cpOqahMdvJM2m7CKzw/YrxzyBqgeaGJVJf4pP8Ali+n35Kt8fpfVHT+ksorg8erkpDn+HJ/t46X7LXlCJKVS9TtNKOZbrr2COMI3gr3a2nrSnHMNaOfy2MrHdigvl+a98nU3/ZRBP8A9OgRN842l/mCzy5BaaePYo68fpsIkgjbIisZIFlFnkLrk8eL6Z0jS0nBIl/mlTtMXeGiq8+MVz0v3nemmM4euc62tlKjW33p9X6/qCguQsdkupEk+qNKRtktNiCA0vKF5z1YnHfCroDA1mj+L3Rp9vjpL6N22ppj+cZN6ktSsvtuot/0nHt5X7hN2xLc3JntqnbYc8mJUX0FXgIk3uu2jIN0n2rlcW2RirVeHjPTMJ6f4kH8M04xKAb9Ifsft8Zx1mppyHLVYliynPtdZ+H/ALYdpsd0ZLXlXGUfNnnzmq6WT+DOV6YftNCOCUMxpZSOGqX4f9/tbX4Z4yt16fjKjVef5dSNLSdT1b2LuqO6L42NN4pqzBz731K+u/UoEiFssnNenLj3FvNvgx0FbYjjsq9x9VDUCECz1SXwolNec5L46LHv5MhI3nmv+X+ldfPvpX9p9fU7z+7zluh+JLa1QRBYh7H/AMddJ9f/ALXT0A09PbueZSCjHi+c9dEIbqgySijtu519kfxNvpkeFKrK+/xx/t0p9S7kLiSCRmNyorm3/NRn4x1890v7Sa0paU9ZYzgqMaryXVVdeHn267H++GqzVuJtlKZG6fQunxmdZIl8Zo63JxtbBGSYu/U4EiEpvxuQGyz+HcVZlD5Tpn8SGpHduBaLjyfelHOfi76hd32B3U5SjCejaRRjal/mHiK8VfvnqzqfS9Dt4x/G3Fq1vF/NvbsMltFr+WviCQy2JamlqxD8PWfw9O263LfIraOb/h+49JT+iE5KzGUgW1xRZec21yeHnzZ19fU1WOlpxjpaOGRIYypFT/TnC55eOgn0encyjCNZ9W1OSKePPIvgz1m5eAYlp9q6cCpM0s9OSOak7bJK+k84JcXXSGp282N6gcy/iuUi2t1O+isoRKl8Y6vstCGmSjBuXNGd3Fvx7fp7V1z/APaD6cSd0DbqKtHDkr5uXJjx9uhsFInR+nMTd+DUpJnaot1GtrdZje7OXHpvreUYszbbKbdEwMFxQbuDxnJXHPR+17rW04TilpHEguSsLtinAkuObjgy9Ifi616ZOGlNnulppGcYRowS3SZRVo2pH836dVUbRtIX09H8WUnU0z0rgZYjnC8WYK837859SlmfrLlnybucL5w1xdHS/efVJyWH4hccbdOiJmQ5lWcFltZz1tCaxjLarHhY0g+yOLzSe49BpslOW9CJp7dGd7XUUk4XasyAmadpePPpuq687Cf4cY6fr49NxTKtpSI+P089FdJvV07lISsSMCZtUrmLd+/PW5CUYwGcxWVO0Uoj5dqeWwp5wdU8J76NO37XRIhKEdxh3Eb/AFzz151W7P6HHUhGclkyLXbOX842P7vXvT0bF/Tq49rKRunpshhVo8bbxWHJXFj/AOLonYxSMYpJlD/D9LGwa27rlkrY3zmvaqP9n++hqRlCrYzY0tpzIvHHPj+F8Z6S7jW/AnqalBCemSMVbBGx8nrhxZz7dKuO2UTEP7Q95GNQdyyvYOZKsRzeDk85s+Oofa/SJw3S1o0NLDckiNPxaFeMjzXV76D20teP4/pdWa+qfrYx/hjGnirkllq89Pd39HZfmPXHh3uOfi/b1ERz56LqPQezl2UfTRIOT+KLmnIcpm/t46RdCLMluTa3ETyZx/Sj/wCer/1fsIgTnolwoaJPBiUXeRpx6WCicZ6lz0zUjzOOPShXFNZm0+b4P1OhkOloNrTI6X40H13f4YpuLPSPjGQL/THWsPrGnqaSSNSDtLt9VNZtxKPm7TJ0jHRmBKTLVpaW4vtIfUDjzx+t1Y7btoxiylGMaqX4bbcbKi0MHzw16uelklRqEO++vacowNOLKUiioMmXwbeSqzfjjHVj6bozbdVdx6tOEqWK8zY1U2wxTkF6LpbY7m4izc1atemMY+GqK9OPt0uqTCW2ND58yKjFLzHc5jXkzjM3rpGcSnp6sJTlHU/EkbuXPBx+79vS8UUbTlGUokGaxutwq0SjfFOLD/bqH9JlqPpmpIDY5D1DWmhwKBRkc+/Wun30e3nOcp7yYMYfmY25LwDRWS+tGMma6Oj1e2lJCuIyobXxGJb98vTcyLpypKfzWhVZTnGc/eT1wnef2onqRlCIQJ3uRbRxQ4o22Y93pH6j9YnKNyleKDAHAUH2P26t+Jrs2SfR1X1n65p9vA2yJ6m1ih8emM5V5xfXzzvte9LUW7RevNfUUu/+ft0HX1a0l28ey5+98HT4RiaFsmfRPqUY6pPUamFE227xcvOD26e+rfW9J2ukbpfxKYOarh8565fXlbxXVH6B2cNTX0460mOkyN6c7bL6bBXZN8jao6v6J9L7rvNNnpxGGRZJE/1J5Tr6h/ZT+z0dPQjoEFILukyNsnUH8Sqbrir/AG69n9V7LQgaYEYHp08AchtKy4Tj36PpfWNTUP8AD0pwjtv1DErkAq1+bPPt1GfI7opGGrHZ6vb9rLbCCzeMyo58q1nkPfrmvrn07U1pupqO4uiJJovkrGLDhz/WjCZs3ziXVf5mktzy++MWlc9bf3q/VIWuAr4tear5quoOVh2uhL6Z9Mnn/D20GaounGJcXX/K620NQg1ULt3bpcPvStD7Z4+Ojw1Ufz6nna1h+MV6S6oH8vTcYQw7VWNMtzeHjAZxjPjoIUmygyd05Rfnbz84xfjN9KyhEVl+Vv8ANj5aldPPn/bprv8A6bCUt25i+INerOLOHmrzx+y3adzCULlIQy7iQ3e0w0VjBX6dZRfoaYj9TYrIjORJMNJihw5fi/N5HqJ3ncsIactujqcu5ixWi4WRRg2qSqlXNgddT3GpCdDC6oXaufOfH7PS3c9joPomRrFeht4ocWH246eEqNRyD3WhMZae4VjH8Nb/AA9yG85JZvIlNlcqj2+tqa7LeyhpRuNbQhEH8pJRvYG6Xty5j1031v6ZoxF0VzWIrGBWLxK+VvgoPYetPrn0aM9KMG9x6PxIwlJ9XpChMU1nLc3OZNso2LLqiN3c5EYx09aMSCIGphCtrKULlPFYf8y1XR9Htp6elOepWrGHERtlLjbVXQkleUPfpPsvout+JpxZRWwsqRIF2wXfa04Ar4XnoND6LPU1JaUVLnLUn7QckqLHdyVx8801ASQCGr3Nflv3/wAMlnyXXhxXiq8dZ11umR0TYQkVbW3d+Z3c2e/tjjr3rWhsip2vbmmJFpoJSFShyF8lCW808VXUJ0Yd7qvcan/R0AjE43qjbzZu8UL5oHo3fa0u5l+BpyYwENWZ/E7R/Dh7uGw8PRtfRH/D09pAuMY+GilV5jVC+23izoN0KkF+jfUYn+BD0x3TlGVkkjOTOJt8Jk+KPCdOT1Iyb2EpOOFcX5Bq6wYqr89Te00ofifiRRKlUivzN7j+f6dLat5YpOMmis3txXp/hKSnn+fUm2UUSl3E9SOYb5VxG45K4u2s8rWXqdrs0Zujp3xEI7ZC/wCvaBzaA+eln6jONu0Q2kX2fUXWS6PDm76a0+6ZPrh/Dgs2hzubfNufP6X1Nya2aSaJel3n+bRSQjFixlyDGriSzfN/fhpPu+9I0y0pw1ZXyXd+0rYC4rJk6sd7o3OoQuTaJcWOLpxVY4+3U76j3G1MSjNoK2w84zWSjO0fH36eM09GQPtvrsNORvhqz1JQaJJG4tjm2ki1RRZurF9W/pUdBiasqjPYqyKvMiMnKmD3Py1Z1P7mWp+F+HPVISGe1hdkQjIFlA3Stlz7fc65v6x9YlqhHcpEBk4ZcW0UVef1ft1VRydAbxRT/tB9eWSacrP8zx5qr4oa3Gcdc1OV5k/PN/r0IpLu68de1DjN/P8A+eutRUUc7bbNvxL9q681dS/+f09usjk9PW/daNBmsW/Ae3/PHUZyRbji/TISBL/l0PuHdugOKtPn/f8A36yGuBkyllc1n9nH8+scVKiPDQ/qW+ftzx0jdloqjnP7v6yPu1/T9ueun7f6LKGmdwpCEXYLlWiRKvMbx/PoMu1N40fm592iz7X/AE6a/tH9U/F1IaMSoQpD5TN/89+q1pUcz0z6d9B14BCcYRiyxvla8XNN39bSvsnTfc9zuAsdT+ONkgv2kDkPPx1K7DuYaWlpxnGKsM7ol5rgDJwWyyyr468j9SDdOJE4jm2iMhlWao49uOuKetItQ33mrFFrcIYDiuOa9r/83Seh387luM/lusF15+MP26B3OpLUQWonNBR8lGZN/r0p3MZIQioercXY0Cj/ALe5fnqbiwRTK39/3S9LYY9XNUvpPP3456P2vc3iqvHP6X71/t1F+mdrm+MqcxojJiHPkrPsN+/V/S1jTpl6oSaPTmOMmDNJ59+tGLDjsJ3H0jVdrCRyZZPi8VsReOf+3Wp9FCt/A202/vt5/b79VHUSMgIuFKC8cN+Mea/Xqdo/UZxi74EMPvZ5WrqThcePjqjW9mon952E9t6ZHyrqUrdOBERwODwYrqHqdv3DH1ai1yw9Ij7ViLeMnjjrptWTmgj6a3PqPvxl/wC1Ga6W15N0Cy9pHNJ58mf3s6OVIFbJM+xnqRjKMLEdxYhixuw5814+z15ofQdR/NqW01I/MZHd7YeF9+PHV7tI6kY+uUayWXlx+x/PHz0lqalH40iQ+kY8jXthVX/nsGw4NhdL6VqS2yWNRTxulh/LdUeDdfjrD6dICDRFWSRotl/Egm5C+ku4+tIm2VXnBXHHH758e3Tva91OSJtiYlSVR5fzf1/bpo14LjR5Pt22jUcuQgH6WXXWdB1e6krmBn2m/wBE6962ZrfwJ2GnH8LZpu2MYuZSyWtysKFvnwX9g2t3bK9hWnCIybC+aj/4UL5Me/VTtu2J0cwTKviin5cj+nSHc6ECVRK3MSyxTaUc2g4y1l62XoFL4RidygQkES2Lja3Kqy1LNr78dexmTk1O43j2KiKonC3jzeXnpr6xCcowlGBuSMRbLyDw7b3Y+z0j2fbzgSZyjjIlztsqviyilwPW14Pk2PdvobYSXYXlq3L6gpD3PHF5Xr3W1TT8BJKbkyVycF8UV5493pLWnJcRkj6ltKrlwBHxkfenrQ0pzTfICUbjIK8PEjlDzkfPJ0AbD9z3OnCP+Ky/8MoykHtd1x5p68lJSEmRHTz+a7pxigYtlnQO97mGgerUX2zgfF0Zx4vHXM/UvrROTGMmdfmk/wC38J4zn+XWXG27NqyzrapN2RWQe2Mfr4+/SndfSSmuf0x+vU/se54k4i+cf93/AJ89O939RhIrT/8Ac2GcuAHPx037LaLfq9EHV7eUWvF8/wDOXr3beVc1/sfpV9NT7i8yMGfa/v0t3evRZWar5+f+ePv1T8kmhFxqzbVYxp4z/Qf9ugdx3P5VcqfYLv8AkA/t1O7/ALsXGQEPutP/AHf16nx3ydsRk5o56yi/TOaXRR0e6qHt+b+tH3xeOtdLuajV8PH7sn+Vfr092H9ldfazmUBVKc8F/JzXUvu9Hao8hj7ZT75erQUX0QlKXpR0dbfNL4yfup/XPTUX/wDeRQ4nBs9mr/7/AMupP0aSaw4qy/3/AOHR56k9PuJ77stxi48xT9Kf/wAdPJaoRS3Z3/f62prTikaI6ko7Quz/AA2AXEwRJNF4i/onrdvPbsIPq3xXLUQ3eSzdP+R46Z7r6w72OnPLjaOKv1ZPUXV4cn6DN77t9fU1YTdTFG+nbTQ7c2htY/vP564nE6Cn9H7gncN8F34ry1vt+cP7y6H331aMNPeIk6InnK1K+cxOo0Ppc9Oc9k6zTHbn11psrLaC6z5yc9XO5+nNZYT1IR27IhHcBsiyAxK92Iv8+c0g5UG7j6i/g6W1+GhiW4Pmt0ZlvVnsJy1NNXfSVW6/GJR9qff4vqL2XYx/CJahHdm4no09MXBKk2tlfDuxzLq92fcwiKgLmQxT8sqy+TNc+UyXYtGsZ7KOo+n8QuK7SKoFFRUaus8ufu9UO904wjUoxhe0o87g3We25RC8Pm+ltHvBjLbBjVeXwDV1xnj966IMpNUBhlZe6/j5eWs/01oWyd+IzZyqowj6fHpHd++A+3t5L2u6U461YlH0xyvFccUN/OHHTMNDe2uG9ygEcbqa8UcvsdG7iPpNqMTIktvycGC/f4x1kwZAYQjPbAjXMstJJkpnI82tvHDgUe++nzkstOTGISCsZK2nBEy+av7HW/c9/LSowMkvcNVx7K3dc+2TnqF3H9p985aVbtOUsR3GA5cZ8vtk8HBVPQ3YbsND8NCXpS80yy49XCXfj9+XpzW1hXiiNEiq5vHsNXy+71C1/qsGcsXGOGCFOGQc5uW3H3tel9T6lJimBmkhu0qzP6V/y+l6FbKWr9ZkSSEIMRQUbaxfPWdc/p68KN05X5qv+/WdDEXM+h63ezdFnp0gbSBG0/LWDBcb9LVUHz0GDJlCNokfVFakYq+cx3emzzFr5e0O0hHT/wATV04aeWKS2j4uWTdXwmA6Dr6/bSYaWlGU9sGpQhL1W21JwRvMm3kq1encbDaJ0pfi6hC92le5JG26DMTa3Hltq/nlfh3G6VR2mxo3RAPd5rjjPv0XT+kajGMZDgPy1n4GQLlzgw1nqjofS46fq06S5BElcS03D45K/rnpsaNoj6v07Tmm1Yskv1EeXk2o5u8/v15qfSZNxnGM4yT1SlnaUg7Qzj/Lb7lZ6SUy9jH1PPokluMNV/P+XUf6jqTF2LKNnpLF/wDT+a3gPs15DtGR8f8A7a97LT7lCyMYm2POPunPm6vJ7dc323cpCRf5kU96vP8Az56+k/20+nS14y36Md8V4Df8IipisMaffrgvpn0eUpygxlbF2+l/NijA2GXF8dUUrQGv2sa+nd0UXEk3xn91uq+K62+od/RRVqXzX6e/9PjqF+OxuN1TmsdbS1h/356qoKhXyUyzqfUImntcuOTAeb+X28FDmzqZ3X1LfL2LEL44L/Y6W7mDsZVRgPm7/wBnpE6GC8A+Vj0tXcgZVKPv19R7TtYdvenHSJakYBJLXde1rw5Q889cF/YT6Wa/dG8dsIs8C5KrgfLecY6+jd1rBqSIbSVU3vJN1iVwAxWefHUuV06KcdvYLtu7T0ydovB4aLGja+PJ7X1zv9r/AKaS/wATTRYm6amwMPpLbZWeOfnHXT9romkf4ka1JRzkBsbkis6ecWfPPTWn9NhqTNspVtQCcShDxjcZMJ5/ZIzp2h5RtUz5N2mucP8AzzX79V+9i6kdORmVmlZXEpEYuf2v56U/tN9FO27hjHVjOMrRPD5i/wC/W+hGM9Ni6sdLUMN5H2ihn+TnruUlNWjjpxdH0fvfpoahs04YIosI3HHMs2FVjz7ees0OzjBD/Cta9TNXzl3U227a89Qv7CdqyVO6lrfldoSw5GNyM3imjz7dfQ9H6TKf5iNVi3x582HFnD158slLE7IytWclq9lHdtwm4lu3MhR/iZXVe57vnrNuqu+M9OOFtv04BcRQbcfHs11Wn9EmaiQIX/Cl4p8+JiPgaoxV9e9t9H1QuZsL3bKHlB4KcPvfH361jaJ3aaZJ04znK5TGM4xQn/mjNqkSgvJXJk6tdt9Es36hUyghFCg9QLZ5prxnHsz2unDRcNyuO53YGwqrr4rqtrdxUd8G/wCGrMrgB97TL/S+lTsR6FD0i8FF4CjaBniq8Ht0j3f1IhOgtHLQnLtav0nlfGcdUdGEhfU1KsiNVErb/mrjJX5nF9B7rtxjw1QVFsl5C3w8qHvxT0WvgY1ewT3JODhdw1GKZk1TZko+f4nC9B7vXiVLEsg5qPGPLQe3Kp1OqAzNOO1gu4JN34prA/HvnrzQlKZGJcobsq4MWH6e759ulSY2KfQTu+zdaLjdJKbsOeLq2va3xnk65vuv7OjIk6sQiVs08V71nOHN1y8ddlodxp6UKm3Mac2Obunn7FdSfrLpsm4nDQH7vPt4vp1roSjme52+olHBe2PnwRLb9h8vSHdUcZsGis3+uD/56p9yRPySrFyaznkBw/7HU7UlaoMg8gRePnobYvImlSPe3+p6sYgQ7es1v09NefLKNv69Z0h+HL/NE+EvrOhUiFSPuHYdhCOTRiNhukDKvKyeMfPn56H9bnGNTC14VyIcnKWUr7ft172vff4EZ6tHMo6Ylu2VQK/iuXHB+XGOgncSnrZYyCXqI2S5qOazG/P+/VZbiVXY72M5bOdsb/NOj2sxXu+/TM+5hGs1u9JzA8pV16gPi/HQO7NNkGpTKUjact7UdoflAefArzLpX6ppx9M5mNE3ENoilN+aKMcce3Qf6rRqsemsRjBcRurtPEQ3Nc+/t1I1pSbGcuExGNVdU4QyOQv09L6fc3xdI8PKhmn/AH8e/WvbznMlyP5Ab4MPw83xfUFz34PVAdbT1Ql+GaRlNzEnNMfmZARbsqi665f6t9P1W4TTNJmDWLpiFH3A67zRZbbAKWqGsY+K555w9JShCttRTgoqvikoP+e3RnyqKs1o/PPcw2zkOKkn7PR/pv0+WqiCQupSq688fbr6X3n/APz5m7tN0d0ZTltn6oyZUVKhdpS+My8V1O+jf2N7ztJwjvgeplqSGxrZsgKbouJNgZw+Ouz80XG0yCg72hH+1HYy1tCGnpWRhtYxk/mAQ+cD5/264TU0pRWKeo5Of6dfXNf6SxlN1Jz3Uy9EkCjLc3bV7sHufboWncYamnZNn51JE/Qxzdhsig+ZXnpIc1FpcSkcL/Zj+1et2kZaelCM/wARGkVv4rn/AJVddP8AT/7Qd1Lf+P8A4MpJtbAjdtbL3jkDlar3FyXaaWNPTgEP80DbvcbiWxjirobrbm7xv3H0ga/ChETFJE9Mfzbainva48BfQnyRfgY8bXpQe5hCZo06km4zttvB6tzc8224ygU9AhLUmen0Qw1fAhQe1lNnuV8sdp9Om7dSUX8VsmXbkuPg8XbzenHOXo2t2kpDEaiZaoCz2+xj2D3652WoB2/0jQ1NM1J6RKUX0Tk7bf4vy/mxfOOfZ6ztP7IduarKUOJxNiky8luLzK7y/keOqf0jRdRYMaIAxuNkuB3MrVcGPG6jPVqWhKENkZkp+plMyHsEdvrk0vMcrjOGg3WmLJJPoD2XYdvpbtXQ7eNmJbZP8Xgztpl74s+Tq2aXm0m1iErrOR582XXjx0roEtKO7c3WQg3eMDdRiU3flfVeOte2+saJFYxYN53Wo1gy3SFlY5xYnTf6L30WfxI0hNrNie36UNPx46n93Akw3RSRf8a04o/1fevHz1h3zeU/Co4iUcCNt+q3+H58UofXddhGW38sXLebWg28CtUtnkps6L2tAWmTdecZzIHpjHbKWNvl2F5uTL1V8Pmuqknaxjsi1bS1tUNuKtcPGcn6QI6erptES3876rZZti/+mJwl5qnqzoahCERlK54OVM2EkLBKPHBh6WKGZ79QhqTifh8BJdRI2NYMU0PsLw4687nWY6cRVMoWbn0m3PEcua8t9E1O1hHYYlKIsfa+MW/6cl4r3z15qyjtuVtSM0jJcRPi9zx4i9NRkxLuIxlGE4m2QSsZXgK2+bVpx4FfPUz/APUNhW3C7kDcXX5ebrP8zrz67323U2MyLH06hHBm5AZoULvwDfyLRdGUdsoji7y0Pkk/mvbzjjxfRxsykKz7oubH3Qcq/wAN8v2xizof95TmNXnjB7Jxk+1X1f19GMgpiuGNXnxVLS4qv1x1ziahqSjIswUFeW7HwBd1+2OlaoN2K/UtWMjhK+wjxzm/1/l1L14Z9O1bqoFjlxuTL/tnPXQPb6c3+PHCffNnnGP2ek/qUMEo+7jahRjfu8+1J5/TrLZKcWKaXaatf9G/mpe/xjrOjR7uUQj+EPzl5z5L686tihaR9Q1ofiakZEoyhEoFJUxcZfTEGpWerEfD1nZSuSaa1F9UnhdsqiPN5zzR9r6Z+laWnJmRijFJbd20HCMa+Pfmq6I91AGAjKLljHNpclPF2h8/bodmT8A9zOLU8byUokqLjuA/9W1/r1K+sSI6cvVXhLLz6bff2/fovfdy6dgXsvLfxbfmqBv2eokdZbklqMj04k3uDzdvny48dc/JbHSPZ99CGon5d0lsTnlrHFLnF/t079IJysB3x9XqsHxLwtZrB48V0tOO/bqSgspyK3AAtylftaXx8Hla/wBF7Rch6fzL81usW3FmV/zdKo7KN6CGhUDbJh5pM3/Etucvv7dAezlzFyRvmKpiVxLuXHk/i/TqrGUdzARMsivymauq+eb84wdC7PUuUt+jQO2/zf8AiUAqmNV/U6o4Jk7I05zNMJQ3zs3EGRTRM3JScmF89K6+tqrFCMbQN0jdQjY3jPJdtnz1V71np75xYsYlt2xp2mDN49XHJ8vW+jo6c4fi6cXTJBJSwcCFH5ZZbAf0vpPxtDWhM70nUZ/ht+ljt3F5sM5eM46zU+n6B68GMkvVH7PIZrB8ffpPU0GF7Y3Go7nbuaq6XPisAc+LvqhpcM9OpCPEsPNnpRi+91S846SKaHpeAe3+nwi7ow0xlwQx4bwtJzi+X4oz6iGjHl3v5UIuXFpbbfkCvjpPRlHc6bCelPEk23GVj7+Qy5vnnqh/cTUYyEfikpUpRy+kRE/j8GOqdgT+kvt4T15ykSYmWWJie7Ust8BdK/PVTW0WcZfhES7JG4qqlJF99w0ni7uq6N2X0mUISj+IxvC0XQ+eRZeV+Gh6PDVEY6Lvn+WciOI0UEvtbxlZPh6KiaUt6I/ddv8AgzrTv0hvq5ohnxzT4L9XVbt+1SGmIYuVbj0rud0jG6UU4qo35rosfpWFJz32m6VConqzirLx7GMvWdr2tzv8QY1RLcNBQleMttc18HRSoEp2Lx/FXZtZaYCzbZTfc+bAok4Mhd9aan0SU9SnTokDzj05PgbI5z5OMtaelptSXfK03VXxZeHk+Gr6209SJG4pjDNp4OeTObfj79NQql8PTtKwcMQp5w1d85AEcNHnLE7yZra3COgY5jKar+FgLDEuLxsRbxT7juowhcmLeVbN22+KGsuPlcdQpRdu6SH4jKbCO2zOI3kk7KjR9/no3oMVbCy1ZwJz1UlRiMSlkZYJwxyez45687jTIBD8stVhnllchRcG5wUKmX56m/WteX4QnrlPczOdhdhyWvjGNvvXSD9W/EjGUiMWwjNwSzdN3vpwfdz0l0Oo2dPr91uicRAjGCnDRjFSp5T3H2epff8AcSBjEtl/iQiDmNUbhpM7/VgMHx0q913OyJGUAigIblzjHAZ20fGarrTt9XV9aUqVNImZerbdNoFtPHHh6LYVxm0/o8XU02W7fODqSVI7iwRUkQBx9kOvDuYx09zE0yKxRF3Jt2oSwc814f8AL0r2/es1m3JvZGmUSB6liYHKJmyqzz0zPWtqQp6T01EH5xxSuY+70+WhMaYXsPqE5/msS68bduc1ziObz6T36F9Q146jKIG68m2kI480tZteOgyuE2MTLu3FEWqqgV+S+GsPTOl+HqAy0phwsvTTFyen83zYfr0LsJEZSlN04ac18tIUV59vOOuh7HtpfxwJ3dO6N4fyityfcv8Ap1R7DtIXcIRETNmC/kRa4xfz05WnAlu/N5ZWy4xVrtxfwU4Do0hJSOc+o/2b0XUku6Pwa204xg0msfPWdH7vvVnJFpcUpjx56zrW/pOjpO1NMizjqSje12syVZSjkN3vx0n3XZQis4SF5jHe0LmwVD3Aos5DqdoaOpDTmVUtN9UVLwRkhfGOBuscdDnrtRjUQVYsgkV5KEUvzFL+etv0ZG2rr6ok1NsI5owmd1c4DPl+ek/qut+Fu9KJmEXBg9Nn8U334jf6dH7DU0o6mP8AxyfxDY5vTYy5jFzjKVS1073faR1tGp+rL+HJuNwK25T0y9TZfv0XAOQP6f3Yapug7mQiu7iIvFbc+M5R8h1b7NlLZqXTIIUYKeGq5xk9upGn2PoNwhf/AFGW6V88ETFAfq31W7CG2MYylJ9RIk+fVvxnimr+3x0uNGFvp+lerOYbIUyltC5EokvzGbG/PMrz1S7ztL1NxSSzLdSCscg+QBI49X829CEaqIR3bbvzErj7npzw/p0DV1VjLG3ayyt1dc5ziV4wVXjo9IXIFJIx3SAu4sWV2ZIrRlbu8Nvz0bu9bT09OIB5Nsat527c4uqOep396ne2ESa1i9pG25z4xVt1z01pdrp/9X/qTCiTeEGKF4q7/L5z0qdoN2Su77l05OoSZf4dsa3Fu2aj/pvjmjo3ea0zc74Q2wWWZhjFWNSqktHhOnNHt42NkrXbJsb9r49vBh56zuew3yZVSkt38VxmZ2rW3NNV4+elURrRK+n946xZ/h7TMtOPNOSN8xL+NteS6rdh9OAkyBt5qnNtNUJXihH9Oidl2ZpQNgUQlIIhEtVayxMvun8q81Neca/EKpXBYmc+I5a+S+mqgX4g0NNnjcIYNqh5MxHjD737Y6W2bH8OMNmmZ2wI16nIlZzfFc1z1r3Xfelaky5IgH3/AG59ukpd1MWB6Fo5qVcXtc8v/wAZ6VzMilp6IO7EVgEhu8UU3+c4LS889e6cKTa/nH1e3/ZzF846U0tdIhZnjxfqq6T2fnrHvGMoSIrtkn5do36Wlw+a6VyAOa+mSuLaNYsxGzFv3y/t0PvtONIq85LoMF1llRcs45x56V7bvbj/AJsWZzzvzgo4T3r7dbdxI1H8O8YZtHx6ROFefYv3KKlYfaIW51Zy2SkUu2JbKW0veINF4Pvd8Wl+Hv1IxitiDJxvTP3GrxwEeuu1daJo+oUcsdgYu6qiw44X79I9l2oakZ6hUgfQFMCXEc4XGUfjObKH2tHP/VdEXdKO3aSdRI80XBjuurUboavqJ9P+na0tV3BGQyCcmSlFNUrR78ce/X0Xvu105xEX0m6pSqTSqvp4z7n246k/UNm647RtRUpzuvhbTOH2Oi0PGStNiOr29EIQalCtzEld/wAbfJH4/lfHvb/S2MWLNJykbXcZ/iPtwc5zWDjO+7jUXax3RLK8knGOT+G+fajD1r28YkDE97iEY8lC54un7W8X1qTDGb+m2t2ek7SG6jcpiNy9Put3kvxj5vP7rqMZ7NOJyxkeu6Hm5Mfmw9utdHt4LEFZP+cqxAyVWVqqso980+3gEcS9RbiEgKu/URAz74+PPTrQktsmT+nstn4kWU0UI1ExdWUF7apx+niprdpKWpEdtzJfiCYdu6mV8iFvJ+ZOte60UGbKNiFDuXG3FAx9UuL/AITg627judtbld2x5x+Wve/Dla8+/W6B30F7n/D2emNLdjtHytxvHtiv+yn1bWMuCKYAqzlmqflDHHk+4CGqkZSUc34P4rA5qz3HnpPW1GeJ3ioJ74xSFvBg9umFcTNKdlnH2/3z1nW/4r/DFrxc6/lWOvetURByMogO/UlIEFW4jDbbzu9zF3wp15Me6hthYGXWRpvKQjxqcF+D5ydc/D6VDMdRnMled8rQptFqWG6Pnqyacu39mBLaX6wqgxz8Xzh+Op5MCVIq9r9O0u3rUiTnIihuueZfxew0UtNUe/W3409MkQh6iRHbjA7WTH/PVQM4scJyt2/1Ta5j6a4Qa2i8PFfDx1vqd1G4zjJhGEbqABMdpkclKcSHn5oqdhVlHtd2tImhy0n5s7eHMo5vDYeeOtu41NQuMozpRNzHaHtuic+cjec+0vV1rJMpTYxc2xuQU3iIlSw5q8cvS0+40IoabarZFZvlFRVgKW1fSyn8CWtLXYqm55wTJCERV9MSLVlPtjz1P1PqcgWQlWtvo/M1bLkau7qh89KvdhKMZ1dmSOH/AHbivOK+Otu7hCUA3EpLe26qqjdSRuyrquffqWbbB7sHH65q60o7fTHdXvvQ5Kw/mfjN9dHp9xvjTuLM0UteFyiePt9uuX7PsJQZXJYo2MEBlW7PjHuHjqz2/bO2oVvILF5sL9NnOfY4ODoxH12VdLTQuKsQzuYpX/ZPc/Wr6JGDGATJbQDdVcF397OSueOTqX9O0e4ZXIlE96GvN/mqz53cY56sQkjL1XXO6WL5H9fJ49s9VQHoX1ZRJR2PlXc3t8LnCc8cIeHredgkptkqJPvloFzjhcYMeOp+h3cZt0O0/g9SRcjKOEavj3ejuvGKwJHmgGz3v/T8f06VyFti/f8Ab7vVuD82+P2MKvlQ+9dB0tGM7ZJ5JEpM/wAqmM4cua/hPHTOp3ISxw+9lIYzXFebrjoer3EdwxqTLxdOPzAOUH24+ep5G2M6cYjphdi+cFEsB4B/nfS3ea8XTyLtOKvOKx9nPtjpLX1pRnA0487pLzUffxaffpLvNZIyFvUr2SykjJy1HDn/AOOg26NiylPVJ6hFlGMRJNrmiMeAzxftcnmumtdIrqRNtW+AyNePfP3o65nR15QlpRTgH1eze6LRSVWcWLnF9Vy5rCVXKa5ztxY4PSX/APa9CLvsMFsJTIC5RxUbctZtxRz/AEfboyso5FjuztxdiOYtvJ+50RqcSLiQrdW5xVn+pHPxiuE56sYkW7svniRxH5P631RRvZZSVUa/U+yg6hBAnt3xkOS5A4zy4vzm+nQCN8jEspMjW4xjn49s31ncakNpN04ko3tqUm4/FI8V4rnPlV0e8dUdptiJuXDa4+ZYoOeD79PqIlOWkK952TPUI7zaJXkRtjaZx/v1p9M7WLHc8tOLtE4r/wAwc4x0x2fdMt0xHcWH3kZ+11dfHv15pJRBjFYvFV+lpzt2/v56OVGSfRt/dtONzSFlqC58c854w1j9Oh92wlIjL8R92vSl1Kv1RS6z1r9R7aW6Ppu81AAo+dpWPN/bqVHstTcQiP5FrcZvHHkwfbprbCqRe1tNZxSozct7ni27LEtM10prdmS9M9WMYROB22yLeIqra8cT46SJum+tGoelBOWvP5jI5MdMw7mMdMWN7xdxxR7YzzzfTAsH3nf1HEiU5DG9oZGnP8VC0+/Qu303T047YspTtOLQyDmw8P8Ayw9xDbC/OKP0ziqtXjxjpic5zVJZKJLg+xXv+6F9HwDY8/T5y9W2JYNM32+51nSmv3ciVfgzlQZyXg8GOs6nv4DIL25/hX52uf8AzS6T1+NQ9vwU+H8XTL+9Y+3WdZ0GIjbvWizDuk38sIq/v1W7OTtm3n8Pn9Y9e9Z1JfyLroh95NZ6AqmyLS+6X+/UX6Vn8e/YP09RXWdZ00/SUeir9Nm1HLmOmv3WdvQ/rEn+79u+WrfPJ1nWdRj6FF/c/gyLwLX7HV3QiEe3Qp/EqzGHbZ9nrOs6tDoMujbvtR/B1MuKrPSnZ/mY/wALCck8X/hZr3+es6zp5GXRK7nUY60dMUhvl6RqODSrHHl/d600cgvMpep9/v79Z1nUJGXQ5GJv4PTtr4449ui6f/WTwaVh4ujP3y/v171nQQopo+o1lykY0uU9E5f1z9+gaESUmy6nMLzR+JIo9ig/brOs6zGQh2cR2iWDpgOcbdPH8393pyMn8Xn/AOkP/ues6zoI0SvpP+LI8UNeLqOfvg/bqP2xYXn/ABJc/wDgk/1B/Q6zrOrRKId7duCuX15/80DpvRgbJlFVdftnrOs6L6ND+SI/0b/+PJ8+n/7q/oH7HWk5JdYuGnx/4Z/7H7HWdZ07FX8ip9SmlIo7ku/9Mcdb9hAdaWD/AKJ492N9Z1nQgB+k36jjcf8A9U/6R6m99/0NP51JX+gV+3WdZ1VCI11H0X52x/8AuOug7rEIVj1v8jHWdZ0PDSIP1EvUlfv1nWdZ1Ji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3572" name="Picture 20" descr="http://upload.wikimedia.org/wikipedia/commons/thumb/2/21/Wolverine,_Kristiansand_Zoo.jpg/500px-Wolverine,_Kristiansand_Z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32" y="2214554"/>
            <a:ext cx="447674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85720" y="2367875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200" dirty="0" smtClean="0">
                <a:latin typeface="Lucida Console" pitchFamily="49" charset="0"/>
              </a:rPr>
              <a:t>Живёт в лесах, легко лазает по деревьям. Росомаха —сильный, осторожный и в то же время дерзкий зверь, ведущий одиночный образ жизни. Всеядна. Охотится на грызунов, зайцев, птиц, а также больных животных.</a:t>
            </a:r>
            <a:endParaRPr lang="ru-RU" sz="2200" dirty="0">
              <a:latin typeface="Lucida Console" pitchFamily="49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43528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Lucida Console" pitchFamily="49" charset="0"/>
              </a:rPr>
              <a:t>П</a:t>
            </a:r>
            <a:r>
              <a:rPr lang="ru-RU" sz="2800" b="1" dirty="0" smtClean="0">
                <a:latin typeface="Lucida Console" pitchFamily="49" charset="0"/>
              </a:rPr>
              <a:t>тицы, подлежащие </a:t>
            </a:r>
            <a:r>
              <a:rPr lang="ru-RU" sz="2800" b="1" dirty="0" smtClean="0">
                <a:latin typeface="Lucida Console" pitchFamily="49" charset="0"/>
              </a:rPr>
              <a:t>охране на территории</a:t>
            </a:r>
            <a:br>
              <a:rPr lang="ru-RU" sz="2800" b="1" dirty="0" smtClean="0">
                <a:latin typeface="Lucida Console" pitchFamily="49" charset="0"/>
              </a:rPr>
            </a:br>
            <a:r>
              <a:rPr lang="ru-RU" sz="2800" b="1" dirty="0" smtClean="0">
                <a:latin typeface="Lucida Console" pitchFamily="49" charset="0"/>
              </a:rPr>
              <a:t>Ленинградской области</a:t>
            </a:r>
            <a:endParaRPr lang="ru-RU" sz="2800" b="1" dirty="0">
              <a:latin typeface="Lucida Console" pitchFamily="49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6615130" cy="4099544"/>
          </a:xfrm>
        </p:spPr>
        <p:txBody>
          <a:bodyPr/>
          <a:lstStyle/>
          <a:p>
            <a:pPr marL="2863850" indent="-7048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Аист черный</a:t>
            </a:r>
          </a:p>
          <a:p>
            <a:pPr marL="2863850" indent="-7048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Беркут</a:t>
            </a:r>
          </a:p>
          <a:p>
            <a:pPr marL="2863850" indent="-7048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Выпь</a:t>
            </a:r>
          </a:p>
          <a:p>
            <a:pPr marL="2863850" indent="-7048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Глухарь</a:t>
            </a:r>
          </a:p>
          <a:p>
            <a:pPr marL="2863850" indent="-7048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Рябчик</a:t>
            </a:r>
          </a:p>
          <a:p>
            <a:pPr marL="2863850" indent="-7048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Тетерев</a:t>
            </a:r>
          </a:p>
          <a:p>
            <a:pPr marL="2863850" indent="-7048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Филин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1303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Аист чёрный</a:t>
            </a:r>
            <a:endParaRPr lang="ru-RU" b="1" dirty="0">
              <a:latin typeface="Lucida Console" pitchFamily="49" charset="0"/>
            </a:endParaRPr>
          </a:p>
        </p:txBody>
      </p:sp>
      <p:pic>
        <p:nvPicPr>
          <p:cNvPr id="34818" name="Picture 2" descr="http://www.goldensites.ru/media/1/B_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500306"/>
            <a:ext cx="4680000" cy="3958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58" y="2357430"/>
            <a:ext cx="350046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Lucida Console" pitchFamily="49" charset="0"/>
              </a:rPr>
              <a:t>  Черный аист живет в нетронутых старых смешанных лесах, между которыми он находит богатые рыбой ручьи, реки и пруды, а также влажные и заболоченные луга. Он добывает рыбу длиной до 25 см, но наряду с ней и много водяных насекомых, а также лягушек и тритонов.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Беркут</a:t>
            </a:r>
            <a:endParaRPr lang="ru-RU" b="1" dirty="0">
              <a:latin typeface="Lucida Console" pitchFamily="49" charset="0"/>
            </a:endParaRPr>
          </a:p>
        </p:txBody>
      </p:sp>
      <p:pic>
        <p:nvPicPr>
          <p:cNvPr id="33794" name="Picture 2" descr="http://www.kotkas.ee/images/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9" y="2357430"/>
            <a:ext cx="4925851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314" y="2078734"/>
            <a:ext cx="35718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Lucida Console" pitchFamily="49" charset="0"/>
              </a:rPr>
              <a:t>   </a:t>
            </a:r>
            <a:r>
              <a:rPr lang="ru-RU" sz="2200" dirty="0" smtClean="0">
                <a:latin typeface="Lucida Console" pitchFamily="49" charset="0"/>
              </a:rPr>
              <a:t>Беркут (он же: золотой орел) – большая хищная птица, сильная и ловкая, превосходный охотник. Живёт в лесах, гнёзда строит на ели или сосне. Основная пища – млекопитающие (зайцы, лисы, косули, грызуны) и птицы.</a:t>
            </a:r>
            <a:endParaRPr lang="ru-RU" sz="2200" dirty="0">
              <a:latin typeface="Lucida Console" pitchFamily="49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Выпь</a:t>
            </a:r>
            <a:endParaRPr lang="ru-RU" b="1" dirty="0">
              <a:latin typeface="Lucida Console" pitchFamily="49" charset="0"/>
            </a:endParaRPr>
          </a:p>
        </p:txBody>
      </p:sp>
      <p:pic>
        <p:nvPicPr>
          <p:cNvPr id="32770" name="Picture 2" descr="http://www.zooclub.ru/attach/15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357430"/>
            <a:ext cx="4857784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2500868"/>
            <a:ext cx="3857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>
                <a:latin typeface="Lucida Console" pitchFamily="49" charset="0"/>
              </a:rPr>
              <a:t> </a:t>
            </a:r>
            <a:r>
              <a:rPr lang="ru-RU" sz="2400" dirty="0" smtClean="0">
                <a:latin typeface="Lucida Console" pitchFamily="49" charset="0"/>
              </a:rPr>
              <a:t>Обитает </a:t>
            </a:r>
            <a:r>
              <a:rPr lang="ru-RU" sz="2400" dirty="0" smtClean="0">
                <a:latin typeface="Lucida Console" pitchFamily="49" charset="0"/>
              </a:rPr>
              <a:t>в водоёмах со стоячей водой или со слабым </a:t>
            </a:r>
            <a:r>
              <a:rPr lang="ru-RU" sz="2400" dirty="0" smtClean="0">
                <a:latin typeface="Lucida Console" pitchFamily="49" charset="0"/>
              </a:rPr>
              <a:t>течением,  заросших</a:t>
            </a:r>
            <a:r>
              <a:rPr lang="ru-RU" sz="2400" dirty="0" smtClean="0">
                <a:latin typeface="Lucida Console" pitchFamily="49" charset="0"/>
              </a:rPr>
              <a:t> тростником и камышом. Голос у выпи очень интересный. Он то «бухает», то воет, как ветер в трубе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Рябчик</a:t>
            </a:r>
            <a:endParaRPr lang="ru-RU" b="1" dirty="0">
              <a:latin typeface="Lucida Console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2" r="9332"/>
          <a:stretch>
            <a:fillRect/>
          </a:stretch>
        </p:blipFill>
        <p:spPr>
          <a:xfrm>
            <a:off x="4355976" y="2233127"/>
            <a:ext cx="4407024" cy="4105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58" y="2357430"/>
            <a:ext cx="36433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000" dirty="0" smtClean="0">
                <a:latin typeface="Lucida Console" pitchFamily="49" charset="0"/>
              </a:rPr>
              <a:t> Размером примерно с ворону. Свое название получил благодаря рябой окраске. Она у него серая с поперечными черточками. У самца черное пятно на горле и хорошо выраженный хохолок.  Держатся рябчики всегда парами в еловых и смешанных лесах. </a:t>
            </a:r>
            <a:endParaRPr lang="ru-RU" sz="2000" dirty="0">
              <a:latin typeface="Lucida Console" pitchFamily="49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Глухарь</a:t>
            </a:r>
            <a:endParaRPr lang="ru-RU" b="1" dirty="0">
              <a:latin typeface="Lucida Console" pitchFamily="49" charset="0"/>
            </a:endParaRPr>
          </a:p>
        </p:txBody>
      </p:sp>
      <p:pic>
        <p:nvPicPr>
          <p:cNvPr id="30726" name="Picture 6" descr="http://www.tepid.ru/images/capercaill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40" y="2428868"/>
            <a:ext cx="4500564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5720" y="2345850"/>
            <a:ext cx="36433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Lucida Console" pitchFamily="49" charset="0"/>
              </a:rPr>
              <a:t>  Крупная птица из семейства куриных. Окраска у самцов более яркая, брови – красные. Глухарь не любит летать. Своё название получил из-за того, что во время «токования» ничего  вокруг не слышит</a:t>
            </a:r>
            <a:endParaRPr lang="ru-RU" sz="2400" dirty="0">
              <a:latin typeface="Lucida Console" pitchFamily="49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1012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Тетерев</a:t>
            </a:r>
            <a:endParaRPr lang="ru-RU" b="1" dirty="0">
              <a:latin typeface="Lucida Console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143116"/>
            <a:ext cx="37862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</a:t>
            </a:r>
            <a:r>
              <a:rPr lang="ru-RU" sz="2200" dirty="0" smtClean="0"/>
              <a:t>Довольно крупная птица, величиной с домашнюю курицу. Оперение самца черное, крайние перья хвоста лирообразно загнутые. Над глазом ярко-красная бровь. Тетерка буровато-рыжая с черным рисунком (рябью). Обитает в смешанных и хвойных лесах с вырубками и полянами.</a:t>
            </a:r>
            <a:endParaRPr lang="ru-RU" sz="2200" dirty="0"/>
          </a:p>
        </p:txBody>
      </p:sp>
      <p:pic>
        <p:nvPicPr>
          <p:cNvPr id="31748" name="Picture 4" descr="http://www.pokormimptic.com/wp-content/uploads/2015/03/fil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357430"/>
            <a:ext cx="4929222" cy="4052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63272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Lucida Console" pitchFamily="49" charset="0"/>
              </a:rPr>
              <a:t>Филин</a:t>
            </a:r>
            <a:endParaRPr lang="ru-RU" sz="4000" dirty="0">
              <a:latin typeface="Lucida Console" pitchFamily="49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49" r="14849"/>
          <a:stretch>
            <a:fillRect/>
          </a:stretch>
        </p:blipFill>
        <p:spPr>
          <a:xfrm>
            <a:off x="4427984" y="2214554"/>
            <a:ext cx="4335016" cy="40384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682752" cy="39555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Lucida Console" pitchFamily="49" charset="0"/>
              </a:rPr>
              <a:t>  Филины живут в лесах, горах, степях. Они питаются грызунами – могут ловить мелких мышей, песчанок, тушканчиков, землероек, белок, зайцев и даже ежей.</a:t>
            </a:r>
            <a:endParaRPr lang="ru-RU" sz="24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70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118"/>
            <a:ext cx="8640960" cy="13801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Lucida Console" pitchFamily="49" charset="0"/>
              </a:rPr>
              <a:t>Р</a:t>
            </a:r>
            <a:r>
              <a:rPr lang="ru-RU" sz="2800" b="1" dirty="0" smtClean="0">
                <a:latin typeface="Lucida Console" pitchFamily="49" charset="0"/>
              </a:rPr>
              <a:t>астения, подлежащие </a:t>
            </a:r>
            <a:r>
              <a:rPr lang="ru-RU" sz="2800" b="1" dirty="0" smtClean="0">
                <a:latin typeface="Lucida Console" pitchFamily="49" charset="0"/>
              </a:rPr>
              <a:t>охране на территории</a:t>
            </a:r>
            <a:br>
              <a:rPr lang="ru-RU" sz="2800" b="1" dirty="0" smtClean="0">
                <a:latin typeface="Lucida Console" pitchFamily="49" charset="0"/>
              </a:rPr>
            </a:br>
            <a:r>
              <a:rPr lang="ru-RU" sz="2800" b="1" dirty="0" smtClean="0">
                <a:latin typeface="Lucida Console" pitchFamily="49" charset="0"/>
              </a:rPr>
              <a:t>Ленинградской области</a:t>
            </a:r>
            <a:endParaRPr lang="ru-RU" sz="2800" b="1" dirty="0">
              <a:latin typeface="Lucida Console" pitchFamily="49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760190"/>
            <a:ext cx="7320876" cy="3883520"/>
          </a:xfrm>
        </p:spPr>
        <p:txBody>
          <a:bodyPr/>
          <a:lstStyle/>
          <a:p>
            <a:pPr marL="2863850" indent="-7048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Водяная лилия</a:t>
            </a:r>
          </a:p>
          <a:p>
            <a:pPr marL="2863850" indent="-7048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Валериана</a:t>
            </a:r>
          </a:p>
          <a:p>
            <a:pPr marL="2863850" indent="-7048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Ель сибирская</a:t>
            </a:r>
          </a:p>
          <a:p>
            <a:pPr marL="2863850" indent="-7048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Калина обыкновенная</a:t>
            </a:r>
          </a:p>
          <a:p>
            <a:pPr marL="2863850" indent="-7048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Меч-трава обыкновенная</a:t>
            </a:r>
          </a:p>
          <a:p>
            <a:pPr marL="2863850" indent="-7048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Ясень обыкновенный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2639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291264" cy="275158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 smtClean="0">
                <a:latin typeface="Lucida Console" pitchFamily="49" charset="0"/>
              </a:rPr>
              <a:t>Красная книга </a:t>
            </a:r>
            <a:r>
              <a:rPr lang="ru-RU" sz="3600" dirty="0" smtClean="0">
                <a:latin typeface="Lucida Console" pitchFamily="49" charset="0"/>
              </a:rPr>
              <a:t>– это список и описание редких и находящихся под угрозой исчезновения животных, растений и грибов.</a:t>
            </a:r>
            <a:endParaRPr lang="ru-RU" sz="3600" dirty="0">
              <a:latin typeface="Lucida Console" pitchFamily="49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213" y="3449485"/>
            <a:ext cx="3744912" cy="2862567"/>
          </a:xfrm>
        </p:spPr>
      </p:pic>
    </p:spTree>
    <p:extLst>
      <p:ext uri="{BB962C8B-B14F-4D97-AF65-F5344CB8AC3E}">
        <p14:creationId xmlns:p14="http://schemas.microsoft.com/office/powerpoint/2010/main" xmlns="" val="28939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2450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Водяная лилия</a:t>
            </a:r>
            <a:endParaRPr lang="ru-RU" b="1" dirty="0">
              <a:latin typeface="Lucida Console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51" r="9751"/>
          <a:stretch>
            <a:fillRect/>
          </a:stretch>
        </p:blipFill>
        <p:spPr>
          <a:xfrm>
            <a:off x="4402932" y="2276871"/>
            <a:ext cx="4360068" cy="4061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2000240"/>
            <a:ext cx="392909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Lucida Console" pitchFamily="49" charset="0"/>
              </a:rPr>
              <a:t>  </a:t>
            </a:r>
            <a:r>
              <a:rPr lang="ru-RU" sz="2200" dirty="0" smtClean="0">
                <a:latin typeface="Lucida Console" pitchFamily="49" charset="0"/>
              </a:rPr>
              <a:t>Днём белоснежные цветы лилии </a:t>
            </a:r>
            <a:r>
              <a:rPr lang="ru-RU" sz="2200" dirty="0" smtClean="0">
                <a:latin typeface="Lucida Console" pitchFamily="49" charset="0"/>
              </a:rPr>
              <a:t>широко раскрыты, демонстрируя золотистую сердцевину цветка и источая слабый аромат</a:t>
            </a:r>
            <a:r>
              <a:rPr lang="ru-RU" sz="2200" dirty="0" smtClean="0">
                <a:latin typeface="Lucida Console" pitchFamily="49" charset="0"/>
              </a:rPr>
              <a:t>. Вокруг располагаются зелёные, широкие листья, черешки которых глубоко уходят под воду. Лилии рвать нельзя! Без корня они быстро вянут.</a:t>
            </a:r>
            <a:endParaRPr lang="ru-RU" sz="2200" dirty="0">
              <a:latin typeface="Lucida Console" pitchFamily="49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2450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Валериана</a:t>
            </a:r>
            <a:endParaRPr lang="ru-RU" b="1" dirty="0">
              <a:latin typeface="Lucida Console" pitchFamily="49" charset="0"/>
            </a:endParaRPr>
          </a:p>
        </p:txBody>
      </p:sp>
      <p:pic>
        <p:nvPicPr>
          <p:cNvPr id="6148" name="Picture 4" descr="http://rodnik.org.ua/images/travy/valeri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357430"/>
            <a:ext cx="4857784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1857364"/>
            <a:ext cx="35004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Lucida Console" pitchFamily="49" charset="0"/>
              </a:rPr>
              <a:t>     На </a:t>
            </a:r>
            <a:r>
              <a:rPr lang="ru-RU" sz="2200" dirty="0" smtClean="0">
                <a:latin typeface="Lucida Console" pitchFamily="49" charset="0"/>
              </a:rPr>
              <a:t>полянках, вдоль рек и ручьев растет чудесный природный лекарь – </a:t>
            </a:r>
            <a:r>
              <a:rPr lang="ru-RU" sz="2200" dirty="0" smtClean="0">
                <a:latin typeface="Lucida Console" pitchFamily="49" charset="0"/>
              </a:rPr>
              <a:t>валериана, в переводе с латинского языка  название означает «быть здоровым». Из валерианы готовят разные настойки от </a:t>
            </a:r>
            <a:r>
              <a:rPr lang="ru-RU" sz="2200" dirty="0" err="1" smtClean="0">
                <a:latin typeface="Lucida Console" pitchFamily="49" charset="0"/>
              </a:rPr>
              <a:t>бессонницы,стрессов</a:t>
            </a:r>
            <a:r>
              <a:rPr lang="ru-RU" sz="2200" dirty="0" smtClean="0">
                <a:latin typeface="Lucida Console" pitchFamily="49" charset="0"/>
              </a:rPr>
              <a:t> </a:t>
            </a:r>
            <a:r>
              <a:rPr lang="ru-RU" sz="2200" dirty="0" smtClean="0">
                <a:latin typeface="Lucida Console" pitchFamily="49" charset="0"/>
              </a:rPr>
              <a:t>и  для улучшения памяти</a:t>
            </a:r>
            <a:endParaRPr lang="ru-RU" sz="2200" dirty="0">
              <a:latin typeface="Lucida Console" pitchFamily="49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2450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Ель сибирская</a:t>
            </a:r>
            <a:endParaRPr lang="ru-RU" b="1" dirty="0">
              <a:latin typeface="Lucida Console" pitchFamily="49" charset="0"/>
            </a:endParaRPr>
          </a:p>
        </p:txBody>
      </p:sp>
      <p:pic>
        <p:nvPicPr>
          <p:cNvPr id="5126" name="Picture 6" descr="http://lesshop.ru/images/Picea_mariana_co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904" y="2428868"/>
            <a:ext cx="476250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2071678"/>
            <a:ext cx="371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Lucida Console" pitchFamily="49" charset="0"/>
              </a:rPr>
              <a:t>     Эта ель отличается от обычной тем, что её иголки более короткие, шишки – мельче. Содержит много смолы – живицы. Ельники фильтруют талую воду, защищая водные источники от загрязнений.</a:t>
            </a:r>
            <a:endParaRPr lang="ru-RU" sz="2400" dirty="0">
              <a:latin typeface="Lucida Console" pitchFamily="49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63272" cy="8789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Lucida Console" pitchFamily="49" charset="0"/>
              </a:rPr>
              <a:t>Калина обыкновенная</a:t>
            </a:r>
            <a:endParaRPr lang="ru-RU" sz="4000" dirty="0">
              <a:latin typeface="Lucida Console" pitchFamily="49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4" r="13584"/>
          <a:stretch>
            <a:fillRect/>
          </a:stretch>
        </p:blipFill>
        <p:spPr>
          <a:xfrm>
            <a:off x="4500562" y="2233127"/>
            <a:ext cx="4262438" cy="41055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214554"/>
            <a:ext cx="4000528" cy="451905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Lucida Console" pitchFamily="49" charset="0"/>
              </a:rPr>
              <a:t>    Калина достигает высотой до 4-5 метров. Калина издавна используется в народной медицине. Ее применяют как кровоостанавливающее, противовоспалительное, успокаивающее средство. Из ягод варят варенье, компоты, желе.</a:t>
            </a:r>
            <a:endParaRPr lang="ru-RU" sz="22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132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3888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Меч-трава </a:t>
            </a:r>
            <a:r>
              <a:rPr lang="ru-RU" b="1" dirty="0" smtClean="0">
                <a:latin typeface="Lucida Console" pitchFamily="49" charset="0"/>
              </a:rPr>
              <a:t>обыкновенная</a:t>
            </a:r>
            <a:endParaRPr lang="ru-RU" b="1" dirty="0">
              <a:latin typeface="Lucida Console" pitchFamily="49" charset="0"/>
            </a:endParaRPr>
          </a:p>
        </p:txBody>
      </p:sp>
      <p:pic>
        <p:nvPicPr>
          <p:cNvPr id="3076" name="Picture 4" descr="http://florapedia.ru/media/pic_full/2/8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98" y="2576538"/>
            <a:ext cx="4929182" cy="3852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1857364"/>
            <a:ext cx="342902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Lucida Console" pitchFamily="49" charset="0"/>
              </a:rPr>
              <a:t>  </a:t>
            </a:r>
            <a:r>
              <a:rPr lang="ru-RU" sz="2200" dirty="0" smtClean="0">
                <a:latin typeface="Lucida Console" pitchFamily="49" charset="0"/>
              </a:rPr>
              <a:t>Из-за осушений болот, добычи торфа, пожаров эта трава, которая растёт рядом с водой,  находится под угрозой исчезновения. Несмотря на то, что листья меч - травы острые, её используют для создания цветников вокруг водоёмов.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2450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Ясень обыкновенный</a:t>
            </a:r>
            <a:endParaRPr lang="ru-RU" b="1" dirty="0">
              <a:latin typeface="Lucida Console" pitchFamily="49" charset="0"/>
            </a:endParaRPr>
          </a:p>
        </p:txBody>
      </p:sp>
      <p:pic>
        <p:nvPicPr>
          <p:cNvPr id="2050" name="Picture 2" descr="http://atlasprirodirossii.ru/wp-content/uploads/2012/05/YAsen-obyiknovennyi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357430"/>
            <a:ext cx="4643470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282" y="1857364"/>
            <a:ext cx="36433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Lucida Console" pitchFamily="49" charset="0"/>
              </a:rPr>
              <a:t>   Ясеню </a:t>
            </a:r>
            <a:r>
              <a:rPr lang="ru-RU" sz="2000" dirty="0" smtClean="0">
                <a:latin typeface="Lucida Console" pitchFamily="49" charset="0"/>
              </a:rPr>
              <a:t>поклонялись многие народы. Его называли «деревом познания», считали символом мудрости и жизни</a:t>
            </a:r>
            <a:r>
              <a:rPr lang="ru-RU" sz="2000" dirty="0" smtClean="0">
                <a:latin typeface="Lucida Console" pitchFamily="49" charset="0"/>
              </a:rPr>
              <a:t>. Древесина этого дерева очень прочная и  ценная, из неё делают паркет, </a:t>
            </a:r>
            <a:r>
              <a:rPr lang="ru-RU" sz="2000" dirty="0" smtClean="0">
                <a:latin typeface="Lucida Console" pitchFamily="49" charset="0"/>
              </a:rPr>
              <a:t>лыжи, весла, теннисные </a:t>
            </a:r>
            <a:r>
              <a:rPr lang="ru-RU" sz="2000" dirty="0" smtClean="0">
                <a:latin typeface="Lucida Console" pitchFamily="49" charset="0"/>
              </a:rPr>
              <a:t>ракетки. Отвар из плодов ясеня обладает жаропонижающим и обезболивающим действием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inambitions.com/wp-content/uploads/2014/03/nature-wallpaper-love-background-1024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29684" cy="5286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57148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Lucida Console" pitchFamily="49" charset="0"/>
              </a:rPr>
              <a:t>Берегите природу!</a:t>
            </a:r>
            <a:endParaRPr lang="ru-RU" sz="4000" b="1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759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8036"/>
            <a:ext cx="8507288" cy="12722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Lucida Console" pitchFamily="49" charset="0"/>
              </a:rPr>
              <a:t>З</a:t>
            </a:r>
            <a:r>
              <a:rPr lang="ru-RU" sz="2800" b="1" dirty="0" smtClean="0">
                <a:solidFill>
                  <a:schemeClr val="tx1"/>
                </a:solidFill>
                <a:latin typeface="Lucida Console" pitchFamily="49" charset="0"/>
              </a:rPr>
              <a:t>вери, подлежащие </a:t>
            </a:r>
            <a:r>
              <a:rPr lang="ru-RU" sz="2800" b="1" dirty="0" smtClean="0">
                <a:solidFill>
                  <a:schemeClr val="tx1"/>
                </a:solidFill>
                <a:latin typeface="Lucida Console" pitchFamily="49" charset="0"/>
              </a:rPr>
              <a:t>охране на территории</a:t>
            </a:r>
            <a:br>
              <a:rPr lang="ru-RU" sz="2800" b="1" dirty="0" smtClean="0">
                <a:solidFill>
                  <a:schemeClr val="tx1"/>
                </a:solidFill>
                <a:latin typeface="Lucida Console" pitchFamily="49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Lucida Console" pitchFamily="49" charset="0"/>
              </a:rPr>
              <a:t>Ленинградской области</a:t>
            </a:r>
            <a:endParaRPr lang="ru-RU" sz="2800" b="1" dirty="0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7615262" cy="3955528"/>
          </a:xfrm>
        </p:spPr>
        <p:txBody>
          <a:bodyPr>
            <a:noAutofit/>
          </a:bodyPr>
          <a:lstStyle/>
          <a:p>
            <a:pPr marL="2863850" indent="-795338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Барсук</a:t>
            </a:r>
          </a:p>
          <a:p>
            <a:pPr marL="2863850" indent="-795338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Белка-летяга</a:t>
            </a:r>
          </a:p>
          <a:p>
            <a:pPr marL="2863850" indent="-795338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Заяц русак</a:t>
            </a:r>
          </a:p>
          <a:p>
            <a:pPr marL="2863850" indent="-795338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Косуля</a:t>
            </a:r>
          </a:p>
          <a:p>
            <a:pPr marL="2863850" indent="-795338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Ласка</a:t>
            </a:r>
          </a:p>
          <a:p>
            <a:pPr marL="2863850" indent="-795338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Олень благородный</a:t>
            </a:r>
          </a:p>
          <a:p>
            <a:pPr marL="2863850" indent="-795338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Lucida Console" pitchFamily="49" charset="0"/>
              </a:rPr>
              <a:t>Росомаха</a:t>
            </a:r>
            <a:endParaRPr lang="ru-RU" sz="28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899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Барсук</a:t>
            </a:r>
            <a:endParaRPr lang="ru-RU" b="1" dirty="0">
              <a:latin typeface="Lucida Console" pitchFamily="49" charset="0"/>
            </a:endParaRPr>
          </a:p>
        </p:txBody>
      </p:sp>
      <p:pic>
        <p:nvPicPr>
          <p:cNvPr id="1034" name="Picture 10" descr="http://dict-test.com/Images/audio6/%D0%B1%D0%B0%D1%80%D1%81%D1%83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214554"/>
            <a:ext cx="464347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85720" y="2439313"/>
            <a:ext cx="371477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Lucida Console" pitchFamily="49" charset="0"/>
              </a:rPr>
              <a:t>   Барсуки живут смешанных лесах, окруженных урожайными полями. Ведут ночной образ жизни, день просиживают в норах.  Пища барсука – насекомые , фрукты, мелкие млекопитающие (мыши, кроты, ежи).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63272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Lucida Console" pitchFamily="49" charset="0"/>
              </a:rPr>
              <a:t>Белка-летяга</a:t>
            </a:r>
            <a:endParaRPr lang="ru-RU" sz="4000" b="1" dirty="0">
              <a:latin typeface="Lucida Console" pitchFamily="49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466728" cy="409954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Lucida Console" pitchFamily="49" charset="0"/>
              </a:rPr>
              <a:t>  У белки-летяги по бокам туловища, между передними и задними лапками, есть складки из кожи, покрытые мехом. И когда она прыгает с дерева на дерево, они расправляются.</a:t>
            </a:r>
          </a:p>
        </p:txBody>
      </p:sp>
      <p:pic>
        <p:nvPicPr>
          <p:cNvPr id="10242" name="Picture 2" descr="http://bookvaeshka.ru/wp-content/uploads/2011/11/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645" b="2645"/>
          <a:stretch>
            <a:fillRect/>
          </a:stretch>
        </p:blipFill>
        <p:spPr bwMode="auto">
          <a:xfrm>
            <a:off x="4105985" y="2000240"/>
            <a:ext cx="4657014" cy="4338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8526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Заяц - русак</a:t>
            </a:r>
            <a:endParaRPr lang="ru-RU" b="1" dirty="0">
              <a:latin typeface="Lucida Console" pitchFamily="49" charset="0"/>
            </a:endParaRPr>
          </a:p>
        </p:txBody>
      </p:sp>
      <p:pic>
        <p:nvPicPr>
          <p:cNvPr id="29700" name="Picture 4" descr="http://dic.academic.ru/pictures/wiki/files/70/Feldhase_Schiermonniko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52663"/>
            <a:ext cx="4714908" cy="4205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2149043"/>
            <a:ext cx="36433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Lucida Console" pitchFamily="49" charset="0"/>
              </a:rPr>
              <a:t>  Обитает в долинах рек, полях, вырубках леса. Активен главным образом в сумерки и ночью. </a:t>
            </a:r>
          </a:p>
          <a:p>
            <a:r>
              <a:rPr lang="ru-RU" sz="2200" dirty="0" smtClean="0">
                <a:latin typeface="Lucida Console" pitchFamily="49" charset="0"/>
              </a:rPr>
              <a:t>В год приносит до 5 помётов, в каждом по 3- 4 детёныша. Зимой меняет цвет меха на светлый, кончики ушей остаются чёрными.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Косуля</a:t>
            </a:r>
            <a:endParaRPr lang="ru-RU" b="1" dirty="0">
              <a:latin typeface="Lucida Console" pitchFamily="49" charset="0"/>
            </a:endParaRPr>
          </a:p>
        </p:txBody>
      </p:sp>
      <p:pic>
        <p:nvPicPr>
          <p:cNvPr id="28674" name="Picture 2" descr="http://www.ebftour.ru/images/import/news/106dc439601d4760144a4b5a10a52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500306"/>
            <a:ext cx="4857784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282" y="2500306"/>
            <a:ext cx="350046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Lucida Console" pitchFamily="49" charset="0"/>
              </a:rPr>
              <a:t> Косуля – маленькая копия оленя, так же сбрасывает рога. Питается не только травой, но и грибами, плодами и  семенами растений. В отличие от </a:t>
            </a:r>
            <a:r>
              <a:rPr lang="ru-RU" sz="2200" dirty="0" err="1" smtClean="0">
                <a:latin typeface="Lucida Console" pitchFamily="49" charset="0"/>
              </a:rPr>
              <a:t>оленухи</a:t>
            </a:r>
            <a:r>
              <a:rPr lang="ru-RU" sz="2200" dirty="0" smtClean="0">
                <a:latin typeface="Lucida Console" pitchFamily="49" charset="0"/>
              </a:rPr>
              <a:t>, самка приносит 2 детёнышей</a:t>
            </a:r>
            <a:endParaRPr lang="ru-RU" sz="2200" dirty="0">
              <a:latin typeface="Lucida Console" pitchFamily="49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2450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Ласка</a:t>
            </a:r>
            <a:endParaRPr lang="ru-RU" b="1" dirty="0">
              <a:latin typeface="Lucida Console" pitchFamily="49" charset="0"/>
            </a:endParaRPr>
          </a:p>
        </p:txBody>
      </p:sp>
      <p:pic>
        <p:nvPicPr>
          <p:cNvPr id="27654" name="Picture 6" descr="http://zoofayna.ru/wp-content/uploads/2011/06/laska_oho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428868"/>
            <a:ext cx="4786346" cy="3886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2335968"/>
            <a:ext cx="35004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Lucida Console" pitchFamily="49" charset="0"/>
              </a:rPr>
              <a:t>   Живёт на полях и в лесах, в гористых и низменных местностях. Ласка очень ловкий и проворный хищник, быстро бегает, хорошо лазает и плавает, отличается большой смелостью и агрессивностью и является опасным врагом для всех мелких животных.</a:t>
            </a:r>
            <a:endParaRPr lang="ru-RU" sz="2000" dirty="0">
              <a:latin typeface="Lucida Console" pitchFamily="49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Олень Благородный</a:t>
            </a:r>
            <a:endParaRPr lang="ru-RU" b="1" dirty="0">
              <a:latin typeface="Lucida Console" pitchFamily="49" charset="0"/>
            </a:endParaRPr>
          </a:p>
        </p:txBody>
      </p:sp>
      <p:pic>
        <p:nvPicPr>
          <p:cNvPr id="11266" name="Picture 2" descr="http://national-travel.ru/images/olen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56" y="2071678"/>
            <a:ext cx="4619624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7158" y="2140289"/>
            <a:ext cx="364333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Lucida Console" pitchFamily="49" charset="0"/>
              </a:rPr>
              <a:t>   Место обитания – средние горы вперемежку с лесом и степью.</a:t>
            </a:r>
          </a:p>
          <a:p>
            <a:r>
              <a:rPr lang="ru-RU" sz="2200" dirty="0" smtClean="0">
                <a:latin typeface="Lucida Console" pitchFamily="49" charset="0"/>
              </a:rPr>
              <a:t>Травоядные. Масса тела у самцов достигает 300 килограмм. Рога большие, ветвистые, на каждой штанге больше пяти отростков.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825</TotalTime>
  <Words>821</Words>
  <Application>Microsoft Office PowerPoint</Application>
  <PresentationFormat>Экран (4:3)</PresentationFormat>
  <Paragraphs>73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Ясность</vt:lpstr>
      <vt:lpstr>Красная книга Ленинградской области</vt:lpstr>
      <vt:lpstr>Красная книга – это список и описание редких и находящихся под угрозой исчезновения животных, растений и грибов.</vt:lpstr>
      <vt:lpstr>Звери, подлежащие охране на территории Ленинградской области</vt:lpstr>
      <vt:lpstr>Барсук</vt:lpstr>
      <vt:lpstr>Белка-летяга</vt:lpstr>
      <vt:lpstr>Заяц - русак</vt:lpstr>
      <vt:lpstr>Косуля</vt:lpstr>
      <vt:lpstr>Ласка</vt:lpstr>
      <vt:lpstr>Олень Благородный</vt:lpstr>
      <vt:lpstr>Росомаха</vt:lpstr>
      <vt:lpstr>Птицы, подлежащие охране на территории Ленинградской области</vt:lpstr>
      <vt:lpstr>Аист чёрный</vt:lpstr>
      <vt:lpstr>Беркут</vt:lpstr>
      <vt:lpstr>Выпь</vt:lpstr>
      <vt:lpstr>Рябчик</vt:lpstr>
      <vt:lpstr>Глухарь</vt:lpstr>
      <vt:lpstr>Тетерев</vt:lpstr>
      <vt:lpstr>Филин</vt:lpstr>
      <vt:lpstr>Растения, подлежащие охране на территории Ленинградской области</vt:lpstr>
      <vt:lpstr>Водяная лилия</vt:lpstr>
      <vt:lpstr>Валериана</vt:lpstr>
      <vt:lpstr>Ель сибирская</vt:lpstr>
      <vt:lpstr>Калина обыкновенная</vt:lpstr>
      <vt:lpstr>Меч-трава обыкновенная</vt:lpstr>
      <vt:lpstr>Ясень обыкновенный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Ленинградской области</dc:title>
  <dc:creator>Elena</dc:creator>
  <cp:lastModifiedBy>Дом</cp:lastModifiedBy>
  <cp:revision>79</cp:revision>
  <dcterms:created xsi:type="dcterms:W3CDTF">2013-12-13T18:54:03Z</dcterms:created>
  <dcterms:modified xsi:type="dcterms:W3CDTF">2016-01-09T18:12:13Z</dcterms:modified>
</cp:coreProperties>
</file>