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5BA560-F624-4B9B-9012-1191193A195A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347083-37E3-498F-A549-42BE10548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172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43C360-45AB-4A23-BAE0-2176550759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C6CCD1-36E4-4D58-A3E9-C84C6366755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85317D-76E8-46A0-B3ED-B6064026F93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4BCA-EE91-4EE2-8535-56E972EC09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56513B-8D4B-4924-824A-EE1DC7CC052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FE9CC9-C953-4F8B-8737-69B62CE9A5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6C9F1-4353-4980-A0A2-6B95732D1AC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84C43-F6DD-443F-A6A7-953B18B0FAB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4388A2-3589-4926-91A1-AAD76A299FB6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13FE23-5705-4E7E-B662-36E2D8528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F1E33-AB56-4863-BE99-56F5A85259F6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6CF1A-DEC4-4CB6-94A6-7F4FDB8E6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34882F-C401-4F09-B862-FBDBB8D4B4B2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90A98D-A5B1-4496-8C4D-327753556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EB03-E778-44B5-847A-ABBF8B359139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8153E-C203-4D8C-A46B-8616CB99E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97F206D-40F4-422E-88D8-A9FCDA78F110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E90E46-4BCE-4CF0-A6E5-36D1DA9FB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D9E9-8598-4E4F-9667-06DB035E12E1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8EA9-A453-43DB-9005-E097D7D90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0DB8-3CB0-4DDF-84DB-0DC99F4969A9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F0CDB-8B86-41FE-88E3-7BE189AEE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E59FC-6E50-44B7-A5BA-01BD2A5C83D5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A47A-4170-43BA-86D6-2A1C5A8D8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435E-5CDC-4FD8-B57A-0753A9F0C866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A7ED-CFBC-4202-9B20-946B2EF45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79EC6-C660-4BB8-9A51-5D2335654DAD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9A080-EB52-435B-9B81-339A3330A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759D8-BAD6-43BC-BCDB-D5FEC9AB6E5B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2217F-16FB-4FB2-B3B1-88F8803CD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EFB9B2-9F2D-4C05-ADF0-5C17EE15063E}" type="datetimeFigureOut">
              <a:rPr lang="ru-RU"/>
              <a:pPr>
                <a:defRPr/>
              </a:pPr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D8F7D9-93EE-4D14-B4C6-2EF197813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0" r:id="rId9"/>
    <p:sldLayoutId id="2147483697" r:id="rId10"/>
    <p:sldLayoutId id="214748370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4840" y="714356"/>
            <a:ext cx="6329160" cy="26432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Психологические особенности детей 3-4 лет</a:t>
            </a:r>
            <a:br>
              <a:rPr lang="ru-RU" sz="4400" dirty="0" smtClean="0"/>
            </a:br>
            <a:r>
              <a:rPr lang="ru-RU" sz="4400" dirty="0" smtClean="0"/>
              <a:t>(2 младшая группа)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13" y="4429125"/>
            <a:ext cx="5114925" cy="1643063"/>
          </a:xfrm>
        </p:spPr>
        <p:txBody>
          <a:bodyPr/>
          <a:lstStyle/>
          <a:p>
            <a:pPr eaLnBrk="1" hangingPunct="1"/>
            <a:r>
              <a:rPr lang="ru-RU" smtClean="0"/>
              <a:t>Воспитатель:</a:t>
            </a:r>
            <a:endParaRPr lang="ru-RU" dirty="0" smtClean="0"/>
          </a:p>
          <a:p>
            <a:pPr eaLnBrk="1" hangingPunct="1"/>
            <a:r>
              <a:rPr lang="ru-RU" dirty="0" smtClean="0"/>
              <a:t>Анисимова А.А.</a:t>
            </a:r>
          </a:p>
          <a:p>
            <a:pPr eaLnBrk="1" hangingPunct="1"/>
            <a:r>
              <a:rPr lang="ru-RU" dirty="0" smtClean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2"/>
          <p:cNvSpPr>
            <a:spLocks noGrp="1"/>
          </p:cNvSpPr>
          <p:nvPr>
            <p:ph type="body" idx="1"/>
          </p:nvPr>
        </p:nvSpPr>
        <p:spPr>
          <a:xfrm>
            <a:off x="642938" y="428625"/>
            <a:ext cx="6750050" cy="3071813"/>
          </a:xfrm>
        </p:spPr>
        <p:txBody>
          <a:bodyPr/>
          <a:lstStyle/>
          <a:p>
            <a:pPr algn="ctr" eaLnBrk="1" hangingPunct="1"/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</a:rPr>
              <a:t>Младший дошкольный возраст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</a:p>
          <a:p>
            <a:pPr algn="ctr"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это важнейший период в развитии ребенка.</a:t>
            </a:r>
          </a:p>
          <a:p>
            <a:pPr algn="ctr" eaLnBrk="1" hangingPunct="1"/>
            <a:r>
              <a:rPr lang="ru-RU" sz="2800" dirty="0" smtClean="0"/>
              <a:t>Именно в этом возрасте происходит переход малыша к новым отношениям со взрослыми, сверстниками и предметным миром.</a:t>
            </a:r>
          </a:p>
        </p:txBody>
      </p:sp>
      <p:pic>
        <p:nvPicPr>
          <p:cNvPr id="717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3501008"/>
            <a:ext cx="5090890" cy="310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7239000" cy="64293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Развитие психических процессов в норме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785813"/>
          <a:ext cx="7929618" cy="599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711"/>
                <a:gridCol w="5694907"/>
              </a:tblGrid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 года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Мышление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Наглядно-образное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Начинает</a:t>
                      </a:r>
                      <a:r>
                        <a:rPr lang="ru-RU" baseline="0" dirty="0" smtClean="0"/>
                        <a:t> формироваться связная речь</a:t>
                      </a:r>
                      <a:endParaRPr lang="ru-RU" dirty="0"/>
                    </a:p>
                  </a:txBody>
                  <a:tcPr/>
                </a:tc>
              </a:tr>
              <a:tr h="57757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Внимание и память непроизвольные</a:t>
                      </a:r>
                      <a:endParaRPr lang="ru-RU" dirty="0"/>
                    </a:p>
                  </a:txBody>
                  <a:tcPr/>
                </a:tc>
              </a:tr>
              <a:tr h="610471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Физиологическая чувствительность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 чувствительность к дискомфорту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познания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Окружающие предметы, их свойства, назначение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познания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Экспериментирование, конструирование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 успешности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Развивающая среда, партнерские отношения со взрослыми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со сверстниками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 интересен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</a:t>
                      </a:r>
                      <a:r>
                        <a:rPr lang="ru-RU" baseline="0" dirty="0" smtClean="0"/>
                        <a:t> со взрослыми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способов деятельности, партнер по игре 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 взрослыми как продолжение «</a:t>
                      </a:r>
                      <a:r>
                        <a:rPr lang="ru-RU" dirty="0" err="1" smtClean="0"/>
                        <a:t>Я-сам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Сильной модальности, резкие переключения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52" y="862826"/>
            <a:ext cx="7901117" cy="600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07504" y="476672"/>
            <a:ext cx="7893496" cy="638132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«Кризис трех лет»</a:t>
            </a:r>
          </a:p>
          <a:p>
            <a:pPr algn="ctr" eaLnBrk="1" hangingPunct="1">
              <a:buFontTx/>
              <a:buChar char="-"/>
            </a:pPr>
            <a:r>
              <a:rPr lang="ru-RU" sz="2400" dirty="0" smtClean="0"/>
              <a:t>определение условное, так как временные рамки кризиса гораздо шире. У одних детей он может начаться в 2 года 10 месяцев, а у других в 3,5 года.</a:t>
            </a:r>
          </a:p>
          <a:p>
            <a:pPr algn="ctr" eaLnBrk="1" hangingPunct="1">
              <a:buFontTx/>
              <a:buChar char="-"/>
            </a:pPr>
            <a:endParaRPr lang="ru-RU" sz="24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К трем годам у ребенка формируется характер, свое индивидуальное отношение к миру, у него складывается определенное отношение к себе.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Ребенок начинает проявлять нетерпимость к опеке взрослого, стремится настоять на своем требовании.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photo15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071813"/>
            <a:ext cx="39354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7715250" cy="64293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Основные симптомы кризиса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/>
          </a:p>
          <a:p>
            <a:pPr eaLnBrk="1" hangingPunct="1"/>
            <a:r>
              <a:rPr lang="ru-RU" sz="3200" b="1" dirty="0" smtClean="0"/>
              <a:t>Негативизм;</a:t>
            </a:r>
          </a:p>
          <a:p>
            <a:pPr eaLnBrk="1" hangingPunct="1"/>
            <a:r>
              <a:rPr lang="ru-RU" sz="3200" b="1" dirty="0" smtClean="0"/>
              <a:t>Упрямство;</a:t>
            </a:r>
          </a:p>
          <a:p>
            <a:pPr eaLnBrk="1" hangingPunct="1"/>
            <a:r>
              <a:rPr lang="ru-RU" sz="3200" b="1" dirty="0" smtClean="0"/>
              <a:t>Строптивость;</a:t>
            </a:r>
          </a:p>
          <a:p>
            <a:pPr eaLnBrk="1" hangingPunct="1"/>
            <a:r>
              <a:rPr lang="ru-RU" sz="3200" b="1" dirty="0" smtClean="0"/>
              <a:t>Своеволие;</a:t>
            </a:r>
          </a:p>
          <a:p>
            <a:pPr eaLnBrk="1" hangingPunct="1"/>
            <a:r>
              <a:rPr lang="ru-RU" sz="3200" b="1" dirty="0" smtClean="0"/>
              <a:t>Протест-бунт;</a:t>
            </a:r>
          </a:p>
          <a:p>
            <a:pPr eaLnBrk="1" hangingPunct="1"/>
            <a:r>
              <a:rPr lang="ru-RU" sz="3200" b="1" dirty="0" smtClean="0"/>
              <a:t>Симптом обесценивания;</a:t>
            </a:r>
          </a:p>
          <a:p>
            <a:pPr eaLnBrk="1" hangingPunct="1"/>
            <a:r>
              <a:rPr lang="ru-RU" sz="3200" b="1" dirty="0" smtClean="0"/>
              <a:t>Деспотизм;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6738" y="1340768"/>
            <a:ext cx="793841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38" cy="62420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Посткризисное развитие ребенка зависит от того как он взаимодействовал со взрослыми.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/>
              <a:t>2 возможных варианта: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 </a:t>
            </a:r>
            <a:r>
              <a:rPr lang="ru-RU" sz="2400" dirty="0" smtClean="0"/>
              <a:t>если взрослый в целом позитивно оценивал личность ребенка, тактично и аргументировано указывал на недостатки и промахи, умел поддержать и похвалить за старание и инициативность, то ребенок научится гордиться собой и своими успехами;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</a:t>
            </a:r>
            <a:r>
              <a:rPr lang="ru-RU" sz="2400" dirty="0" smtClean="0"/>
              <a:t>если взрослый стремился добиться подчинения любой ценой, наказывал за своеволие, стремился подловить на обмане, то, скорее всего, у ребенка разовьется желание противостояния взрослому, победить его и ответно добиться своего.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Во втором случае гневливость, раздражительность и упрямство укореняются, становятся чертами характера.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478239"/>
            <a:ext cx="7366198" cy="51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8172400" cy="6382469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Основная задача взрослого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– поддержать стремление к самостоятельности, не погасить его критикой неумелых действий ребенка, не подорвать веру ребенка в собственные силы;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Поэтому следует просто предоставить ребенку сферу деятельности, где бы он мог проявлять самостоятельность.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Эта сфера деятельности – в игре.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На этом этапе взросления будет полезна ролевая игра с ее особыми правилами и нормами, которые отражают социальные связи, она и послужит для ребенка тем "безопасным островом, где он может развивать и апробировать свою независимость, самостоятельность" (</a:t>
            </a:r>
            <a:r>
              <a:rPr lang="ru-RU" dirty="0" err="1" smtClean="0"/>
              <a:t>Э.Эриксон</a:t>
            </a:r>
            <a:r>
              <a:rPr lang="ru-RU" dirty="0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5" y="3501008"/>
            <a:ext cx="8255076" cy="244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7239000" cy="5241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Играйте чаще и будьте терпимее к своим любимым трёхлетним ангелочкам!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400" b="1" dirty="0" smtClean="0">
              <a:solidFill>
                <a:srgbClr val="7030A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33940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___3-4_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2____3-4_</Template>
  <TotalTime>99</TotalTime>
  <Words>425</Words>
  <Application>Microsoft Office PowerPoint</Application>
  <PresentationFormat>Экран (4:3)</PresentationFormat>
  <Paragraphs>67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2____3-4_</vt:lpstr>
      <vt:lpstr>Психологические особенности детей 3-4 лет (2 младшая группа)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 3-4 лет (2 младшая группа) «СОЛНЫШКО»</dc:title>
  <dc:creator>Admin</dc:creator>
  <cp:lastModifiedBy>RePack by Diakov</cp:lastModifiedBy>
  <cp:revision>15</cp:revision>
  <dcterms:created xsi:type="dcterms:W3CDTF">2011-10-28T12:46:20Z</dcterms:created>
  <dcterms:modified xsi:type="dcterms:W3CDTF">2016-02-13T09:54:41Z</dcterms:modified>
</cp:coreProperties>
</file>