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9" r:id="rId10"/>
    <p:sldId id="271" r:id="rId11"/>
    <p:sldId id="272" r:id="rId12"/>
    <p:sldId id="273" r:id="rId13"/>
    <p:sldId id="268" r:id="rId14"/>
    <p:sldId id="270" r:id="rId15"/>
    <p:sldId id="267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2D5C-5A8C-4F1D-8222-82490894235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3122F-73B6-4317-A989-697FEFEF8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search?p=11&amp;ed=1&amp;text=%D1%81%D0%BD%D0%B5%D0%B6%D0%B8%D0%BD%D0%BA%D0%B0&amp;spsite=fake-002-654561.ru&amp;img_url=sunroze.ru/_ld/1/31356616.jpg&amp;rpt=simag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 класс 2014 - 2015 учебный год\русский язык\склонение существительных\развитие умения определять склонени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144000" cy="7286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Урок русского языка</a:t>
            </a:r>
            <a:br>
              <a:rPr lang="ru-RU" sz="6000" dirty="0" smtClean="0"/>
            </a:br>
            <a:r>
              <a:rPr lang="ru-RU" sz="6000" dirty="0" smtClean="0"/>
              <a:t> в 4 классе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43672" cy="54293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390" y="5719227"/>
            <a:ext cx="678661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/>
              <a:t>    </a:t>
            </a:r>
            <a:r>
              <a:rPr lang="ru-RU" sz="2800" dirty="0" smtClean="0"/>
              <a:t>подготовила учитель начальных классов</a:t>
            </a:r>
          </a:p>
          <a:p>
            <a:r>
              <a:rPr lang="ru-RU" sz="2800" dirty="0" smtClean="0"/>
              <a:t>                  </a:t>
            </a:r>
            <a:r>
              <a:rPr lang="ru-RU" sz="2800" dirty="0" smtClean="0"/>
              <a:t>Губарева Людмила Петровна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4 класс 2014 - 2015 учебный год\русский язык\склонение существительных\развитие умения определять склонени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028"/>
            <a:ext cx="9144000" cy="72860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428736"/>
            <a:ext cx="4214842" cy="4500594"/>
          </a:xfrm>
        </p:spPr>
        <p:txBody>
          <a:bodyPr>
            <a:normAutofit fontScale="32500" lnSpcReduction="20000"/>
          </a:bodyPr>
          <a:lstStyle/>
          <a:p>
            <a:r>
              <a:rPr lang="ru-RU" sz="17600" dirty="0"/>
              <a:t>Вра</a:t>
            </a:r>
            <a:r>
              <a:rPr lang="ru-RU" sz="17600" dirty="0">
                <a:solidFill>
                  <a:srgbClr val="00B050"/>
                </a:solidFill>
              </a:rPr>
              <a:t>ч</a:t>
            </a:r>
          </a:p>
          <a:p>
            <a:r>
              <a:rPr lang="ru-RU" sz="17600" dirty="0"/>
              <a:t>Товари</a:t>
            </a:r>
            <a:r>
              <a:rPr lang="ru-RU" sz="17600" dirty="0">
                <a:solidFill>
                  <a:srgbClr val="00B050"/>
                </a:solidFill>
              </a:rPr>
              <a:t>щ</a:t>
            </a:r>
          </a:p>
          <a:p>
            <a:r>
              <a:rPr lang="ru-RU" sz="17600" dirty="0"/>
              <a:t>Но</a:t>
            </a:r>
            <a:r>
              <a:rPr lang="ru-RU" sz="17600" dirty="0">
                <a:solidFill>
                  <a:srgbClr val="00B050"/>
                </a:solidFill>
              </a:rPr>
              <a:t>чь</a:t>
            </a:r>
          </a:p>
          <a:p>
            <a:r>
              <a:rPr lang="ru-RU" sz="17600" dirty="0"/>
              <a:t>Сторо</a:t>
            </a:r>
            <a:r>
              <a:rPr lang="ru-RU" sz="17600" dirty="0">
                <a:solidFill>
                  <a:srgbClr val="00B050"/>
                </a:solidFill>
              </a:rPr>
              <a:t>ж</a:t>
            </a:r>
          </a:p>
          <a:p>
            <a:r>
              <a:rPr lang="ru-RU" sz="17600" dirty="0"/>
              <a:t>Сила</a:t>
            </a:r>
            <a:r>
              <a:rPr lang="ru-RU" sz="17600" dirty="0">
                <a:solidFill>
                  <a:srgbClr val="00B050"/>
                </a:solidFill>
              </a:rPr>
              <a:t>ч</a:t>
            </a:r>
            <a:endParaRPr lang="ru-RU" sz="123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7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4 класс 2014 - 2015 учебный год\русский язык\склонение существительных\развитие умения определять склонени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028"/>
            <a:ext cx="9144000" cy="7286056"/>
          </a:xfrm>
          <a:prstGeom prst="rect">
            <a:avLst/>
          </a:prstGeom>
          <a:noFill/>
        </p:spPr>
      </p:pic>
      <p:pic>
        <p:nvPicPr>
          <p:cNvPr id="5" name="Содержимое 4" descr="плащ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42852"/>
            <a:ext cx="3742079" cy="3186113"/>
          </a:xfrm>
        </p:spPr>
      </p:pic>
      <p:pic>
        <p:nvPicPr>
          <p:cNvPr id="6" name="Рисунок 5" descr="серая мыш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14290"/>
            <a:ext cx="4379017" cy="2809869"/>
          </a:xfrm>
          <a:prstGeom prst="rect">
            <a:avLst/>
          </a:prstGeom>
        </p:spPr>
      </p:pic>
      <p:pic>
        <p:nvPicPr>
          <p:cNvPr id="7" name="Рисунок 6" descr="домовые сыч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214686"/>
            <a:ext cx="6000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4 класс 2014 - 2015 учебный год\русский язык\материалы к открытому уроку Развитие  умений писать слова  с орфограммой «Буква ь после шипящих на конце имён существительных», графически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</a:t>
            </a:r>
            <a:r>
              <a:rPr lang="ru-RU" b="1" dirty="0" smtClean="0"/>
              <a:t>оставить  </a:t>
            </a:r>
            <a:r>
              <a:rPr lang="ru-RU" b="1" dirty="0"/>
              <a:t>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 двор, охотник, и, плащ(?)вышел, накинул, во. промелькнула, перед,  </a:t>
            </a:r>
            <a:r>
              <a:rPr lang="ru-RU" i="1" dirty="0" smtClean="0"/>
              <a:t>летучая, </a:t>
            </a:r>
            <a:r>
              <a:rPr lang="ru-RU" i="1" dirty="0"/>
              <a:t>глазами </a:t>
            </a:r>
            <a:r>
              <a:rPr lang="ru-RU" i="1" dirty="0" err="1"/>
              <a:t>мыш</a:t>
            </a:r>
            <a:r>
              <a:rPr lang="ru-RU" i="1" dirty="0"/>
              <a:t>(?), </a:t>
            </a:r>
            <a:r>
              <a:rPr lang="ru-RU" i="1" dirty="0" smtClean="0"/>
              <a:t>его.</a:t>
            </a:r>
            <a:endParaRPr lang="ru-RU" dirty="0"/>
          </a:p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     лесника, в, ночевал, охотник, домике. услышал, </a:t>
            </a:r>
            <a:r>
              <a:rPr lang="ru-RU" i="1" dirty="0" err="1"/>
              <a:t>полноч</a:t>
            </a:r>
            <a:r>
              <a:rPr lang="ru-RU" i="1" dirty="0"/>
              <a:t>(?),он, в, плач(?), жалобный.</a:t>
            </a:r>
            <a:endParaRPr lang="ru-RU" dirty="0"/>
          </a:p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         </a:t>
            </a:r>
            <a:r>
              <a:rPr lang="ru-RU" i="1" dirty="0" smtClean="0"/>
              <a:t>повторился, и, </a:t>
            </a:r>
            <a:r>
              <a:rPr lang="ru-RU" i="1" dirty="0"/>
              <a:t>плач(?),снова. понял, это, кричит, охотник, сыч</a:t>
            </a:r>
            <a:r>
              <a:rPr lang="ru-RU" i="1"/>
              <a:t>(?),</a:t>
            </a:r>
            <a:r>
              <a:rPr lang="ru-RU" i="1" smtClean="0"/>
              <a:t>что.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4 класс 2014 - 2015 учебный год\русский язык\склонение существительных\развитие умения определять склонени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028"/>
            <a:ext cx="9144000" cy="728605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285860"/>
            <a:ext cx="7000924" cy="535785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 smtClean="0"/>
              <a:t>        Охотник </a:t>
            </a:r>
            <a:r>
              <a:rPr lang="ru-RU" sz="3600" i="1" dirty="0"/>
              <a:t>накинул плащ(?) и вышел во двор. Перед его глазами промелькнула летучая </a:t>
            </a:r>
            <a:r>
              <a:rPr lang="ru-RU" sz="3600" i="1" dirty="0" err="1"/>
              <a:t>мыш</a:t>
            </a:r>
            <a:r>
              <a:rPr lang="ru-RU" sz="3600" i="1" dirty="0"/>
              <a:t>(?).</a:t>
            </a:r>
          </a:p>
          <a:p>
            <a:pPr marL="0" indent="0">
              <a:buNone/>
            </a:pPr>
            <a:r>
              <a:rPr lang="ru-RU" sz="3600" i="1" dirty="0"/>
              <a:t>              Охотник ночевал в домике лесника. В </a:t>
            </a:r>
            <a:r>
              <a:rPr lang="ru-RU" sz="3600" i="1" dirty="0" err="1"/>
              <a:t>полноч</a:t>
            </a:r>
            <a:r>
              <a:rPr lang="ru-RU" sz="3600" i="1" dirty="0"/>
              <a:t>(?) он услышал жалобный плач(?).</a:t>
            </a:r>
          </a:p>
          <a:p>
            <a:pPr marL="0" indent="0">
              <a:buNone/>
            </a:pPr>
            <a:r>
              <a:rPr lang="ru-RU" sz="3600" i="1" dirty="0"/>
              <a:t>         И снова повторился плач(?). Охотник понял, что это кричит сыч</a:t>
            </a:r>
            <a:r>
              <a:rPr lang="ru-RU" sz="3600" i="1" dirty="0" smtClean="0"/>
              <a:t>(?).</a:t>
            </a:r>
            <a:endParaRPr lang="ru-RU" sz="36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01014" cy="9397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Расположите части так, чтобы получился рассказ</a:t>
            </a:r>
          </a:p>
        </p:txBody>
      </p:sp>
    </p:spTree>
    <p:extLst>
      <p:ext uri="{BB962C8B-B14F-4D97-AF65-F5344CB8AC3E}">
        <p14:creationId xmlns:p14="http://schemas.microsoft.com/office/powerpoint/2010/main" val="35877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4 класс 2014 - 2015 учебный год\русский язык\склонение существительных\развитие умения определять склонени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028"/>
            <a:ext cx="9144000" cy="728605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056784" cy="4742341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3800" i="1" dirty="0" smtClean="0"/>
              <a:t>Охотник </a:t>
            </a:r>
            <a:r>
              <a:rPr lang="ru-RU" sz="3800" i="1" dirty="0"/>
              <a:t>ночевал в домике лесника. В </a:t>
            </a:r>
            <a:r>
              <a:rPr lang="ru-RU" sz="3800" i="1" dirty="0" smtClean="0"/>
              <a:t>полноч</a:t>
            </a:r>
            <a:r>
              <a:rPr lang="ru-RU" sz="3800" i="1" u="sng" dirty="0">
                <a:solidFill>
                  <a:srgbClr val="FF0000"/>
                </a:solidFill>
              </a:rPr>
              <a:t>ь</a:t>
            </a:r>
            <a:r>
              <a:rPr lang="ru-RU" sz="3800" i="1" dirty="0" smtClean="0"/>
              <a:t> </a:t>
            </a:r>
            <a:r>
              <a:rPr lang="ru-RU" sz="3800" i="1" dirty="0"/>
              <a:t>он услышал жалобный </a:t>
            </a:r>
            <a:r>
              <a:rPr lang="ru-RU" sz="3800" i="1" dirty="0" smtClean="0"/>
              <a:t>плач</a:t>
            </a:r>
            <a:r>
              <a:rPr lang="ru-RU" sz="3800" i="1" dirty="0" smtClean="0">
                <a:solidFill>
                  <a:srgbClr val="FF0000"/>
                </a:solidFill>
              </a:rPr>
              <a:t>_</a:t>
            </a:r>
            <a:r>
              <a:rPr lang="ru-RU" sz="3800" i="1" dirty="0" smtClean="0"/>
              <a:t>.</a:t>
            </a:r>
            <a:endParaRPr lang="ru-RU" sz="3800" dirty="0" smtClean="0"/>
          </a:p>
          <a:p>
            <a:pPr marL="0" indent="0">
              <a:buNone/>
            </a:pPr>
            <a:r>
              <a:rPr lang="ru-RU" sz="3800" dirty="0" smtClean="0"/>
              <a:t>     </a:t>
            </a:r>
            <a:r>
              <a:rPr lang="ru-RU" sz="3800" i="1" dirty="0" smtClean="0"/>
              <a:t>Охотник </a:t>
            </a:r>
            <a:r>
              <a:rPr lang="ru-RU" sz="3800" i="1" dirty="0"/>
              <a:t>накинул </a:t>
            </a:r>
            <a:r>
              <a:rPr lang="ru-RU" sz="3800" i="1" dirty="0" smtClean="0"/>
              <a:t>плащ</a:t>
            </a:r>
            <a:r>
              <a:rPr lang="ru-RU" sz="3800" i="1" dirty="0" smtClean="0">
                <a:solidFill>
                  <a:srgbClr val="FF0000"/>
                </a:solidFill>
              </a:rPr>
              <a:t>_</a:t>
            </a:r>
            <a:r>
              <a:rPr lang="ru-RU" sz="3800" i="1" dirty="0" smtClean="0"/>
              <a:t> </a:t>
            </a:r>
            <a:r>
              <a:rPr lang="ru-RU" sz="3800" i="1" dirty="0"/>
              <a:t>и вышел во двор. Перед его глазами промелькнула летучая </a:t>
            </a:r>
            <a:r>
              <a:rPr lang="ru-RU" sz="3800" i="1" dirty="0" smtClean="0"/>
              <a:t>мыш</a:t>
            </a:r>
            <a:r>
              <a:rPr lang="ru-RU" sz="3800" i="1" u="sng" dirty="0" smtClean="0">
                <a:solidFill>
                  <a:srgbClr val="FF0000"/>
                </a:solidFill>
              </a:rPr>
              <a:t>ь</a:t>
            </a:r>
            <a:r>
              <a:rPr lang="ru-RU" sz="3800" i="1" dirty="0" smtClean="0"/>
              <a:t>.</a:t>
            </a:r>
            <a:endParaRPr lang="ru-RU" sz="3800" i="1" dirty="0"/>
          </a:p>
          <a:p>
            <a:pPr marL="0" indent="0">
              <a:buNone/>
            </a:pPr>
            <a:r>
              <a:rPr lang="ru-RU" sz="3800" i="1" dirty="0" smtClean="0"/>
              <a:t>    И </a:t>
            </a:r>
            <a:r>
              <a:rPr lang="ru-RU" sz="3800" i="1" dirty="0"/>
              <a:t>снова повторился </a:t>
            </a:r>
            <a:r>
              <a:rPr lang="ru-RU" sz="3800" i="1" dirty="0" smtClean="0"/>
              <a:t>плач</a:t>
            </a:r>
            <a:r>
              <a:rPr lang="ru-RU" sz="3800" i="1" u="sng" dirty="0" smtClean="0">
                <a:solidFill>
                  <a:srgbClr val="FF0000"/>
                </a:solidFill>
              </a:rPr>
              <a:t>_</a:t>
            </a:r>
            <a:r>
              <a:rPr lang="ru-RU" sz="3800" i="1" dirty="0" smtClean="0"/>
              <a:t>. </a:t>
            </a:r>
            <a:r>
              <a:rPr lang="ru-RU" sz="3800" i="1" dirty="0"/>
              <a:t>Охотник понял, что это кричит </a:t>
            </a:r>
            <a:r>
              <a:rPr lang="ru-RU" sz="3800" i="1" dirty="0" smtClean="0"/>
              <a:t>сыч</a:t>
            </a:r>
            <a:r>
              <a:rPr lang="ru-RU" sz="3800" i="1" u="sng" dirty="0" smtClean="0">
                <a:solidFill>
                  <a:srgbClr val="FF0000"/>
                </a:solidFill>
              </a:rPr>
              <a:t>_</a:t>
            </a:r>
            <a:r>
              <a:rPr lang="ru-RU" sz="3800" i="1" dirty="0" smtClean="0"/>
              <a:t>.</a:t>
            </a:r>
            <a:endParaRPr lang="ru-RU" sz="3800" i="1" dirty="0"/>
          </a:p>
        </p:txBody>
      </p:sp>
    </p:spTree>
    <p:extLst>
      <p:ext uri="{BB962C8B-B14F-4D97-AF65-F5344CB8AC3E}">
        <p14:creationId xmlns:p14="http://schemas.microsoft.com/office/powerpoint/2010/main" val="227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4 класс 2014 - 2015 учебный год\русский язык\материалы к открытому уроку Развитие  умений писать слова  с орфограммой «Буква ь после шипящих на конце имён существительных», графически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2643174" y="1"/>
            <a:ext cx="51435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3600" b="1" dirty="0"/>
          </a:p>
          <a:p>
            <a:pPr lvl="0"/>
            <a:r>
              <a:rPr lang="ru-RU" sz="2800" b="1" dirty="0"/>
              <a:t>Кому на уроке было всё понятно, со всеми заданиями справлялись уверенно, положите в тетрадь снежинку </a:t>
            </a:r>
          </a:p>
          <a:p>
            <a:pPr>
              <a:spcBef>
                <a:spcPct val="50000"/>
              </a:spcBef>
            </a:pPr>
            <a:endParaRPr lang="ru-RU" sz="3200" b="1" dirty="0"/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2000232" y="2643182"/>
            <a:ext cx="6913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3200" b="1" dirty="0"/>
              <a:t>Если вы затруднялись при выполнении заданий, чувствовали себя неуверенно, положите сосульку. </a:t>
            </a: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1857356" y="2786058"/>
            <a:ext cx="6840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3600" b="1"/>
          </a:p>
        </p:txBody>
      </p:sp>
      <p:sp>
        <p:nvSpPr>
          <p:cNvPr id="12293" name="Прямоугольник 9"/>
          <p:cNvSpPr>
            <a:spLocks noChangeArrowheads="1"/>
          </p:cNvSpPr>
          <p:nvPr/>
        </p:nvSpPr>
        <p:spPr bwMode="auto">
          <a:xfrm>
            <a:off x="2357422" y="4643447"/>
            <a:ext cx="62151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Кому на уроке было очень трудно, с заданиями не справлялись, положите дождик.</a:t>
            </a:r>
          </a:p>
        </p:txBody>
      </p:sp>
      <p:sp>
        <p:nvSpPr>
          <p:cNvPr id="12297" name="WordArt 9" descr="22"/>
          <p:cNvSpPr>
            <a:spLocks noChangeArrowheads="1" noChangeShapeType="1" noTextEdit="1"/>
          </p:cNvSpPr>
          <p:nvPr/>
        </p:nvSpPr>
        <p:spPr bwMode="auto">
          <a:xfrm>
            <a:off x="1357290" y="285728"/>
            <a:ext cx="69850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" name="Рисунок 9" descr="http://im7-tub.yandex.net/i?id=155999110&amp;tov=7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71480"/>
            <a:ext cx="1643074" cy="1571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i-tmb-0x" descr="http://im2-tub.yandex.net/i?id=175695832&amp;tov=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643182"/>
            <a:ext cx="1571636" cy="15716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2" name="Рисунок 11" descr="http://im7-tub.yandex.net/i?id=65936008&amp;tov=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572008"/>
            <a:ext cx="1714512" cy="17145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3" grpId="0"/>
      <p:bldP spid="122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 класс 2014 - 2015 учебный год\русский язык\материалы к открытому уроку Развитие  умений писать слова  с орфограммой «Буква ь после шипящих на конце имён существительных», графически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Синквейн</a:t>
            </a:r>
            <a:r>
              <a:rPr lang="ru-RU" b="1" dirty="0" smtClean="0"/>
              <a:t> 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66437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Это стихотворение без рифмы в 5 строк, написанное по определённым </a:t>
            </a:r>
            <a:r>
              <a:rPr lang="ru-RU" sz="5400" b="1" dirty="0" smtClean="0"/>
              <a:t>правилам.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 класс 2014 - 2015 учебный год\русский язык\материалы к открытому уроку Развитие  умений писать слова  с орфограммой «Буква ь после шипящих на конце имён существительных», графически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Синквейн</a:t>
            </a:r>
            <a:r>
              <a:rPr lang="ru-RU" b="1" dirty="0" smtClean="0"/>
              <a:t> 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6643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Тема.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Одно существительное.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Два прилагательных.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Три глагола.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Пословица, поговорка.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 класс 2014 - 2015 учебный год\русский язык\материалы к открытому уроку Развитие  умений писать слова  с орфограммой «Буква ь после шипящих на конце имён существительных», графически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Домашнее задание.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На выбор: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/>
              <a:t>с.14 упр.7 </a:t>
            </a:r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найти </a:t>
            </a:r>
            <a:r>
              <a:rPr lang="ru-RU" sz="3600" dirty="0"/>
              <a:t>5 - 7 загадок, в которых отгадками являются имена существительные с шипящими на конце.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 класс 2014 - 2015 учебный год\русский язык\материалы к открытому уроку Развитие  умений писать слова  с орфограммой «Буква ь после шипящих на конце имён существительных», графически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226196"/>
          </a:xfrm>
        </p:spPr>
        <p:txBody>
          <a:bodyPr>
            <a:normAutofit/>
          </a:bodyPr>
          <a:lstStyle/>
          <a:p>
            <a:r>
              <a:rPr lang="ru-RU" sz="6000" dirty="0"/>
              <a:t>Потрудились вы не зря-                                        Вам спасибо от меня!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4 класс 2014 - 2015 учебный год\русский язык\склонение существительных\развитие умения определять склонение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Языковая разминка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71538" y="235743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(какой?)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короткий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Бросил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(что?)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(чей?)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(какой?)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последний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4 класс 2014 - 2015 учебный год\русский язык\склонение существительных\развитие умения определять склонение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Языковая разминка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71612"/>
            <a:ext cx="7643866" cy="49090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ороткий день свой луч последний бросил.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4 класс 2014 - 2015 учебный год\русский язык\склонение существительных\развитие умения определять склонение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b="1" i="1" dirty="0"/>
              <a:t>Роль мягкого знака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3786182" y="1500174"/>
            <a:ext cx="171451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11960" y="1844824"/>
            <a:ext cx="72008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1853208"/>
            <a:ext cx="72008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4472989" y="2087851"/>
            <a:ext cx="270030" cy="648072"/>
          </a:xfrm>
          <a:prstGeom prst="mo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2132" y="2500306"/>
            <a:ext cx="3312368" cy="18722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Мягкий знак после шипящих у существительных женского 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3240" y="4071942"/>
            <a:ext cx="3714776" cy="1785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Разделительный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10" y="2714620"/>
            <a:ext cx="3240360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Показатель мягкости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4" idx="3"/>
          </p:cNvCxnSpPr>
          <p:nvPr/>
        </p:nvCxnSpPr>
        <p:spPr>
          <a:xfrm rot="5400000">
            <a:off x="3432942" y="2191993"/>
            <a:ext cx="381502" cy="827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5"/>
          </p:cNvCxnSpPr>
          <p:nvPr/>
        </p:nvCxnSpPr>
        <p:spPr>
          <a:xfrm rot="16200000" flipH="1">
            <a:off x="5515276" y="2149149"/>
            <a:ext cx="237486" cy="768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4"/>
          </p:cNvCxnSpPr>
          <p:nvPr/>
        </p:nvCxnSpPr>
        <p:spPr>
          <a:xfrm rot="5400000">
            <a:off x="3904501" y="3281517"/>
            <a:ext cx="1448710" cy="29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215074" y="428605"/>
            <a:ext cx="292892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после шипящих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сущ.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28604"/>
            <a:ext cx="2657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показатель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мягкости согласного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7" y="571480"/>
            <a:ext cx="2602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разделительный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1714488"/>
            <a:ext cx="17153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сосулька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медведь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коньки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7" y="1714488"/>
            <a:ext cx="13484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вьюга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листья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29" y="1714489"/>
            <a:ext cx="110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ночь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pic>
        <p:nvPicPr>
          <p:cNvPr id="18434" name="Picture 2" descr="D:\4 класс 2014 - 2015 учебный год\русский язык\склонение существительных\развитие умения определять склонение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9144000" cy="429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4 класс 2014 - 2015 учебный год\русский язык\склонение существительных\развитие умения определять склонение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320571"/>
            <a:ext cx="9429816" cy="76163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85992"/>
            <a:ext cx="9429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Тема: Развитие </a:t>
            </a:r>
            <a:r>
              <a:rPr lang="ru-RU" sz="4800" b="1" dirty="0"/>
              <a:t>орфографических умений (Ь – после шипящих у </a:t>
            </a:r>
            <a:r>
              <a:rPr lang="ru-RU" sz="4800" b="1" dirty="0" smtClean="0"/>
              <a:t>существительных женского </a:t>
            </a:r>
            <a:r>
              <a:rPr lang="ru-RU" sz="4800" b="1" dirty="0"/>
              <a:t>рода</a:t>
            </a:r>
            <a:r>
              <a:rPr lang="ru-RU" sz="4800" b="1" dirty="0" smtClean="0"/>
              <a:t>).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4 класс 2014 - 2015 учебный год\русский язык\материалы к открытому уроку Развитие  умений писать слова  с орфограммой «Буква ь после шипящих на конце имён существительных», графически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1" y="500043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5" y="714357"/>
            <a:ext cx="700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/>
              <a:t>н</a:t>
            </a:r>
            <a:r>
              <a:rPr lang="ru-RU" sz="3600" b="1" dirty="0" err="1" smtClean="0"/>
              <a:t>оч</a:t>
            </a:r>
            <a:r>
              <a:rPr lang="ru-RU" sz="3600" b="1" dirty="0" smtClean="0"/>
              <a:t>(?)   чиж(?)  манеж(?)  морж(?)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1643051"/>
            <a:ext cx="8550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пейзаж(?)  экипаж(?)  ландыш(?)    </a:t>
            </a:r>
            <a:r>
              <a:rPr lang="ru-RU" sz="3600" b="1" dirty="0" err="1" smtClean="0"/>
              <a:t>дич</a:t>
            </a:r>
            <a:r>
              <a:rPr lang="ru-RU" sz="3600" b="1" dirty="0" smtClean="0"/>
              <a:t>(?)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5" y="2357431"/>
            <a:ext cx="7605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ключ(?)    </a:t>
            </a:r>
            <a:r>
              <a:rPr lang="ru-RU" sz="3600" b="1" dirty="0" err="1" smtClean="0"/>
              <a:t>реч</a:t>
            </a:r>
            <a:r>
              <a:rPr lang="ru-RU" sz="3600" b="1" dirty="0" smtClean="0"/>
              <a:t>(?)     рож(?)     </a:t>
            </a:r>
            <a:r>
              <a:rPr lang="ru-RU" sz="3600" b="1" dirty="0" err="1" smtClean="0"/>
              <a:t>мелоч</a:t>
            </a:r>
            <a:r>
              <a:rPr lang="ru-RU" sz="3600" b="1" dirty="0" smtClean="0"/>
              <a:t>(?)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143248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помощ</a:t>
            </a:r>
            <a:r>
              <a:rPr lang="ru-RU" sz="3600" b="1" dirty="0" smtClean="0"/>
              <a:t>(?)  чертёж(?)  гуляш(?) москвич (?) 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5" y="400050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полноч</a:t>
            </a:r>
            <a:r>
              <a:rPr lang="ru-RU" sz="3600" b="1" dirty="0" smtClean="0"/>
              <a:t>(?)  королевич(?) нож(?) марш (?) 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3" y="5072075"/>
            <a:ext cx="7718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дрож</a:t>
            </a:r>
            <a:r>
              <a:rPr lang="ru-RU" sz="3600" b="1" dirty="0" smtClean="0"/>
              <a:t>(?)   камыш(?)    вещ(?)     </a:t>
            </a:r>
            <a:r>
              <a:rPr lang="ru-RU" sz="3600" b="1" dirty="0" err="1" smtClean="0"/>
              <a:t>тиш</a:t>
            </a:r>
            <a:r>
              <a:rPr lang="ru-RU" sz="3600" b="1" dirty="0" smtClean="0"/>
              <a:t>(?)</a:t>
            </a:r>
            <a:endParaRPr lang="ru-RU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4 класс 2014 - 2015 учебный год\русский язык\материалы к открытому уроку Развитие  умений писать слова  с орфограммой «Буква ь после шипящих на конце имён существительных», графически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1" y="500043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5" y="714357"/>
            <a:ext cx="6128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/>
              <a:t>ночь</a:t>
            </a:r>
            <a:r>
              <a:rPr lang="ru-RU" sz="3600" b="1" dirty="0" smtClean="0"/>
              <a:t>     чиж     манеж    морж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1643051"/>
            <a:ext cx="725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пейзаж   экипаж    ландыш    </a:t>
            </a:r>
            <a:r>
              <a:rPr lang="ru-RU" sz="3600" b="1" u="sng" dirty="0" smtClean="0"/>
              <a:t>дичь</a:t>
            </a:r>
            <a:endParaRPr lang="ru-RU" sz="36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5" y="2357431"/>
            <a:ext cx="6177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/>
              <a:t>ключ</a:t>
            </a:r>
            <a:r>
              <a:rPr lang="ru-RU" sz="3600" b="1" dirty="0" smtClean="0"/>
              <a:t>    речь     рожь     мелочь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143248"/>
            <a:ext cx="7929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помощь </a:t>
            </a:r>
            <a:r>
              <a:rPr lang="ru-RU" sz="3600" b="1" dirty="0" smtClean="0"/>
              <a:t>   чертёж     гуляш    москвич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1" y="4071943"/>
            <a:ext cx="7358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полночь</a:t>
            </a:r>
            <a:r>
              <a:rPr lang="ru-RU" sz="3600" b="1" dirty="0" smtClean="0"/>
              <a:t>    королевич    нож   марш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3" y="5072075"/>
            <a:ext cx="6810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дрожь     </a:t>
            </a:r>
            <a:r>
              <a:rPr lang="ru-RU" sz="3600" b="1" u="sng" dirty="0" smtClean="0"/>
              <a:t>камыш</a:t>
            </a:r>
            <a:r>
              <a:rPr lang="ru-RU" sz="3600" b="1" dirty="0" smtClean="0"/>
              <a:t>       вещь     тишь</a:t>
            </a:r>
            <a:endParaRPr lang="ru-RU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4 класс 2014 - 2015 учебный год\русский язык\склонение существительных\развитие умения определять склонени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028"/>
            <a:ext cx="9144000" cy="72860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428736"/>
            <a:ext cx="8686800" cy="3186122"/>
          </a:xfrm>
        </p:spPr>
        <p:txBody>
          <a:bodyPr/>
          <a:lstStyle/>
          <a:p>
            <a:pPr>
              <a:buNone/>
            </a:pPr>
            <a:r>
              <a:rPr lang="ru-RU" sz="115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1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7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411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русского языка  в 4 классе</vt:lpstr>
      <vt:lpstr>Языковая разминка</vt:lpstr>
      <vt:lpstr>Языковая разминка</vt:lpstr>
      <vt:lpstr>Роль мягкого знака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Составить  предложения</vt:lpstr>
      <vt:lpstr>Расположите части так, чтобы получился рассказ</vt:lpstr>
      <vt:lpstr>Презентация PowerPoint</vt:lpstr>
      <vt:lpstr>Презентация PowerPoint</vt:lpstr>
      <vt:lpstr>Синквейн .</vt:lpstr>
      <vt:lpstr>Синквейн .</vt:lpstr>
      <vt:lpstr>Домашнее задание.</vt:lpstr>
      <vt:lpstr>Потрудились вы не зря-                                        Вам спасибо от меня!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 4 классе</dc:title>
  <dc:creator>Марина</dc:creator>
  <cp:lastModifiedBy>Гузель</cp:lastModifiedBy>
  <cp:revision>12</cp:revision>
  <dcterms:created xsi:type="dcterms:W3CDTF">2014-12-15T19:04:48Z</dcterms:created>
  <dcterms:modified xsi:type="dcterms:W3CDTF">2016-02-11T19:11:47Z</dcterms:modified>
</cp:coreProperties>
</file>