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4" r:id="rId5"/>
    <p:sldId id="260" r:id="rId6"/>
    <p:sldId id="261" r:id="rId7"/>
    <p:sldId id="263" r:id="rId8"/>
    <p:sldId id="265"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486" autoAdjust="0"/>
  </p:normalViewPr>
  <p:slideViewPr>
    <p:cSldViewPr>
      <p:cViewPr varScale="1">
        <p:scale>
          <a:sx n="67" d="100"/>
          <a:sy n="67" d="100"/>
        </p:scale>
        <p:origin x="-52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194645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34345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261939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266358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8148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285705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393538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324725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380763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407967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CA9998-52A1-4D7A-A8DD-F1993CFA68AC}" type="datetimeFigureOut">
              <a:rPr lang="ru-RU" smtClean="0"/>
              <a:pPr/>
              <a:t>13.02.2016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14125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A9998-52A1-4D7A-A8DD-F1993CFA68AC}" type="datetimeFigureOut">
              <a:rPr lang="ru-RU" smtClean="0"/>
              <a:pPr/>
              <a:t>13.02.2016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9C8B0-E01B-4BE9-B5D8-01B9BBACE9F1}" type="slidenum">
              <a:rPr lang="ru-RU" smtClean="0"/>
              <a:pPr/>
              <a:t>‹#›</a:t>
            </a:fld>
            <a:endParaRPr lang="ru-RU"/>
          </a:p>
        </p:txBody>
      </p:sp>
    </p:spTree>
    <p:extLst>
      <p:ext uri="{BB962C8B-B14F-4D97-AF65-F5344CB8AC3E}">
        <p14:creationId xmlns:p14="http://schemas.microsoft.com/office/powerpoint/2010/main" xmlns="" val="106622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0" y="-1142998"/>
            <a:ext cx="6858000" cy="9143999"/>
          </a:xfrm>
          <a:prstGeom prst="rect">
            <a:avLst/>
          </a:prstGeom>
        </p:spPr>
      </p:pic>
      <p:sp>
        <p:nvSpPr>
          <p:cNvPr id="5" name="Прямоугольник 4"/>
          <p:cNvSpPr/>
          <p:nvPr/>
        </p:nvSpPr>
        <p:spPr>
          <a:xfrm>
            <a:off x="539552" y="508963"/>
            <a:ext cx="3908329" cy="57861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Бутонаева</a:t>
            </a: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 Софья</a:t>
            </a:r>
          </a:p>
          <a:p>
            <a:pPr algn="ctr"/>
            <a:endPar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a:p>
            <a:pPr algn="ctr"/>
            <a:endParaRPr lang="ru-RU"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a:p>
            <a:pPr algn="ctr"/>
            <a:r>
              <a:rPr lang="ru-RU"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ученица </a:t>
            </a:r>
          </a:p>
          <a:p>
            <a:pPr algn="ctr"/>
            <a:r>
              <a:rPr lang="ru-RU"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4«Д» класса </a:t>
            </a:r>
          </a:p>
          <a:p>
            <a:pPr algn="ct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МБОУ СОШ №1</a:t>
            </a:r>
          </a:p>
          <a:p>
            <a:pPr algn="ct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a:p>
            <a:pPr algn="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   </a:t>
            </a:r>
          </a:p>
          <a:p>
            <a:pPr algn="ctr"/>
            <a:r>
              <a:rPr lang="ru-RU"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пгт</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 </a:t>
            </a:r>
            <a:r>
              <a:rPr lang="ru-RU"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Каа-Хем</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pic>
        <p:nvPicPr>
          <p:cNvPr id="6" name="Рисунок 5" descr="соф2.png"/>
          <p:cNvPicPr>
            <a:picLocks noChangeAspect="1"/>
          </p:cNvPicPr>
          <p:nvPr/>
        </p:nvPicPr>
        <p:blipFill>
          <a:blip r:embed="rId3"/>
          <a:stretch>
            <a:fillRect/>
          </a:stretch>
        </p:blipFill>
        <p:spPr>
          <a:xfrm>
            <a:off x="4572000" y="428604"/>
            <a:ext cx="4273151" cy="6256115"/>
          </a:xfrm>
          <a:prstGeom prst="rect">
            <a:avLst/>
          </a:prstGeom>
        </p:spPr>
      </p:pic>
    </p:spTree>
    <p:extLst>
      <p:ext uri="{BB962C8B-B14F-4D97-AF65-F5344CB8AC3E}">
        <p14:creationId xmlns:p14="http://schemas.microsoft.com/office/powerpoint/2010/main" xmlns="" val="14915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6" name="Прямоугольник 5"/>
          <p:cNvSpPr/>
          <p:nvPr/>
        </p:nvSpPr>
        <p:spPr>
          <a:xfrm>
            <a:off x="396173" y="480757"/>
            <a:ext cx="38202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rsek Tuva" pitchFamily="34" charset="0"/>
              </a:rPr>
              <a:t>Оказывается: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396173" y="1412776"/>
            <a:ext cx="8260133" cy="49244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ru-RU" sz="2800" b="1" cap="none" spc="0" dirty="0" smtClean="0">
                <a:ln w="11430"/>
                <a:solidFill>
                  <a:srgbClr val="006600"/>
                </a:solidFill>
                <a:effectLst>
                  <a:outerShdw blurRad="50800" dist="39000" dir="5460000" algn="tl">
                    <a:srgbClr val="000000">
                      <a:alpha val="38000"/>
                    </a:srgbClr>
                  </a:outerShdw>
                </a:effectLst>
                <a:latin typeface="Optima Tuva" pitchFamily="34" charset="0"/>
              </a:rPr>
              <a:t>	</a:t>
            </a:r>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Что кошки, порой, так тщательно себя вылизывают, что отдельные участки их шубки становятся сырыми. Все эти факты говорят о том, насколько важно для кошки быть чистой. Уход за шерстью кошки состоит из двух этапов:</a:t>
            </a:r>
          </a:p>
          <a:p>
            <a:pPr algn="just"/>
            <a:r>
              <a:rPr lang="ru-RU" sz="2600" b="1" dirty="0">
                <a:ln w="11430"/>
                <a:solidFill>
                  <a:srgbClr val="006600"/>
                </a:solidFill>
                <a:effectLst>
                  <a:outerShdw blurRad="50800" dist="39000" dir="5460000" algn="tl">
                    <a:srgbClr val="000000">
                      <a:alpha val="38000"/>
                    </a:srgbClr>
                  </a:outerShdw>
                </a:effectLst>
                <a:latin typeface="Georgia" pitchFamily="18" charset="0"/>
              </a:rPr>
              <a:t>у</a:t>
            </a:r>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мывание и </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расчесывание.</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И то и другое кошка</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выполняет только </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при помощи языка,</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помогая себе лапами.</a:t>
            </a:r>
          </a:p>
        </p:txBody>
      </p:sp>
      <p:pic>
        <p:nvPicPr>
          <p:cNvPr id="8" name="Рисунок 7" descr="кот1.png"/>
          <p:cNvPicPr>
            <a:picLocks noChangeAspect="1"/>
          </p:cNvPicPr>
          <p:nvPr/>
        </p:nvPicPr>
        <p:blipFill>
          <a:blip r:embed="rId3"/>
          <a:stretch>
            <a:fillRect/>
          </a:stretch>
        </p:blipFill>
        <p:spPr>
          <a:xfrm>
            <a:off x="4786314" y="3643314"/>
            <a:ext cx="3840297" cy="2657349"/>
          </a:xfrm>
          <a:prstGeom prst="rect">
            <a:avLst/>
          </a:prstGeom>
        </p:spPr>
      </p:pic>
    </p:spTree>
    <p:extLst>
      <p:ext uri="{BB962C8B-B14F-4D97-AF65-F5344CB8AC3E}">
        <p14:creationId xmlns:p14="http://schemas.microsoft.com/office/powerpoint/2010/main" xmlns="" val="26774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6" name="Прямоугольник 5"/>
          <p:cNvSpPr/>
          <p:nvPr/>
        </p:nvSpPr>
        <p:spPr>
          <a:xfrm>
            <a:off x="429639" y="480757"/>
            <a:ext cx="25026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rsek Tuva" pitchFamily="34" charset="0"/>
              </a:rPr>
              <a:t>Анкета: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429639" y="1268760"/>
            <a:ext cx="8260133" cy="507831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1.    Ты любишь кошек?</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2.    Какие породы кошек ты знаешь?</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3.    Вспомни литературные произведения (сказки, стихи,   рассказы), в которых кот (кошка) является главным героем.</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4.    Есть ли у вас дома кошка?</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5.    Какой породы ваша кошка?</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6.    Почему не заводите кошку?</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7.    Вам нравится как она </a:t>
            </a:r>
            <a:r>
              <a:rPr lang="ru-RU" b="1" cap="none" spc="0" dirty="0" err="1" smtClean="0">
                <a:ln w="11430"/>
                <a:solidFill>
                  <a:srgbClr val="006600"/>
                </a:solidFill>
                <a:effectLst>
                  <a:outerShdw blurRad="50800" dist="39000" dir="5460000" algn="tl">
                    <a:srgbClr val="000000">
                      <a:alpha val="38000"/>
                    </a:srgbClr>
                  </a:outerShdw>
                </a:effectLst>
                <a:latin typeface="Georgia" pitchFamily="18" charset="0"/>
              </a:rPr>
              <a:t>мурлыкает</a:t>
            </a:r>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  вам в ухо, или бежит 	вас встречать?</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8.    Почему кошка </a:t>
            </a:r>
            <a:r>
              <a:rPr lang="ru-RU" b="1" cap="none" spc="0" dirty="0" err="1" smtClean="0">
                <a:ln w="11430"/>
                <a:solidFill>
                  <a:srgbClr val="006600"/>
                </a:solidFill>
                <a:effectLst>
                  <a:outerShdw blurRad="50800" dist="39000" dir="5460000" algn="tl">
                    <a:srgbClr val="000000">
                      <a:alpha val="38000"/>
                    </a:srgbClr>
                  </a:outerShdw>
                </a:effectLst>
                <a:latin typeface="Georgia" pitchFamily="18" charset="0"/>
              </a:rPr>
              <a:t>мурлыкает</a:t>
            </a:r>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9.    Зачем кошке нужны усы?</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10.  Какое «оружие» есть у кошки?</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11.  Почему у кошки светятся глаза?</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12.  Что вам не нравится в вашей кошке?</a:t>
            </a:r>
          </a:p>
          <a:p>
            <a:pPr marL="342900" indent="-342900">
              <a:buAutoNum type="arabicPeriod" startAt="13"/>
            </a:pPr>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Как кошка относится к посторонним</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 в доме?</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14.  Является ли кошка врачевателем?</a:t>
            </a:r>
          </a:p>
          <a:p>
            <a:r>
              <a:rPr lang="ru-RU" b="1" cap="none" spc="0" dirty="0" smtClean="0">
                <a:ln w="11430"/>
                <a:solidFill>
                  <a:srgbClr val="006600"/>
                </a:solidFill>
                <a:effectLst>
                  <a:outerShdw blurRad="50800" dist="39000" dir="5460000" algn="tl">
                    <a:srgbClr val="000000">
                      <a:alpha val="38000"/>
                    </a:srgbClr>
                  </a:outerShdw>
                </a:effectLst>
                <a:latin typeface="Georgia" pitchFamily="18" charset="0"/>
              </a:rPr>
              <a:t>15.  Спасает ли она от одиночества?</a:t>
            </a:r>
          </a:p>
        </p:txBody>
      </p:sp>
    </p:spTree>
    <p:extLst>
      <p:ext uri="{BB962C8B-B14F-4D97-AF65-F5344CB8AC3E}">
        <p14:creationId xmlns:p14="http://schemas.microsoft.com/office/powerpoint/2010/main" xmlns="" val="10550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0" y="-1142998"/>
            <a:ext cx="6858000" cy="9143999"/>
          </a:xfrm>
          <a:prstGeom prst="rect">
            <a:avLst/>
          </a:prstGeom>
        </p:spPr>
      </p:pic>
      <p:sp>
        <p:nvSpPr>
          <p:cNvPr id="5" name="Прямоугольник 4"/>
          <p:cNvSpPr/>
          <p:nvPr/>
        </p:nvSpPr>
        <p:spPr>
          <a:xfrm>
            <a:off x="395537" y="476672"/>
            <a:ext cx="806489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928926" y="1071546"/>
            <a:ext cx="45416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rsek Tuva" pitchFamily="34" charset="0"/>
              </a:rPr>
              <a:t>Тема проекта: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Прямоугольник 8"/>
          <p:cNvSpPr/>
          <p:nvPr/>
        </p:nvSpPr>
        <p:spPr>
          <a:xfrm>
            <a:off x="1928794" y="2500306"/>
            <a:ext cx="6302084" cy="150810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600" b="1" cap="none" spc="0" dirty="0" smtClean="0">
                <a:ln/>
                <a:solidFill>
                  <a:srgbClr val="006600"/>
                </a:solidFill>
                <a:effectLst/>
                <a:latin typeface="a_GroticExtraBold" pitchFamily="34" charset="-52"/>
              </a:rPr>
              <a:t>Кошки - загадочные</a:t>
            </a:r>
            <a:endParaRPr lang="ru-RU" sz="4600" b="1" dirty="0">
              <a:ln/>
              <a:solidFill>
                <a:srgbClr val="006600"/>
              </a:solidFill>
              <a:latin typeface="a_GroticExtraBold" pitchFamily="34" charset="-52"/>
            </a:endParaRPr>
          </a:p>
          <a:p>
            <a:pPr algn="ctr"/>
            <a:r>
              <a:rPr lang="ru-RU" sz="4600" b="1" dirty="0" smtClean="0">
                <a:ln/>
                <a:solidFill>
                  <a:srgbClr val="006600"/>
                </a:solidFill>
                <a:latin typeface="a_GroticExtraBold" pitchFamily="34" charset="-52"/>
              </a:rPr>
              <a:t>животные</a:t>
            </a:r>
            <a:endParaRPr lang="ru-RU" sz="4600" b="1" cap="none" spc="0" dirty="0">
              <a:ln/>
              <a:solidFill>
                <a:srgbClr val="006600"/>
              </a:solidFill>
              <a:effectLst/>
            </a:endParaRPr>
          </a:p>
        </p:txBody>
      </p:sp>
    </p:spTree>
    <p:extLst>
      <p:ext uri="{BB962C8B-B14F-4D97-AF65-F5344CB8AC3E}">
        <p14:creationId xmlns:p14="http://schemas.microsoft.com/office/powerpoint/2010/main" xmlns="" val="103021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3" name="Прямоугольник 2"/>
          <p:cNvSpPr/>
          <p:nvPr/>
        </p:nvSpPr>
        <p:spPr>
          <a:xfrm>
            <a:off x="539552" y="520512"/>
            <a:ext cx="8064896" cy="5047536"/>
          </a:xfrm>
          <a:prstGeom prst="rect">
            <a:avLst/>
          </a:prstGeom>
        </p:spPr>
        <p:txBody>
          <a:bodyPr wrap="square">
            <a:spAutoFit/>
          </a:bodyPr>
          <a:lstStyle/>
          <a:p>
            <a:pPr algn="just"/>
            <a:r>
              <a:rPr lang="ru-RU" sz="3200" b="1" dirty="0" smtClean="0">
                <a:solidFill>
                  <a:srgbClr val="FF0000"/>
                </a:solidFill>
                <a:latin typeface="Georgia" pitchFamily="18" charset="0"/>
              </a:rPr>
              <a:t>Актуальность темы: </a:t>
            </a:r>
            <a:r>
              <a:rPr lang="ru-RU" sz="2400" b="1" dirty="0" smtClean="0">
                <a:solidFill>
                  <a:srgbClr val="006600"/>
                </a:solidFill>
                <a:latin typeface="Georgia" pitchFamily="18" charset="0"/>
              </a:rPr>
              <a:t>кошки  живут рядом с нами, люди их очень любят, неразлучны с ними, но, оказывается, эти животные загадочны, </a:t>
            </a:r>
          </a:p>
          <a:p>
            <a:pPr algn="just"/>
            <a:r>
              <a:rPr lang="ru-RU" sz="2400" b="1" dirty="0" smtClean="0">
                <a:solidFill>
                  <a:srgbClr val="006600"/>
                </a:solidFill>
                <a:latin typeface="Georgia" pitchFamily="18" charset="0"/>
              </a:rPr>
              <a:t>поведение их удивляет </a:t>
            </a:r>
          </a:p>
          <a:p>
            <a:pPr algn="just"/>
            <a:r>
              <a:rPr lang="ru-RU" sz="2400" b="1" dirty="0" smtClean="0">
                <a:solidFill>
                  <a:srgbClr val="006600"/>
                </a:solidFill>
                <a:latin typeface="Georgia" pitchFamily="18" charset="0"/>
              </a:rPr>
              <a:t>и настораживает.</a:t>
            </a:r>
          </a:p>
          <a:p>
            <a:pPr algn="just"/>
            <a:endParaRPr lang="ru-RU" dirty="0" smtClean="0">
              <a:latin typeface="Georgia" pitchFamily="18" charset="0"/>
            </a:endParaRPr>
          </a:p>
          <a:p>
            <a:pPr algn="just"/>
            <a:r>
              <a:rPr lang="ru-RU" sz="2800" b="1" dirty="0" smtClean="0">
                <a:solidFill>
                  <a:srgbClr val="FF0000"/>
                </a:solidFill>
                <a:latin typeface="Georgia" pitchFamily="18" charset="0"/>
              </a:rPr>
              <a:t>Цель моего исследования: </a:t>
            </a:r>
          </a:p>
          <a:p>
            <a:pPr algn="just"/>
            <a:r>
              <a:rPr lang="ru-RU" sz="2400" b="1" dirty="0" smtClean="0">
                <a:solidFill>
                  <a:srgbClr val="006600"/>
                </a:solidFill>
                <a:latin typeface="Georgia" pitchFamily="18" charset="0"/>
              </a:rPr>
              <a:t>узнать как можно больше об этих  </a:t>
            </a:r>
          </a:p>
          <a:p>
            <a:pPr algn="just"/>
            <a:r>
              <a:rPr lang="ru-RU" sz="2400" b="1" dirty="0" smtClean="0">
                <a:solidFill>
                  <a:srgbClr val="006600"/>
                </a:solidFill>
                <a:latin typeface="Georgia" pitchFamily="18" charset="0"/>
              </a:rPr>
              <a:t>домашних животных.</a:t>
            </a:r>
          </a:p>
          <a:p>
            <a:pPr algn="just"/>
            <a:endParaRPr lang="ru-RU" sz="2400" dirty="0" smtClean="0">
              <a:latin typeface="Georgia" pitchFamily="18" charset="0"/>
            </a:endParaRPr>
          </a:p>
          <a:p>
            <a:pPr algn="just"/>
            <a:r>
              <a:rPr lang="ru-RU" sz="2800" b="1" dirty="0" smtClean="0">
                <a:solidFill>
                  <a:srgbClr val="FF0000"/>
                </a:solidFill>
                <a:latin typeface="Georgia" pitchFamily="18" charset="0"/>
              </a:rPr>
              <a:t>Объект исследования: </a:t>
            </a:r>
            <a:r>
              <a:rPr lang="ru-RU" sz="2400" b="1" dirty="0" smtClean="0">
                <a:solidFill>
                  <a:srgbClr val="006600"/>
                </a:solidFill>
                <a:latin typeface="Georgia" pitchFamily="18" charset="0"/>
              </a:rPr>
              <a:t>кошки </a:t>
            </a:r>
          </a:p>
          <a:p>
            <a:endParaRPr lang="ru-RU" sz="2400" b="1" dirty="0">
              <a:solidFill>
                <a:srgbClr val="006600"/>
              </a:solidFill>
              <a:latin typeface="Parsek Tuva" pitchFamily="34" charset="0"/>
            </a:endParaRPr>
          </a:p>
        </p:txBody>
      </p:sp>
      <p:pic>
        <p:nvPicPr>
          <p:cNvPr id="5" name="Рисунок 4" descr="кот.png"/>
          <p:cNvPicPr>
            <a:picLocks noChangeAspect="1"/>
          </p:cNvPicPr>
          <p:nvPr/>
        </p:nvPicPr>
        <p:blipFill>
          <a:blip r:embed="rId3"/>
          <a:stretch>
            <a:fillRect/>
          </a:stretch>
        </p:blipFill>
        <p:spPr>
          <a:xfrm>
            <a:off x="6357950" y="2143116"/>
            <a:ext cx="2467553" cy="3554545"/>
          </a:xfrm>
          <a:prstGeom prst="rect">
            <a:avLst/>
          </a:prstGeom>
        </p:spPr>
      </p:pic>
    </p:spTree>
    <p:extLst>
      <p:ext uri="{BB962C8B-B14F-4D97-AF65-F5344CB8AC3E}">
        <p14:creationId xmlns:p14="http://schemas.microsoft.com/office/powerpoint/2010/main" xmlns="" val="2715135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3" name="Прямоугольник 2"/>
          <p:cNvSpPr/>
          <p:nvPr/>
        </p:nvSpPr>
        <p:spPr>
          <a:xfrm>
            <a:off x="359533" y="620688"/>
            <a:ext cx="8424936" cy="5386090"/>
          </a:xfrm>
          <a:prstGeom prst="rect">
            <a:avLst/>
          </a:prstGeom>
        </p:spPr>
        <p:txBody>
          <a:bodyPr wrap="square">
            <a:spAutoFit/>
          </a:bodyPr>
          <a:lstStyle/>
          <a:p>
            <a:pPr algn="just"/>
            <a:r>
              <a:rPr lang="ru-RU" sz="3200" b="1" dirty="0" smtClean="0">
                <a:solidFill>
                  <a:srgbClr val="FF0000"/>
                </a:solidFill>
                <a:latin typeface="Georgia" pitchFamily="18" charset="0"/>
              </a:rPr>
              <a:t>Гипотеза:</a:t>
            </a:r>
            <a:r>
              <a:rPr lang="ru-RU" sz="2400" b="1" dirty="0" smtClean="0">
                <a:solidFill>
                  <a:srgbClr val="FF0000"/>
                </a:solidFill>
                <a:latin typeface="Georgia" pitchFamily="18" charset="0"/>
              </a:rPr>
              <a:t> </a:t>
            </a:r>
            <a:r>
              <a:rPr lang="ru-RU" sz="2400" b="1" dirty="0" smtClean="0">
                <a:solidFill>
                  <a:srgbClr val="006600"/>
                </a:solidFill>
                <a:latin typeface="Georgia" pitchFamily="18" charset="0"/>
              </a:rPr>
              <a:t>предположим, что глаза кошки обладает способностью светиться ночью.</a:t>
            </a:r>
          </a:p>
          <a:p>
            <a:pPr algn="just"/>
            <a:endParaRPr lang="ru-RU" sz="3200" b="1" dirty="0" smtClean="0">
              <a:solidFill>
                <a:srgbClr val="FF0000"/>
              </a:solidFill>
              <a:latin typeface="Georgia" pitchFamily="18" charset="0"/>
            </a:endParaRPr>
          </a:p>
          <a:p>
            <a:pPr algn="just"/>
            <a:r>
              <a:rPr lang="ru-RU" sz="3200" b="1" dirty="0" smtClean="0">
                <a:solidFill>
                  <a:srgbClr val="FF0000"/>
                </a:solidFill>
                <a:latin typeface="Georgia" pitchFamily="18" charset="0"/>
              </a:rPr>
              <a:t>Задачи:</a:t>
            </a:r>
          </a:p>
          <a:p>
            <a:pPr marL="457200" indent="-457200" algn="just">
              <a:buAutoNum type="arabicPeriod"/>
            </a:pPr>
            <a:r>
              <a:rPr lang="ru-RU" sz="2400" b="1" dirty="0" smtClean="0">
                <a:solidFill>
                  <a:srgbClr val="006600"/>
                </a:solidFill>
                <a:latin typeface="Georgia" pitchFamily="18" charset="0"/>
              </a:rPr>
              <a:t>Узнать, за что человек </a:t>
            </a:r>
          </a:p>
          <a:p>
            <a:pPr algn="just"/>
            <a:r>
              <a:rPr lang="ru-RU" sz="2400" b="1" dirty="0" smtClean="0">
                <a:solidFill>
                  <a:srgbClr val="006600"/>
                </a:solidFill>
                <a:latin typeface="Georgia" pitchFamily="18" charset="0"/>
              </a:rPr>
              <a:t>полюбил этих животных?</a:t>
            </a:r>
          </a:p>
          <a:p>
            <a:pPr algn="just"/>
            <a:r>
              <a:rPr lang="ru-RU" sz="2400" b="1" dirty="0" smtClean="0">
                <a:solidFill>
                  <a:srgbClr val="006600"/>
                </a:solidFill>
                <a:latin typeface="Georgia" pitchFamily="18" charset="0"/>
              </a:rPr>
              <a:t>2. Что о кошках знают дети 8-10 лет?</a:t>
            </a:r>
          </a:p>
          <a:p>
            <a:pPr algn="just"/>
            <a:r>
              <a:rPr lang="ru-RU" sz="2400" b="1" dirty="0" smtClean="0">
                <a:solidFill>
                  <a:srgbClr val="006600"/>
                </a:solidFill>
                <a:latin typeface="Georgia" pitchFamily="18" charset="0"/>
              </a:rPr>
              <a:t>3. Почему у кошки светятся глаза?</a:t>
            </a:r>
          </a:p>
          <a:p>
            <a:pPr algn="just"/>
            <a:endParaRPr lang="ru-RU" sz="2400" dirty="0" smtClean="0">
              <a:latin typeface="Georgia" pitchFamily="18" charset="0"/>
            </a:endParaRPr>
          </a:p>
          <a:p>
            <a:pPr algn="just"/>
            <a:r>
              <a:rPr lang="ru-RU" sz="3200" b="1" dirty="0" smtClean="0">
                <a:solidFill>
                  <a:srgbClr val="FF0000"/>
                </a:solidFill>
                <a:latin typeface="Georgia" pitchFamily="18" charset="0"/>
              </a:rPr>
              <a:t>Методы исследования:</a:t>
            </a:r>
          </a:p>
          <a:p>
            <a:pPr algn="just"/>
            <a:r>
              <a:rPr lang="ru-RU" sz="2400" b="1" dirty="0" smtClean="0">
                <a:solidFill>
                  <a:srgbClr val="006600"/>
                </a:solidFill>
                <a:latin typeface="Georgia" pitchFamily="18" charset="0"/>
              </a:rPr>
              <a:t>изучение научной литературы, </a:t>
            </a:r>
          </a:p>
          <a:p>
            <a:pPr algn="just"/>
            <a:r>
              <a:rPr lang="ru-RU" sz="2400" b="1" dirty="0" smtClean="0">
                <a:solidFill>
                  <a:srgbClr val="006600"/>
                </a:solidFill>
                <a:latin typeface="Georgia" pitchFamily="18" charset="0"/>
              </a:rPr>
              <a:t>анкетирование, эксперимент, </a:t>
            </a:r>
          </a:p>
          <a:p>
            <a:pPr algn="just"/>
            <a:r>
              <a:rPr lang="ru-RU" sz="2400" b="1" dirty="0">
                <a:solidFill>
                  <a:srgbClr val="006600"/>
                </a:solidFill>
                <a:latin typeface="Georgia" pitchFamily="18" charset="0"/>
              </a:rPr>
              <a:t>о</a:t>
            </a:r>
            <a:r>
              <a:rPr lang="ru-RU" sz="2400" b="1" dirty="0" smtClean="0">
                <a:solidFill>
                  <a:srgbClr val="006600"/>
                </a:solidFill>
                <a:latin typeface="Georgia" pitchFamily="18" charset="0"/>
              </a:rPr>
              <a:t>бобщение.</a:t>
            </a:r>
          </a:p>
        </p:txBody>
      </p:sp>
    </p:spTree>
    <p:extLst>
      <p:ext uri="{BB962C8B-B14F-4D97-AF65-F5344CB8AC3E}">
        <p14:creationId xmlns:p14="http://schemas.microsoft.com/office/powerpoint/2010/main" xmlns="" val="213231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pic>
        <p:nvPicPr>
          <p:cNvPr id="5" name="Рисунок 4" descr="пр2.png"/>
          <p:cNvPicPr>
            <a:picLocks noChangeAspect="1"/>
          </p:cNvPicPr>
          <p:nvPr/>
        </p:nvPicPr>
        <p:blipFill>
          <a:blip r:embed="rId3"/>
          <a:stretch>
            <a:fillRect/>
          </a:stretch>
        </p:blipFill>
        <p:spPr>
          <a:xfrm>
            <a:off x="357157" y="500042"/>
            <a:ext cx="8278695" cy="5857916"/>
          </a:xfrm>
          <a:prstGeom prst="rect">
            <a:avLst/>
          </a:prstGeom>
        </p:spPr>
      </p:pic>
    </p:spTree>
    <p:extLst>
      <p:ext uri="{BB962C8B-B14F-4D97-AF65-F5344CB8AC3E}">
        <p14:creationId xmlns:p14="http://schemas.microsoft.com/office/powerpoint/2010/main" xmlns="" val="3688708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pic>
        <p:nvPicPr>
          <p:cNvPr id="4" name="Рисунок 3" descr="пр1.png"/>
          <p:cNvPicPr>
            <a:picLocks noChangeAspect="1"/>
          </p:cNvPicPr>
          <p:nvPr/>
        </p:nvPicPr>
        <p:blipFill>
          <a:blip r:embed="rId3"/>
          <a:stretch>
            <a:fillRect/>
          </a:stretch>
        </p:blipFill>
        <p:spPr>
          <a:xfrm>
            <a:off x="428595" y="428604"/>
            <a:ext cx="8448319" cy="6072230"/>
          </a:xfrm>
          <a:prstGeom prst="rect">
            <a:avLst/>
          </a:prstGeom>
        </p:spPr>
      </p:pic>
    </p:spTree>
    <p:extLst>
      <p:ext uri="{BB962C8B-B14F-4D97-AF65-F5344CB8AC3E}">
        <p14:creationId xmlns:p14="http://schemas.microsoft.com/office/powerpoint/2010/main" xmlns="" val="4281637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6" name="Прямоугольник 5"/>
          <p:cNvSpPr/>
          <p:nvPr/>
        </p:nvSpPr>
        <p:spPr>
          <a:xfrm>
            <a:off x="396173" y="480757"/>
            <a:ext cx="38202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rsek Tuva" pitchFamily="34" charset="0"/>
              </a:rPr>
              <a:t>Оказывается: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396173" y="1412776"/>
            <a:ext cx="8260133" cy="20928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	Мурлыканье происходит, когда начинают вибрировать так называемые ложные голосовые связки — мембраны, расположенные в горле кошки около настоящих голосовых связок. </a:t>
            </a:r>
            <a:endParaRPr lang="ru-RU" sz="2600" b="1" cap="none" spc="0" dirty="0">
              <a:ln w="11430"/>
              <a:solidFill>
                <a:srgbClr val="006600"/>
              </a:solidFill>
              <a:effectLst>
                <a:outerShdw blurRad="50800" dist="39000" dir="5460000" algn="tl">
                  <a:srgbClr val="000000">
                    <a:alpha val="38000"/>
                  </a:srgbClr>
                </a:outerShdw>
              </a:effectLst>
              <a:latin typeface="Georgia" pitchFamily="18" charset="0"/>
            </a:endParaRPr>
          </a:p>
        </p:txBody>
      </p:sp>
    </p:spTree>
    <p:extLst>
      <p:ext uri="{BB962C8B-B14F-4D97-AF65-F5344CB8AC3E}">
        <p14:creationId xmlns:p14="http://schemas.microsoft.com/office/powerpoint/2010/main" xmlns="" val="7423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6" name="Прямоугольник 5"/>
          <p:cNvSpPr/>
          <p:nvPr/>
        </p:nvSpPr>
        <p:spPr>
          <a:xfrm>
            <a:off x="396173" y="480757"/>
            <a:ext cx="38202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rsek Tuva" pitchFamily="34" charset="0"/>
              </a:rPr>
              <a:t>Оказывается: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396173" y="1412776"/>
            <a:ext cx="8260133"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ru-RU" sz="2800" b="1" cap="none" spc="0" dirty="0" smtClean="0">
                <a:ln w="11430"/>
                <a:solidFill>
                  <a:srgbClr val="006600"/>
                </a:solidFill>
                <a:effectLst>
                  <a:outerShdw blurRad="50800" dist="39000" dir="5460000" algn="tl">
                    <a:srgbClr val="000000">
                      <a:alpha val="38000"/>
                    </a:srgbClr>
                  </a:outerShdw>
                </a:effectLst>
                <a:latin typeface="Optima Tuva" pitchFamily="34" charset="0"/>
              </a:rPr>
              <a:t>	</a:t>
            </a:r>
            <a:r>
              <a:rPr lang="ru-RU" sz="2800" b="1" cap="none" spc="0" dirty="0" smtClean="0">
                <a:ln w="11430"/>
                <a:solidFill>
                  <a:srgbClr val="006600"/>
                </a:solidFill>
                <a:effectLst>
                  <a:outerShdw blurRad="50800" dist="39000" dir="5460000" algn="tl">
                    <a:srgbClr val="000000">
                      <a:alpha val="38000"/>
                    </a:srgbClr>
                  </a:outerShdw>
                </a:effectLst>
                <a:latin typeface="Georgia" pitchFamily="18" charset="0"/>
              </a:rPr>
              <a:t>У кошек в организме нет достаточного количества ферментов, необходимых для переработки сахара, и избыток сладкого может привести к развитию диабета.</a:t>
            </a:r>
            <a:endParaRPr lang="ru-RU" sz="2800" b="1" cap="none" spc="0" dirty="0">
              <a:ln w="11430"/>
              <a:solidFill>
                <a:srgbClr val="006600"/>
              </a:solidFill>
              <a:effectLst>
                <a:outerShdw blurRad="50800" dist="39000" dir="5460000" algn="tl">
                  <a:srgbClr val="000000">
                    <a:alpha val="38000"/>
                  </a:srgbClr>
                </a:outerShdw>
              </a:effectLst>
              <a:latin typeface="Georgia" pitchFamily="18" charset="0"/>
            </a:endParaRPr>
          </a:p>
        </p:txBody>
      </p:sp>
    </p:spTree>
    <p:extLst>
      <p:ext uri="{BB962C8B-B14F-4D97-AF65-F5344CB8AC3E}">
        <p14:creationId xmlns:p14="http://schemas.microsoft.com/office/powerpoint/2010/main" xmlns="" val="20047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43001" y="-1142998"/>
            <a:ext cx="6858000" cy="9143999"/>
          </a:xfrm>
          <a:prstGeom prst="rect">
            <a:avLst/>
          </a:prstGeom>
        </p:spPr>
      </p:pic>
      <p:sp>
        <p:nvSpPr>
          <p:cNvPr id="6" name="Прямоугольник 5"/>
          <p:cNvSpPr/>
          <p:nvPr/>
        </p:nvSpPr>
        <p:spPr>
          <a:xfrm>
            <a:off x="396173" y="480757"/>
            <a:ext cx="38202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arsek Tuva" pitchFamily="34" charset="0"/>
              </a:rPr>
              <a:t>Оказывается: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396173" y="1412776"/>
            <a:ext cx="8260133" cy="37240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ru-RU" sz="2800" b="1" cap="none" spc="0" dirty="0" smtClean="0">
                <a:ln w="11430"/>
                <a:solidFill>
                  <a:srgbClr val="006600"/>
                </a:solidFill>
                <a:effectLst>
                  <a:outerShdw blurRad="50800" dist="39000" dir="5460000" algn="tl">
                    <a:srgbClr val="000000">
                      <a:alpha val="38000"/>
                    </a:srgbClr>
                  </a:outerShdw>
                </a:effectLst>
                <a:latin typeface="Optima Tuva" pitchFamily="34" charset="0"/>
              </a:rPr>
              <a:t>	</a:t>
            </a:r>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Это явление до конца не изучено, однако независимо от того, спит кошка или бодрствует, она непрерывно получает нужную ей информацию из окружающего мира. Что бы ни происходило вокруг, мозг кошки        одинаково</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активен,  а  животное </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постоянно находится</a:t>
            </a:r>
          </a:p>
          <a:p>
            <a:pPr algn="just"/>
            <a:r>
              <a:rPr lang="ru-RU" sz="2600" b="1" cap="none" spc="0" dirty="0" smtClean="0">
                <a:ln w="11430"/>
                <a:solidFill>
                  <a:srgbClr val="006600"/>
                </a:solidFill>
                <a:effectLst>
                  <a:outerShdw blurRad="50800" dist="39000" dir="5460000" algn="tl">
                    <a:srgbClr val="000000">
                      <a:alpha val="38000"/>
                    </a:srgbClr>
                  </a:outerShdw>
                </a:effectLst>
                <a:latin typeface="Georgia" pitchFamily="18" charset="0"/>
              </a:rPr>
              <a:t>начеку. </a:t>
            </a:r>
            <a:endParaRPr lang="ru-RU" sz="2600" b="1" cap="none" spc="0" dirty="0">
              <a:ln w="11430"/>
              <a:solidFill>
                <a:srgbClr val="006600"/>
              </a:solidFill>
              <a:effectLst>
                <a:outerShdw blurRad="50800" dist="39000" dir="5460000" algn="tl">
                  <a:srgbClr val="000000">
                    <a:alpha val="38000"/>
                  </a:srgbClr>
                </a:outerShdw>
              </a:effectLst>
              <a:latin typeface="Georgia" pitchFamily="18" charset="0"/>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7332" r="8556" b="12402"/>
          <a:stretch/>
        </p:blipFill>
        <p:spPr>
          <a:xfrm>
            <a:off x="4716016" y="3573016"/>
            <a:ext cx="3580250" cy="2796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9174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205</Words>
  <Application>Microsoft Office PowerPoint</Application>
  <PresentationFormat>Экран (4:3)</PresentationFormat>
  <Paragraphs>68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Учитель</cp:lastModifiedBy>
  <cp:revision>41</cp:revision>
  <cp:lastPrinted>2013-10-14T17:16:36Z</cp:lastPrinted>
  <dcterms:created xsi:type="dcterms:W3CDTF">2013-10-08T06:06:54Z</dcterms:created>
  <dcterms:modified xsi:type="dcterms:W3CDTF">2016-02-13T04:37:06Z</dcterms:modified>
</cp:coreProperties>
</file>