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D5A13-9C1D-448B-82D1-FC210E3C97FE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FA8EA-47A5-4E1E-ABA1-0DF605E58E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FA8EA-47A5-4E1E-ABA1-0DF605E58E9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FA8EA-47A5-4E1E-ABA1-0DF605E58E9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7371"/>
          </a:xfrm>
          <a:prstGeom prst="rect">
            <a:avLst/>
          </a:prstGeom>
          <a:noFill/>
        </p:spPr>
      </p:pic>
      <p:sp>
        <p:nvSpPr>
          <p:cNvPr id="7" name="Горизонтальный свиток 6"/>
          <p:cNvSpPr/>
          <p:nvPr/>
        </p:nvSpPr>
        <p:spPr>
          <a:xfrm>
            <a:off x="323528" y="1268760"/>
            <a:ext cx="8424936" cy="3600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1268760"/>
            <a:ext cx="68407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«Применение игровых технологий в период обучения грамоте. Упражнения, способствующие  активизации познавательной деятельности учащихся и ведущие к более осмысленному усвоению знаний»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5805264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Шевандина Наталья Анатольевна,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учитель начальных классов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МБОУ СОШ № 8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179512" y="836712"/>
            <a:ext cx="8784976" cy="6021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1628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играм в образовании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обеспечивающие привлекательность игр:</a:t>
            </a:r>
            <a:endParaRPr lang="ru-RU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2492896"/>
            <a:ext cx="842493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Игровая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оболочка должен быть задан игровой сюжет, мотивирующий всех учеников на достижение игровых целей.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Включенность каждого: команды в целом и каждого игрока лично.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Возможность действия для каждого ученика.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Результат игры должен быть различен в зависимости от усилий играющих; должен быть риск неудачи.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Игровые задания должны быть подобраны так, чтобы их выполнение было связано с определенными сложностями. С другой стороны, задания должны быть доступны каждому, поэтому необходимо учитывать уровень участников игры и задания подбирать от легких (для отработки учебного навыка) до тех, выполнение которых требует значительных усилий (формирование новых знаний и умений).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Вариативность – в игре не должно быть единственно возможного пути достижения цели.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7. Должны быть заложены разные средства для достижения игровых целей.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саня\Downloads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05056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15616" y="119675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«Одень человечка»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саня\Downloads\1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204864"/>
            <a:ext cx="2736304" cy="2088232"/>
          </a:xfrm>
          <a:prstGeom prst="rect">
            <a:avLst/>
          </a:prstGeom>
          <a:noFill/>
        </p:spPr>
      </p:pic>
      <p:pic>
        <p:nvPicPr>
          <p:cNvPr id="1029" name="Picture 5" descr="C:\Users\саня\Downloads\585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48680"/>
            <a:ext cx="1872208" cy="1872208"/>
          </a:xfrm>
          <a:prstGeom prst="rect">
            <a:avLst/>
          </a:prstGeom>
          <a:noFill/>
        </p:spPr>
      </p:pic>
      <p:pic>
        <p:nvPicPr>
          <p:cNvPr id="1030" name="Picture 6" descr="C:\Users\саня\Downloads\колокольч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25144"/>
            <a:ext cx="211455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Users\саня\Downloads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05056" cy="6858000"/>
          </a:xfrm>
          <a:prstGeom prst="rect">
            <a:avLst/>
          </a:prstGeom>
          <a:noFill/>
        </p:spPr>
      </p:pic>
      <p:pic>
        <p:nvPicPr>
          <p:cNvPr id="28674" name="Picture 2" descr="C:\Users\саня\Downloads\55555555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564904"/>
            <a:ext cx="4104456" cy="2664296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483768" y="3645024"/>
            <a:ext cx="144016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15616" y="1268760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  М  Ж  Ш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pic>
        <p:nvPicPr>
          <p:cNvPr id="29699" name="Picture 3" descr="C:\Users\саня\Downloads\66666666666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980728"/>
            <a:ext cx="2503165" cy="2503165"/>
          </a:xfrm>
          <a:prstGeom prst="rect">
            <a:avLst/>
          </a:prstGeom>
          <a:noFill/>
        </p:spPr>
      </p:pic>
      <p:pic>
        <p:nvPicPr>
          <p:cNvPr id="29700" name="Picture 4" descr="C:\Users\саня\Downloads\66666666666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7707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C:\Users\саня\Downloads\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4" name="Picture 4" descr="C:\Users\саня\Downloads\55555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340768"/>
            <a:ext cx="2875185" cy="2385339"/>
          </a:xfrm>
          <a:prstGeom prst="rect">
            <a:avLst/>
          </a:prstGeom>
          <a:noFill/>
        </p:spPr>
      </p:pic>
      <p:pic>
        <p:nvPicPr>
          <p:cNvPr id="30725" name="Picture 5" descr="C:\Users\саня\Downloads\55555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6009" y="3861048"/>
            <a:ext cx="2777452" cy="2304256"/>
          </a:xfrm>
          <a:prstGeom prst="rect">
            <a:avLst/>
          </a:prstGeom>
          <a:noFill/>
        </p:spPr>
      </p:pic>
      <p:pic>
        <p:nvPicPr>
          <p:cNvPr id="9" name="Picture 6" descr="C:\Users\саня\Downloads\колокольч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2348880"/>
            <a:ext cx="1918293" cy="1728192"/>
          </a:xfrm>
          <a:prstGeom prst="rect">
            <a:avLst/>
          </a:prstGeom>
          <a:noFill/>
        </p:spPr>
      </p:pic>
      <p:pic>
        <p:nvPicPr>
          <p:cNvPr id="10" name="Picture 6" descr="C:\Users\саня\Downloads\колокольч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260648"/>
            <a:ext cx="1598578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5576" y="1268760"/>
            <a:ext cx="52565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“ Придумай слово из данных букв”.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256490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ОСКОЛ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717032"/>
            <a:ext cx="43924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сокол, колос, кол, лоск, сок.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196752"/>
          <a:ext cx="6096000" cy="50405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Игра “ Любопытный”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1988840"/>
            <a:ext cx="43204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Отвечай на все вопросы словами, которые начинаются на букву 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162880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“ Слово - змейка”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492896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 классе ребята составляют слова по последней букве предыдущего </a:t>
            </a:r>
            <a:r>
              <a:rPr lang="ru-RU" dirty="0" smtClean="0"/>
              <a:t>слова: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СОБАКА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59632" y="1124744"/>
            <a:ext cx="43204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способный!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– со всем справлюсь!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Мне нравится учиться!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– хороший ученик!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хочу много знать!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буду много знать!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71600" y="1340768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1"/>
                  </a:solidFill>
                </a:ln>
                <a:solidFill>
                  <a:srgbClr val="034D2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1484784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spc="5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2348880"/>
            <a:ext cx="3744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способствует повышению интереса, активизации и   развитию мышления;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здоровьесберегающие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 в развитии и обучении;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идет передача опыта старших поколений младшим;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способствует использованию    знаний в новой ситуации;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является естественной формой труда ребенка, приготовлением к   будущей жизни;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способствует объединению коллектива и формированию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ответственности.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2492896"/>
            <a:ext cx="3600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сложность в организации и проблемы с дисциплиной;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подготовка требует больших затрат времени, нежели ее проведение;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увлекаясь игровой оболочкой, можно потерять образовательное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содержание;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невозможность использования на любом материале;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сложность в оценке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учащихся.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251520" y="1340768"/>
            <a:ext cx="8568952" cy="55172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19672" y="2276872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«игровые педагогические технологии»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включает обширную группу методов и приемов организации педагогического процесса в форме различных педагогических игр.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628800"/>
            <a:ext cx="860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C:\Users\саня\Desktop\урок\DSCF33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780928"/>
            <a:ext cx="5152054" cy="3441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Вертикальный свиток 4"/>
          <p:cNvSpPr/>
          <p:nvPr/>
        </p:nvSpPr>
        <p:spPr>
          <a:xfrm>
            <a:off x="4139952" y="1556792"/>
            <a:ext cx="5004048" cy="496855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саня\Downloads\suhomlinskij_vasilij_aleksandrovich_(1918_-_197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628800"/>
            <a:ext cx="3346851" cy="432048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602128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В.А. Сухомлинский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1556792"/>
            <a:ext cx="3600400" cy="549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«…Присмотримся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внимательно, какое место занимает игра в жизни ребёнка... Для него игра - это самое серьёзное дело. В игре перед детьми раскрывается мир, раскрываются творческие способности личности. Без них нет, и не может быть полноценного умственного развития. Игра - это огромное светлое окно, через которое в духовный мир ребёнка вливается живительный поток представлений, понятий об окружающем мире. Игра - это искра, зажигающая огонёк пытливости и любознательности».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179512" y="908720"/>
            <a:ext cx="8640960" cy="5949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7544" y="1988840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Функции игры как педагогического феномена:</a:t>
            </a:r>
          </a:p>
          <a:p>
            <a:pPr lvl="0" indent="22860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2564904"/>
            <a:ext cx="633670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Развлекательная;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Коммуникативная;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Самореализация;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Игротерапевтическая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Диагностическая;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Коррекционная;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Социализация.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179512" y="836712"/>
            <a:ext cx="8784976" cy="6021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15616" y="1772816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педагогических игр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356992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  физические </a:t>
            </a:r>
            <a:r>
              <a:rPr lang="ru-RU" dirty="0" smtClean="0"/>
              <a:t>(двигательные),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 интеллектуальные </a:t>
            </a:r>
            <a:r>
              <a:rPr lang="ru-RU" dirty="0" smtClean="0"/>
              <a:t>(умственные),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 трудовые</a:t>
            </a:r>
            <a:r>
              <a:rPr lang="ru-RU" dirty="0" smtClean="0"/>
              <a:t>,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 социальные 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 психологические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2780928"/>
            <a:ext cx="3744416" cy="40011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ВИДУ ДЕЯТЕЛЬНОСТИ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8024" y="2708920"/>
            <a:ext cx="403244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ХАРАКТЕРУ ПЕДАГОГИЧЕСКОГО ПРОЦЕССА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627784" y="2348880"/>
            <a:ext cx="432048" cy="504056"/>
          </a:xfrm>
          <a:prstGeom prst="downArrow">
            <a:avLst>
              <a:gd name="adj1" fmla="val 50000"/>
              <a:gd name="adj2" fmla="val 46888"/>
            </a:avLst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804248" y="2276872"/>
            <a:ext cx="432048" cy="504056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499992" y="3429000"/>
            <a:ext cx="44644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обучающие, тренировочные, контролирующие и обобщающие;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познавательные, воспитательные, развивающие, социализирующие;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репродуктивные, продуктивные, творческие;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коммуникативные, диагностические, профориентационные, психотехнические и др. 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251520" y="980728"/>
            <a:ext cx="8712968" cy="5877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306896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игры </a:t>
            </a:r>
            <a:r>
              <a:rPr lang="ru-RU" dirty="0" smtClean="0"/>
              <a:t>с готовыми "жесткими" правилами; </a:t>
            </a:r>
          </a:p>
          <a:p>
            <a:pPr lvl="0"/>
            <a:r>
              <a:rPr lang="ru-RU" dirty="0" smtClean="0"/>
              <a:t>игры "вольные", правила которых устанавливаются по ходу игровых действий; </a:t>
            </a:r>
          </a:p>
          <a:p>
            <a:pPr lvl="0"/>
            <a:r>
              <a:rPr lang="ru-RU" dirty="0" smtClean="0"/>
              <a:t>игры, которые сочетают и свободную игровую стихию, и правила, принятые в качестве условия игры и возникающие по ее ходу.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191683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педагогических игр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780928"/>
            <a:ext cx="489654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 ХАРАКТЕРУ ИГРОВОЙ МЕТОДИКИ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780928"/>
            <a:ext cx="3600400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СОДЕРЖАНИЮ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140968"/>
            <a:ext cx="48245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предметные (математические, химические и т.д.),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спортивные,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подвижные,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интеллектуальные (дидактические),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строительные и технические,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музыкальные (ритмические, хороводные, танцевальные),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лечебные,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коррекционные (психологические игры-упражнения),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шуточные (забавы, развлечения),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ритуально-обрядовые и др.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771800" y="2420888"/>
            <a:ext cx="504056" cy="43204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444208" y="2420888"/>
            <a:ext cx="576064" cy="360040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179512" y="980728"/>
            <a:ext cx="8784976" cy="5877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19672" y="1988840"/>
            <a:ext cx="6768752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проведения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2564904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 Подготовка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игры: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 учебные цели: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 предложение основы для составления модели: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 определение состава участников игры, распределение ролей: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 проработка сценария, подбор наглядного материала, размещения участков в аудитории,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  временных  границ проведения игры.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179512" y="836712"/>
            <a:ext cx="8784976" cy="6021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2204864"/>
            <a:ext cx="83529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Проведение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разыгрывание учебной ситуации (действия участников направлены взаимодействие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изучении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обсуждении, проблемной информации, в принятии решений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Подведение итогов игры</a:t>
            </a: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время;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общая оценка учителем работы учащихся в целом и некоторых в отдельности;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   рефлексия (сами участники игры формулируют предложения по совершенствованию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игровой деятельности).</a:t>
            </a:r>
          </a:p>
          <a:p>
            <a:endParaRPr lang="ru-RU" dirty="0" smtClean="0"/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700808"/>
            <a:ext cx="7200800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проведения игры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саня\Downloads\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Вертикальный свиток 4"/>
          <p:cNvSpPr/>
          <p:nvPr/>
        </p:nvSpPr>
        <p:spPr>
          <a:xfrm>
            <a:off x="323528" y="1628800"/>
            <a:ext cx="4067944" cy="482453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15616" y="1844824"/>
            <a:ext cx="25922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удовольствие от контактов с партнерами по игре;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удовольствие от демонстрации партнерам своих возможностей как игрока;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азарт, от ожидания непредвиденных игровых ситуаций и последовательных их разрешений в ходе игры;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необходимость принимать решения в сложных и часто неопределенных условиях;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удовлетворение от успеха – промежуточного и окончательного;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если игра ролевая, то удовольствие от процесса – перевоплощение в роль.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3" descr="C:\Users\саня\Downloads\1324805887_title_list_photo_93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00808"/>
            <a:ext cx="3528392" cy="432048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60032" y="623731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ГЕРОНИМУС Юрий Вениаминович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748</Words>
  <Application>Microsoft Office PowerPoint</Application>
  <PresentationFormat>Экран (4:3)</PresentationFormat>
  <Paragraphs>116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саня</dc:creator>
  <cp:lastModifiedBy>саня</cp:lastModifiedBy>
  <cp:revision>24</cp:revision>
  <dcterms:created xsi:type="dcterms:W3CDTF">2012-12-25T16:41:37Z</dcterms:created>
  <dcterms:modified xsi:type="dcterms:W3CDTF">2012-12-25T21:28:50Z</dcterms:modified>
</cp:coreProperties>
</file>