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07" r:id="rId3"/>
    <p:sldId id="285" r:id="rId4"/>
    <p:sldId id="308" r:id="rId5"/>
    <p:sldId id="286" r:id="rId6"/>
    <p:sldId id="287" r:id="rId7"/>
    <p:sldId id="289" r:id="rId8"/>
    <p:sldId id="288" r:id="rId9"/>
    <p:sldId id="259" r:id="rId10"/>
    <p:sldId id="292" r:id="rId11"/>
    <p:sldId id="293" r:id="rId12"/>
    <p:sldId id="294" r:id="rId13"/>
    <p:sldId id="295" r:id="rId14"/>
    <p:sldId id="298" r:id="rId15"/>
    <p:sldId id="306" r:id="rId16"/>
    <p:sldId id="301" r:id="rId17"/>
    <p:sldId id="305" r:id="rId18"/>
    <p:sldId id="302" r:id="rId19"/>
    <p:sldId id="261" r:id="rId20"/>
    <p:sldId id="303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FF"/>
    <a:srgbClr val="006600"/>
    <a:srgbClr val="66FF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3" autoAdjust="0"/>
    <p:restoredTop sz="94622" autoAdjust="0"/>
  </p:normalViewPr>
  <p:slideViewPr>
    <p:cSldViewPr>
      <p:cViewPr varScale="1">
        <p:scale>
          <a:sx n="86" d="100"/>
          <a:sy n="86" d="100"/>
        </p:scale>
        <p:origin x="-14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B82D0CF-1BF7-4480-B87C-7EA05FFF4E10}" type="datetimeFigureOut">
              <a:rPr lang="ru-RU"/>
              <a:pPr>
                <a:defRPr/>
              </a:pPr>
              <a:t>16.09.2015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4254BE9-F179-4AB9-8A58-648B666C76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44CDD-E67A-41AF-AD6D-A80F07AC08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28BF1-DDF6-4DEE-A2CC-5EC2A2BECE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A6947-5FD3-4CF5-88F9-E146B67C2A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010400" cy="15271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524000" y="1905000"/>
            <a:ext cx="7010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629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2766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524000" y="62484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fld id="{6815048D-9A04-4819-AF0E-79373E9B3C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8CAD6E-4DC0-4416-A90B-E2BC7FECB3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4C618A-3D45-4D20-8516-59FBD45E5E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46179-59BB-45C8-B83A-207FE3E8D5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627324-DA9A-452E-9A9C-30C5E5263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3C27D-C329-486A-9513-B4EBC68967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7FECB-1E1E-4CE5-8AD4-7FDE97A273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0721-2F66-4CEF-80F4-0BC6EE2FEE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077F2-7987-4F68-B757-C0DEEAD0F8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488706-A801-4FE5-AA4A-991EDC9A97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924300" y="5084763"/>
            <a:ext cx="3848100" cy="5540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ru-RU" sz="3600" b="1" dirty="0" smtClean="0">
              <a:solidFill>
                <a:srgbClr val="0000FF"/>
              </a:solidFill>
            </a:endParaRPr>
          </a:p>
        </p:txBody>
      </p:sp>
      <p:pic>
        <p:nvPicPr>
          <p:cNvPr id="9218" name="Picture 2" descr="http://www.mdou105-71.ru/upload/medialibrary/906/906e63b65457a87865de7453f8af9895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 rot="5400000">
            <a:off x="5500688" y="4786313"/>
            <a:ext cx="28575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6286500" y="4786313"/>
            <a:ext cx="28575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5072063" y="4786313"/>
            <a:ext cx="28575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28625" y="4786313"/>
            <a:ext cx="8072438" cy="1587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22" name="Oval 55"/>
          <p:cNvSpPr>
            <a:spLocks noChangeArrowheads="1"/>
          </p:cNvSpPr>
          <p:nvPr/>
        </p:nvSpPr>
        <p:spPr bwMode="auto">
          <a:xfrm>
            <a:off x="3214688" y="4714875"/>
            <a:ext cx="152400" cy="1524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23" name="Oval 83"/>
          <p:cNvSpPr>
            <a:spLocks noChangeArrowheads="1"/>
          </p:cNvSpPr>
          <p:nvPr/>
        </p:nvSpPr>
        <p:spPr bwMode="auto">
          <a:xfrm>
            <a:off x="5143500" y="471487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24" name="Oval 84"/>
          <p:cNvSpPr>
            <a:spLocks noChangeArrowheads="1"/>
          </p:cNvSpPr>
          <p:nvPr/>
        </p:nvSpPr>
        <p:spPr bwMode="auto">
          <a:xfrm>
            <a:off x="5572125" y="471487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5400000">
            <a:off x="3571875" y="4786313"/>
            <a:ext cx="28575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4000500" y="4786313"/>
            <a:ext cx="28575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4357688" y="4786313"/>
            <a:ext cx="28575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4714875" y="4786313"/>
            <a:ext cx="28575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2714625" y="4786313"/>
            <a:ext cx="28575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2357438" y="4786313"/>
            <a:ext cx="28575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2000250" y="4786313"/>
            <a:ext cx="28575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1571625" y="4786313"/>
            <a:ext cx="28575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5857875" y="4786313"/>
            <a:ext cx="28575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6643688" y="4786313"/>
            <a:ext cx="28575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1143000" y="4786313"/>
            <a:ext cx="28575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>
            <a:off x="785813" y="4786313"/>
            <a:ext cx="28575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7" name="TextBox 22"/>
          <p:cNvSpPr txBox="1">
            <a:spLocks noChangeArrowheads="1"/>
          </p:cNvSpPr>
          <p:nvPr/>
        </p:nvSpPr>
        <p:spPr bwMode="auto">
          <a:xfrm>
            <a:off x="3000375" y="4929188"/>
            <a:ext cx="785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C00000"/>
                </a:solidFill>
                <a:latin typeface="Century Schoolbook" pitchFamily="18" charset="0"/>
              </a:rPr>
              <a:t>0</a:t>
            </a:r>
          </a:p>
        </p:txBody>
      </p:sp>
      <p:sp>
        <p:nvSpPr>
          <p:cNvPr id="9238" name="TextBox 23"/>
          <p:cNvSpPr txBox="1">
            <a:spLocks noChangeArrowheads="1"/>
          </p:cNvSpPr>
          <p:nvPr/>
        </p:nvSpPr>
        <p:spPr bwMode="auto">
          <a:xfrm>
            <a:off x="3429000" y="4929188"/>
            <a:ext cx="785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C00000"/>
                </a:solidFill>
                <a:latin typeface="Century Schoolbook" pitchFamily="18" charset="0"/>
              </a:rPr>
              <a:t>1</a:t>
            </a:r>
          </a:p>
        </p:txBody>
      </p:sp>
      <p:sp>
        <p:nvSpPr>
          <p:cNvPr id="9239" name="TextBox 24"/>
          <p:cNvSpPr txBox="1">
            <a:spLocks noChangeArrowheads="1"/>
          </p:cNvSpPr>
          <p:nvPr/>
        </p:nvSpPr>
        <p:spPr bwMode="auto">
          <a:xfrm>
            <a:off x="4929188" y="3929063"/>
            <a:ext cx="785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70C0"/>
                </a:solidFill>
                <a:latin typeface="Century Schoolbook" pitchFamily="18" charset="0"/>
              </a:rPr>
              <a:t>А</a:t>
            </a:r>
          </a:p>
        </p:txBody>
      </p:sp>
      <p:sp>
        <p:nvSpPr>
          <p:cNvPr id="9240" name="TextBox 25"/>
          <p:cNvSpPr txBox="1">
            <a:spLocks noChangeArrowheads="1"/>
          </p:cNvSpPr>
          <p:nvPr/>
        </p:nvSpPr>
        <p:spPr bwMode="auto">
          <a:xfrm>
            <a:off x="1857375" y="4929188"/>
            <a:ext cx="785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-3</a:t>
            </a:r>
          </a:p>
        </p:txBody>
      </p:sp>
      <p:sp>
        <p:nvSpPr>
          <p:cNvPr id="9241" name="TextBox 26"/>
          <p:cNvSpPr txBox="1">
            <a:spLocks noChangeArrowheads="1"/>
          </p:cNvSpPr>
          <p:nvPr/>
        </p:nvSpPr>
        <p:spPr bwMode="auto">
          <a:xfrm>
            <a:off x="642938" y="4929188"/>
            <a:ext cx="785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-6</a:t>
            </a:r>
          </a:p>
        </p:txBody>
      </p:sp>
      <p:sp>
        <p:nvSpPr>
          <p:cNvPr id="9242" name="TextBox 27"/>
          <p:cNvSpPr txBox="1">
            <a:spLocks noChangeArrowheads="1"/>
          </p:cNvSpPr>
          <p:nvPr/>
        </p:nvSpPr>
        <p:spPr bwMode="auto">
          <a:xfrm>
            <a:off x="5500688" y="4929188"/>
            <a:ext cx="785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6</a:t>
            </a:r>
          </a:p>
        </p:txBody>
      </p:sp>
      <p:sp>
        <p:nvSpPr>
          <p:cNvPr id="9243" name="TextBox 28"/>
          <p:cNvSpPr txBox="1">
            <a:spLocks noChangeArrowheads="1"/>
          </p:cNvSpPr>
          <p:nvPr/>
        </p:nvSpPr>
        <p:spPr bwMode="auto">
          <a:xfrm>
            <a:off x="6215063" y="3929063"/>
            <a:ext cx="785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70C0"/>
                </a:solidFill>
                <a:latin typeface="Century Schoolbook" pitchFamily="18" charset="0"/>
              </a:rPr>
              <a:t>В</a:t>
            </a:r>
          </a:p>
        </p:txBody>
      </p:sp>
      <p:sp>
        <p:nvSpPr>
          <p:cNvPr id="9244" name="TextBox 29"/>
          <p:cNvSpPr txBox="1">
            <a:spLocks noChangeArrowheads="1"/>
          </p:cNvSpPr>
          <p:nvPr/>
        </p:nvSpPr>
        <p:spPr bwMode="auto">
          <a:xfrm>
            <a:off x="5429250" y="3929063"/>
            <a:ext cx="785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70C0"/>
                </a:solidFill>
                <a:latin typeface="Century Schoolbook" pitchFamily="18" charset="0"/>
              </a:rPr>
              <a:t>М</a:t>
            </a:r>
          </a:p>
        </p:txBody>
      </p:sp>
      <p:sp>
        <p:nvSpPr>
          <p:cNvPr id="9245" name="TextBox 30"/>
          <p:cNvSpPr txBox="1">
            <a:spLocks noChangeArrowheads="1"/>
          </p:cNvSpPr>
          <p:nvPr/>
        </p:nvSpPr>
        <p:spPr bwMode="auto">
          <a:xfrm>
            <a:off x="1857375" y="4000500"/>
            <a:ext cx="785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70C0"/>
                </a:solidFill>
                <a:latin typeface="Century Schoolbook" pitchFamily="18" charset="0"/>
              </a:rPr>
              <a:t>К</a:t>
            </a:r>
          </a:p>
        </p:txBody>
      </p:sp>
      <p:sp>
        <p:nvSpPr>
          <p:cNvPr id="9246" name="TextBox 31"/>
          <p:cNvSpPr txBox="1">
            <a:spLocks noChangeArrowheads="1"/>
          </p:cNvSpPr>
          <p:nvPr/>
        </p:nvSpPr>
        <p:spPr bwMode="auto">
          <a:xfrm>
            <a:off x="714375" y="4000500"/>
            <a:ext cx="785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70C0"/>
                </a:solidFill>
                <a:latin typeface="Century Schoolbook" pitchFamily="18" charset="0"/>
              </a:rPr>
              <a:t>Р</a:t>
            </a:r>
          </a:p>
        </p:txBody>
      </p:sp>
      <p:sp>
        <p:nvSpPr>
          <p:cNvPr id="9247" name="Oval 89"/>
          <p:cNvSpPr>
            <a:spLocks noChangeArrowheads="1"/>
          </p:cNvSpPr>
          <p:nvPr/>
        </p:nvSpPr>
        <p:spPr bwMode="auto">
          <a:xfrm>
            <a:off x="2071688" y="471487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48" name="Oval 90"/>
          <p:cNvSpPr>
            <a:spLocks noChangeArrowheads="1"/>
          </p:cNvSpPr>
          <p:nvPr/>
        </p:nvSpPr>
        <p:spPr bwMode="auto">
          <a:xfrm>
            <a:off x="857250" y="471487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49" name="Oval 89"/>
          <p:cNvSpPr>
            <a:spLocks noChangeArrowheads="1"/>
          </p:cNvSpPr>
          <p:nvPr/>
        </p:nvSpPr>
        <p:spPr bwMode="auto">
          <a:xfrm>
            <a:off x="6357938" y="471487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9250" name="TextBox 35"/>
          <p:cNvSpPr txBox="1">
            <a:spLocks noChangeArrowheads="1"/>
          </p:cNvSpPr>
          <p:nvPr/>
        </p:nvSpPr>
        <p:spPr bwMode="auto">
          <a:xfrm>
            <a:off x="5000625" y="4929188"/>
            <a:ext cx="785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5</a:t>
            </a:r>
          </a:p>
        </p:txBody>
      </p:sp>
      <p:sp>
        <p:nvSpPr>
          <p:cNvPr id="9251" name="TextBox 36"/>
          <p:cNvSpPr txBox="1">
            <a:spLocks noChangeArrowheads="1"/>
          </p:cNvSpPr>
          <p:nvPr/>
        </p:nvSpPr>
        <p:spPr bwMode="auto">
          <a:xfrm>
            <a:off x="6215063" y="4929188"/>
            <a:ext cx="785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8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500063" y="500063"/>
            <a:ext cx="81438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latin typeface="Century Schoolbook" pitchFamily="18" charset="0"/>
              </a:rPr>
              <a:t> Пусть нам надо выйти из точки и пройти путь в 6км (1км = 1 ед.отрезку). В какую </a:t>
            </a:r>
            <a:r>
              <a:rPr lang="ru-RU" sz="2800" b="1" dirty="0" smtClean="0">
                <a:latin typeface="Century Schoolbook" pitchFamily="18" charset="0"/>
              </a:rPr>
              <a:t>сторону мы можем пойти?</a:t>
            </a:r>
            <a:endParaRPr lang="ru-RU" sz="2800" b="1" dirty="0">
              <a:latin typeface="Century Schoolbook" pitchFamily="18" charset="0"/>
            </a:endParaRPr>
          </a:p>
        </p:txBody>
      </p:sp>
      <p:sp>
        <p:nvSpPr>
          <p:cNvPr id="72" name="TextBox 71"/>
          <p:cNvSpPr txBox="1">
            <a:spLocks noChangeArrowheads="1"/>
          </p:cNvSpPr>
          <p:nvPr/>
        </p:nvSpPr>
        <p:spPr bwMode="auto">
          <a:xfrm>
            <a:off x="500063" y="2071688"/>
            <a:ext cx="81438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entury Schoolbook" pitchFamily="18" charset="0"/>
              </a:rPr>
              <a:t> Как надо двигаться, чтобы попасть в эти точки?</a:t>
            </a:r>
          </a:p>
        </p:txBody>
      </p:sp>
      <p:sp>
        <p:nvSpPr>
          <p:cNvPr id="73" name="TextBox 72"/>
          <p:cNvSpPr txBox="1">
            <a:spLocks noChangeArrowheads="1"/>
          </p:cNvSpPr>
          <p:nvPr/>
        </p:nvSpPr>
        <p:spPr bwMode="auto">
          <a:xfrm>
            <a:off x="2143125" y="2714625"/>
            <a:ext cx="7000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Century Schoolbook" pitchFamily="18" charset="0"/>
              </a:rPr>
              <a:t>в противоположных направлениях</a:t>
            </a:r>
          </a:p>
        </p:txBody>
      </p:sp>
      <p:pic>
        <p:nvPicPr>
          <p:cNvPr id="6146" name="Picture 2" descr="AN13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214688" y="3714750"/>
            <a:ext cx="8572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AN13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3188" y="3714750"/>
            <a:ext cx="8572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031 0.00162 L -0.22969 0.00162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229 0.00162 L 0.21771 0.00162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Прямая со стрелкой 36"/>
          <p:cNvCxnSpPr/>
          <p:nvPr/>
        </p:nvCxnSpPr>
        <p:spPr>
          <a:xfrm>
            <a:off x="428625" y="4786313"/>
            <a:ext cx="8072438" cy="1587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rot="5400000">
            <a:off x="5500688" y="4786313"/>
            <a:ext cx="28575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rot="5400000">
            <a:off x="6286500" y="4786313"/>
            <a:ext cx="28575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5400000">
            <a:off x="5072063" y="4786313"/>
            <a:ext cx="28575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46" name="Oval 55"/>
          <p:cNvSpPr>
            <a:spLocks noChangeArrowheads="1"/>
          </p:cNvSpPr>
          <p:nvPr/>
        </p:nvSpPr>
        <p:spPr bwMode="auto">
          <a:xfrm>
            <a:off x="3214688" y="4714875"/>
            <a:ext cx="152400" cy="1524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47" name="Oval 83"/>
          <p:cNvSpPr>
            <a:spLocks noChangeArrowheads="1"/>
          </p:cNvSpPr>
          <p:nvPr/>
        </p:nvSpPr>
        <p:spPr bwMode="auto">
          <a:xfrm>
            <a:off x="5143500" y="471487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48" name="Oval 84"/>
          <p:cNvSpPr>
            <a:spLocks noChangeArrowheads="1"/>
          </p:cNvSpPr>
          <p:nvPr/>
        </p:nvSpPr>
        <p:spPr bwMode="auto">
          <a:xfrm>
            <a:off x="5572125" y="471487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5400000">
            <a:off x="3571875" y="4786313"/>
            <a:ext cx="28575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000500" y="4786313"/>
            <a:ext cx="28575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4357688" y="4786313"/>
            <a:ext cx="28575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>
            <a:off x="4714875" y="4786313"/>
            <a:ext cx="28575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2714625" y="4786313"/>
            <a:ext cx="28575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2357438" y="4786313"/>
            <a:ext cx="28575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rot="5400000">
            <a:off x="2000250" y="4786313"/>
            <a:ext cx="28575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rot="5400000">
            <a:off x="1571625" y="4786313"/>
            <a:ext cx="28575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5857875" y="4786313"/>
            <a:ext cx="28575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5400000">
            <a:off x="6643688" y="4786313"/>
            <a:ext cx="28575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>
            <a:off x="1143000" y="4786313"/>
            <a:ext cx="28575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785813" y="4786313"/>
            <a:ext cx="285750" cy="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1" name="TextBox 21"/>
          <p:cNvSpPr txBox="1">
            <a:spLocks noChangeArrowheads="1"/>
          </p:cNvSpPr>
          <p:nvPr/>
        </p:nvSpPr>
        <p:spPr bwMode="auto">
          <a:xfrm>
            <a:off x="3000375" y="4929188"/>
            <a:ext cx="785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C00000"/>
                </a:solidFill>
                <a:latin typeface="Century Schoolbook" pitchFamily="18" charset="0"/>
              </a:rPr>
              <a:t>0</a:t>
            </a:r>
          </a:p>
        </p:txBody>
      </p:sp>
      <p:sp>
        <p:nvSpPr>
          <p:cNvPr id="10262" name="TextBox 22"/>
          <p:cNvSpPr txBox="1">
            <a:spLocks noChangeArrowheads="1"/>
          </p:cNvSpPr>
          <p:nvPr/>
        </p:nvSpPr>
        <p:spPr bwMode="auto">
          <a:xfrm>
            <a:off x="3429000" y="4929188"/>
            <a:ext cx="785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C00000"/>
                </a:solidFill>
                <a:latin typeface="Century Schoolbook" pitchFamily="18" charset="0"/>
              </a:rPr>
              <a:t>1</a:t>
            </a:r>
          </a:p>
        </p:txBody>
      </p:sp>
      <p:sp>
        <p:nvSpPr>
          <p:cNvPr id="10263" name="TextBox 23"/>
          <p:cNvSpPr txBox="1">
            <a:spLocks noChangeArrowheads="1"/>
          </p:cNvSpPr>
          <p:nvPr/>
        </p:nvSpPr>
        <p:spPr bwMode="auto">
          <a:xfrm>
            <a:off x="4929188" y="3929063"/>
            <a:ext cx="785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70C0"/>
                </a:solidFill>
                <a:latin typeface="Century Schoolbook" pitchFamily="18" charset="0"/>
              </a:rPr>
              <a:t>А</a:t>
            </a:r>
          </a:p>
        </p:txBody>
      </p:sp>
      <p:sp>
        <p:nvSpPr>
          <p:cNvPr id="10264" name="TextBox 24"/>
          <p:cNvSpPr txBox="1">
            <a:spLocks noChangeArrowheads="1"/>
          </p:cNvSpPr>
          <p:nvPr/>
        </p:nvSpPr>
        <p:spPr bwMode="auto">
          <a:xfrm>
            <a:off x="1857375" y="4929188"/>
            <a:ext cx="785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-3</a:t>
            </a:r>
          </a:p>
        </p:txBody>
      </p:sp>
      <p:sp>
        <p:nvSpPr>
          <p:cNvPr id="10265" name="TextBox 25"/>
          <p:cNvSpPr txBox="1">
            <a:spLocks noChangeArrowheads="1"/>
          </p:cNvSpPr>
          <p:nvPr/>
        </p:nvSpPr>
        <p:spPr bwMode="auto">
          <a:xfrm>
            <a:off x="642938" y="4929188"/>
            <a:ext cx="785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-6</a:t>
            </a:r>
          </a:p>
        </p:txBody>
      </p:sp>
      <p:sp>
        <p:nvSpPr>
          <p:cNvPr id="10266" name="TextBox 26"/>
          <p:cNvSpPr txBox="1">
            <a:spLocks noChangeArrowheads="1"/>
          </p:cNvSpPr>
          <p:nvPr/>
        </p:nvSpPr>
        <p:spPr bwMode="auto">
          <a:xfrm>
            <a:off x="5500688" y="4929188"/>
            <a:ext cx="785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6</a:t>
            </a:r>
          </a:p>
        </p:txBody>
      </p:sp>
      <p:sp>
        <p:nvSpPr>
          <p:cNvPr id="10267" name="TextBox 27"/>
          <p:cNvSpPr txBox="1">
            <a:spLocks noChangeArrowheads="1"/>
          </p:cNvSpPr>
          <p:nvPr/>
        </p:nvSpPr>
        <p:spPr bwMode="auto">
          <a:xfrm>
            <a:off x="6215063" y="3929063"/>
            <a:ext cx="785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70C0"/>
                </a:solidFill>
                <a:latin typeface="Century Schoolbook" pitchFamily="18" charset="0"/>
              </a:rPr>
              <a:t>В</a:t>
            </a:r>
          </a:p>
        </p:txBody>
      </p:sp>
      <p:sp>
        <p:nvSpPr>
          <p:cNvPr id="10268" name="TextBox 28"/>
          <p:cNvSpPr txBox="1">
            <a:spLocks noChangeArrowheads="1"/>
          </p:cNvSpPr>
          <p:nvPr/>
        </p:nvSpPr>
        <p:spPr bwMode="auto">
          <a:xfrm>
            <a:off x="5429250" y="3929063"/>
            <a:ext cx="785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70C0"/>
                </a:solidFill>
                <a:latin typeface="Century Schoolbook" pitchFamily="18" charset="0"/>
              </a:rPr>
              <a:t>М</a:t>
            </a:r>
          </a:p>
        </p:txBody>
      </p:sp>
      <p:sp>
        <p:nvSpPr>
          <p:cNvPr id="10269" name="TextBox 29"/>
          <p:cNvSpPr txBox="1">
            <a:spLocks noChangeArrowheads="1"/>
          </p:cNvSpPr>
          <p:nvPr/>
        </p:nvSpPr>
        <p:spPr bwMode="auto">
          <a:xfrm>
            <a:off x="1857375" y="4000500"/>
            <a:ext cx="785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70C0"/>
                </a:solidFill>
                <a:latin typeface="Century Schoolbook" pitchFamily="18" charset="0"/>
              </a:rPr>
              <a:t>К</a:t>
            </a:r>
          </a:p>
        </p:txBody>
      </p:sp>
      <p:sp>
        <p:nvSpPr>
          <p:cNvPr id="10270" name="TextBox 30"/>
          <p:cNvSpPr txBox="1">
            <a:spLocks noChangeArrowheads="1"/>
          </p:cNvSpPr>
          <p:nvPr/>
        </p:nvSpPr>
        <p:spPr bwMode="auto">
          <a:xfrm>
            <a:off x="714375" y="4000500"/>
            <a:ext cx="785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70C0"/>
                </a:solidFill>
                <a:latin typeface="Century Schoolbook" pitchFamily="18" charset="0"/>
              </a:rPr>
              <a:t>Р</a:t>
            </a:r>
          </a:p>
        </p:txBody>
      </p:sp>
      <p:sp>
        <p:nvSpPr>
          <p:cNvPr id="10271" name="Oval 89"/>
          <p:cNvSpPr>
            <a:spLocks noChangeArrowheads="1"/>
          </p:cNvSpPr>
          <p:nvPr/>
        </p:nvSpPr>
        <p:spPr bwMode="auto">
          <a:xfrm>
            <a:off x="2071688" y="471487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72" name="Oval 90"/>
          <p:cNvSpPr>
            <a:spLocks noChangeArrowheads="1"/>
          </p:cNvSpPr>
          <p:nvPr/>
        </p:nvSpPr>
        <p:spPr bwMode="auto">
          <a:xfrm>
            <a:off x="857250" y="471487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73" name="Oval 89"/>
          <p:cNvSpPr>
            <a:spLocks noChangeArrowheads="1"/>
          </p:cNvSpPr>
          <p:nvPr/>
        </p:nvSpPr>
        <p:spPr bwMode="auto">
          <a:xfrm>
            <a:off x="6357938" y="471487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74" name="TextBox 34"/>
          <p:cNvSpPr txBox="1">
            <a:spLocks noChangeArrowheads="1"/>
          </p:cNvSpPr>
          <p:nvPr/>
        </p:nvSpPr>
        <p:spPr bwMode="auto">
          <a:xfrm>
            <a:off x="5000625" y="4929188"/>
            <a:ext cx="7858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5</a:t>
            </a:r>
          </a:p>
        </p:txBody>
      </p:sp>
      <p:sp>
        <p:nvSpPr>
          <p:cNvPr id="10275" name="TextBox 35"/>
          <p:cNvSpPr txBox="1">
            <a:spLocks noChangeArrowheads="1"/>
          </p:cNvSpPr>
          <p:nvPr/>
        </p:nvSpPr>
        <p:spPr bwMode="auto">
          <a:xfrm>
            <a:off x="6215063" y="4929188"/>
            <a:ext cx="7858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latin typeface="Century Schoolbook" pitchFamily="18" charset="0"/>
              </a:rPr>
              <a:t>8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39750" y="404813"/>
            <a:ext cx="8429625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entury Schoolbook" pitchFamily="18" charset="0"/>
              </a:rPr>
              <a:t>  Значит, числа </a:t>
            </a:r>
            <a:r>
              <a:rPr lang="ru-RU" sz="2800" b="1">
                <a:solidFill>
                  <a:srgbClr val="FF0000"/>
                </a:solidFill>
                <a:latin typeface="Century Schoolbook" pitchFamily="18" charset="0"/>
              </a:rPr>
              <a:t>6 и -6 </a:t>
            </a:r>
            <a:r>
              <a:rPr lang="ru-RU" sz="2800" b="1">
                <a:latin typeface="Century Schoolbook" pitchFamily="18" charset="0"/>
              </a:rPr>
              <a:t>будут противоположными. Попробуйте  сформулировать определение, какие же числа называются противоположными.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11188" y="2276475"/>
            <a:ext cx="8001000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7030A0"/>
                </a:solidFill>
                <a:latin typeface="Century Schoolbook" pitchFamily="18" charset="0"/>
              </a:rPr>
              <a:t>Определение:</a:t>
            </a:r>
            <a:r>
              <a:rPr lang="ru-RU" sz="2800" b="1" dirty="0">
                <a:latin typeface="Century Schoolbook" pitchFamily="18" charset="0"/>
              </a:rPr>
              <a:t> </a:t>
            </a:r>
            <a:r>
              <a:rPr lang="ru-RU" sz="2800" b="1" dirty="0">
                <a:solidFill>
                  <a:schemeClr val="accent4">
                    <a:lumMod val="50000"/>
                  </a:schemeClr>
                </a:solidFill>
                <a:latin typeface="Century Schoolbook" pitchFamily="18" charset="0"/>
              </a:rPr>
              <a:t>Два числа, отличающиеся друг от друга только знаками, но имеющие одинаковые модули называются противоположными</a:t>
            </a:r>
            <a:r>
              <a:rPr lang="ru-RU" sz="2800" b="1" dirty="0">
                <a:latin typeface="Century Schoolbook" pitchFamily="18" charset="0"/>
              </a:rPr>
              <a:t>.</a:t>
            </a:r>
          </a:p>
        </p:txBody>
      </p:sp>
      <p:sp>
        <p:nvSpPr>
          <p:cNvPr id="10278" name="TextBox 39"/>
          <p:cNvSpPr txBox="1">
            <a:spLocks noChangeArrowheads="1"/>
          </p:cNvSpPr>
          <p:nvPr/>
        </p:nvSpPr>
        <p:spPr bwMode="auto">
          <a:xfrm>
            <a:off x="971550" y="5949950"/>
            <a:ext cx="25193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Century Schoolbook" pitchFamily="18" charset="0"/>
              </a:rPr>
              <a:t>|6|=|-6|=6</a:t>
            </a:r>
            <a:endParaRPr lang="ru-RU" sz="3200" b="1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85750" y="571500"/>
            <a:ext cx="81438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entury Schoolbook" pitchFamily="18" charset="0"/>
              </a:rPr>
              <a:t>Назовите число, противоположное: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42938" y="1285875"/>
            <a:ext cx="9286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latin typeface="Century Schoolbook" pitchFamily="18" charset="0"/>
              </a:rPr>
              <a:t>17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86000" y="1285875"/>
            <a:ext cx="14287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Century Schoolbook" pitchFamily="18" charset="0"/>
              </a:rPr>
              <a:t>-17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00063" y="2214563"/>
            <a:ext cx="128587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latin typeface="Century Schoolbook" pitchFamily="18" charset="0"/>
              </a:rPr>
              <a:t>-46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86000" y="2214563"/>
            <a:ext cx="928688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Century Schoolbook" pitchFamily="18" charset="0"/>
              </a:rPr>
              <a:t>46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7188" y="3357563"/>
            <a:ext cx="135731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latin typeface="Century Schoolbook" pitchFamily="18" charset="0"/>
              </a:rPr>
              <a:t>53,6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286000" y="3429000"/>
            <a:ext cx="16430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Century Schoolbook" pitchFamily="18" charset="0"/>
              </a:rPr>
              <a:t>-53,6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57188" y="4357688"/>
            <a:ext cx="135731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latin typeface="Century Schoolbook" pitchFamily="18" charset="0"/>
              </a:rPr>
              <a:t>-8,2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214563" y="4429125"/>
            <a:ext cx="13573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C00000"/>
                </a:solidFill>
                <a:latin typeface="Century Schoolbook" pitchFamily="18" charset="0"/>
              </a:rPr>
              <a:t>8,2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00063" y="5429250"/>
            <a:ext cx="1357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latin typeface="Century Schoolbook" pitchFamily="18" charset="0"/>
              </a:rPr>
              <a:t>0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14563" y="5357813"/>
            <a:ext cx="135731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latin typeface="Century Schoolbook" pitchFamily="18" charset="0"/>
              </a:rPr>
              <a:t>0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929063" y="1143000"/>
            <a:ext cx="521493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entury Schoolbook" pitchFamily="18" charset="0"/>
              </a:rPr>
              <a:t>Какое число, противоположное положительному числу?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929063" y="2714625"/>
            <a:ext cx="521493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entury Schoolbook" pitchFamily="18" charset="0"/>
              </a:rPr>
              <a:t>Какое число, противоположное отрицательному числу?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929063" y="4214813"/>
            <a:ext cx="5214937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entury Schoolbook" pitchFamily="18" charset="0"/>
              </a:rPr>
              <a:t>Какое число, противоположное нулю?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3"/>
          <p:cNvSpPr txBox="1">
            <a:spLocks noChangeArrowheads="1"/>
          </p:cNvSpPr>
          <p:nvPr/>
        </p:nvSpPr>
        <p:spPr bwMode="auto">
          <a:xfrm>
            <a:off x="642938" y="714375"/>
            <a:ext cx="807243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latin typeface="Century Schoolbook" pitchFamily="18" charset="0"/>
              </a:rPr>
              <a:t>Укажите</a:t>
            </a:r>
            <a:r>
              <a:rPr lang="ru-RU">
                <a:latin typeface="Calibri" pitchFamily="34" charset="0"/>
              </a:rPr>
              <a:t> </a:t>
            </a:r>
            <a:r>
              <a:rPr lang="ru-RU" sz="2800" b="1">
                <a:latin typeface="Century Schoolbook" pitchFamily="18" charset="0"/>
              </a:rPr>
              <a:t>пары противоположных чисел:</a:t>
            </a:r>
          </a:p>
        </p:txBody>
      </p:sp>
      <p:sp>
        <p:nvSpPr>
          <p:cNvPr id="12291" name="TextBox 4"/>
          <p:cNvSpPr txBox="1">
            <a:spLocks noChangeArrowheads="1"/>
          </p:cNvSpPr>
          <p:nvPr/>
        </p:nvSpPr>
        <p:spPr bwMode="auto">
          <a:xfrm>
            <a:off x="571500" y="1214438"/>
            <a:ext cx="25003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latin typeface="Century Schoolbook" pitchFamily="18" charset="0"/>
              </a:rPr>
              <a:t>5,2</a:t>
            </a:r>
          </a:p>
        </p:txBody>
      </p:sp>
      <p:sp>
        <p:nvSpPr>
          <p:cNvPr id="12292" name="TextBox 5"/>
          <p:cNvSpPr txBox="1">
            <a:spLocks noChangeArrowheads="1"/>
          </p:cNvSpPr>
          <p:nvPr/>
        </p:nvSpPr>
        <p:spPr bwMode="auto">
          <a:xfrm>
            <a:off x="5214938" y="3429000"/>
            <a:ext cx="250031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latin typeface="Century Schoolbook" pitchFamily="18" charset="0"/>
              </a:rPr>
              <a:t>-5,2</a:t>
            </a:r>
          </a:p>
        </p:txBody>
      </p:sp>
      <p:sp>
        <p:nvSpPr>
          <p:cNvPr id="12293" name="TextBox 6"/>
          <p:cNvSpPr txBox="1">
            <a:spLocks noChangeArrowheads="1"/>
          </p:cNvSpPr>
          <p:nvPr/>
        </p:nvSpPr>
        <p:spPr bwMode="auto">
          <a:xfrm>
            <a:off x="5072063" y="2286000"/>
            <a:ext cx="250031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latin typeface="Century Schoolbook" pitchFamily="18" charset="0"/>
              </a:rPr>
              <a:t>-3,8</a:t>
            </a:r>
          </a:p>
        </p:txBody>
      </p:sp>
      <p:sp>
        <p:nvSpPr>
          <p:cNvPr id="12294" name="TextBox 7"/>
          <p:cNvSpPr txBox="1">
            <a:spLocks noChangeArrowheads="1"/>
          </p:cNvSpPr>
          <p:nvPr/>
        </p:nvSpPr>
        <p:spPr bwMode="auto">
          <a:xfrm>
            <a:off x="500063" y="2286000"/>
            <a:ext cx="250031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latin typeface="Century Schoolbook" pitchFamily="18" charset="0"/>
              </a:rPr>
              <a:t>-8,1</a:t>
            </a:r>
          </a:p>
        </p:txBody>
      </p:sp>
      <p:sp>
        <p:nvSpPr>
          <p:cNvPr id="12295" name="TextBox 8"/>
          <p:cNvSpPr txBox="1">
            <a:spLocks noChangeArrowheads="1"/>
          </p:cNvSpPr>
          <p:nvPr/>
        </p:nvSpPr>
        <p:spPr bwMode="auto">
          <a:xfrm>
            <a:off x="642938" y="3357563"/>
            <a:ext cx="2500312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latin typeface="Century Schoolbook" pitchFamily="18" charset="0"/>
              </a:rPr>
              <a:t>3,8</a:t>
            </a:r>
          </a:p>
        </p:txBody>
      </p:sp>
      <p:sp>
        <p:nvSpPr>
          <p:cNvPr id="12296" name="TextBox 9"/>
          <p:cNvSpPr txBox="1">
            <a:spLocks noChangeArrowheads="1"/>
          </p:cNvSpPr>
          <p:nvPr/>
        </p:nvSpPr>
        <p:spPr bwMode="auto">
          <a:xfrm>
            <a:off x="5072063" y="4786313"/>
            <a:ext cx="2500312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latin typeface="Century Schoolbook" pitchFamily="18" charset="0"/>
              </a:rPr>
              <a:t>8,1</a:t>
            </a:r>
          </a:p>
        </p:txBody>
      </p:sp>
      <p:sp>
        <p:nvSpPr>
          <p:cNvPr id="12297" name="TextBox 10"/>
          <p:cNvSpPr txBox="1">
            <a:spLocks noChangeArrowheads="1"/>
          </p:cNvSpPr>
          <p:nvPr/>
        </p:nvSpPr>
        <p:spPr bwMode="auto">
          <a:xfrm>
            <a:off x="428625" y="4714875"/>
            <a:ext cx="25003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latin typeface="Century Schoolbook" pitchFamily="18" charset="0"/>
              </a:rPr>
              <a:t>-0,4</a:t>
            </a:r>
          </a:p>
        </p:txBody>
      </p:sp>
      <p:sp>
        <p:nvSpPr>
          <p:cNvPr id="12298" name="TextBox 11"/>
          <p:cNvSpPr txBox="1">
            <a:spLocks noChangeArrowheads="1"/>
          </p:cNvSpPr>
          <p:nvPr/>
        </p:nvSpPr>
        <p:spPr bwMode="auto">
          <a:xfrm>
            <a:off x="5143500" y="1214438"/>
            <a:ext cx="2500313" cy="110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b="1">
                <a:latin typeface="Century Schoolbook" pitchFamily="18" charset="0"/>
              </a:rPr>
              <a:t>0,4</a:t>
            </a:r>
          </a:p>
        </p:txBody>
      </p:sp>
      <p:sp>
        <p:nvSpPr>
          <p:cNvPr id="13" name="Двойная стрелка влево/вправо 12"/>
          <p:cNvSpPr/>
          <p:nvPr/>
        </p:nvSpPr>
        <p:spPr>
          <a:xfrm rot="2057708">
            <a:off x="1679575" y="2759075"/>
            <a:ext cx="3794125" cy="285750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Двойная стрелка влево/вправо 13"/>
          <p:cNvSpPr/>
          <p:nvPr/>
        </p:nvSpPr>
        <p:spPr>
          <a:xfrm rot="2057708" flipV="1">
            <a:off x="1793875" y="3760788"/>
            <a:ext cx="3810000" cy="315912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Двойная стрелка влево/вправо 14"/>
          <p:cNvSpPr/>
          <p:nvPr/>
        </p:nvSpPr>
        <p:spPr>
          <a:xfrm rot="20835315">
            <a:off x="1863725" y="3141663"/>
            <a:ext cx="3275013" cy="284162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Двойная стрелка влево/вправо 15"/>
          <p:cNvSpPr/>
          <p:nvPr/>
        </p:nvSpPr>
        <p:spPr>
          <a:xfrm rot="18728477">
            <a:off x="1361281" y="3531395"/>
            <a:ext cx="4441825" cy="265112"/>
          </a:xfrm>
          <a:prstGeom prst="leftRightArrow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17" name="Picture 8" descr="arg-5-50-trans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188" y="4000500"/>
            <a:ext cx="1714500" cy="2300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476250"/>
            <a:ext cx="8362950" cy="5649913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ru-RU" dirty="0" smtClean="0"/>
              <a:t>  </a:t>
            </a:r>
            <a:r>
              <a:rPr lang="ru-RU" b="1" dirty="0" smtClean="0">
                <a:latin typeface="Century Schoolbook" pitchFamily="18" charset="0"/>
              </a:rPr>
              <a:t>Укажите: а) </a:t>
            </a:r>
            <a:r>
              <a:rPr lang="en-US" b="1" dirty="0" smtClean="0">
                <a:latin typeface="Century Schoolbook" pitchFamily="18" charset="0"/>
              </a:rPr>
              <a:t>|-x|</a:t>
            </a:r>
            <a:r>
              <a:rPr lang="ru-RU" b="1" dirty="0" smtClean="0">
                <a:latin typeface="Century Schoolbook" pitchFamily="18" charset="0"/>
              </a:rPr>
              <a:t>, если </a:t>
            </a:r>
            <a:r>
              <a:rPr lang="en-US" b="1" dirty="0" smtClean="0">
                <a:latin typeface="Century Schoolbook" pitchFamily="18" charset="0"/>
              </a:rPr>
              <a:t>|x|=5</a:t>
            </a:r>
            <a:r>
              <a:rPr lang="ru-RU" b="1" dirty="0" smtClean="0">
                <a:latin typeface="Century Schoolbook" pitchFamily="18" charset="0"/>
              </a:rPr>
              <a:t>;</a:t>
            </a:r>
          </a:p>
          <a:p>
            <a:pPr lvl="4">
              <a:buFontTx/>
              <a:buNone/>
              <a:defRPr/>
            </a:pPr>
            <a:r>
              <a:rPr lang="ru-RU" sz="3200" b="1" dirty="0" smtClean="0">
                <a:latin typeface="Century Schoolbook" pitchFamily="18" charset="0"/>
              </a:rPr>
              <a:t>  </a:t>
            </a:r>
            <a:r>
              <a:rPr lang="en-US" sz="3200" b="1" dirty="0" smtClean="0">
                <a:solidFill>
                  <a:srgbClr val="FF0000"/>
                </a:solidFill>
                <a:latin typeface="Century Schoolbook" pitchFamily="18" charset="0"/>
              </a:rPr>
              <a:t>|-x|=5</a:t>
            </a:r>
            <a:endParaRPr lang="en-US" sz="3200" b="1" dirty="0" smtClean="0">
              <a:solidFill>
                <a:srgbClr val="FF0000"/>
              </a:solidFill>
              <a:latin typeface="Century Schoolbook" pitchFamily="18" charset="0"/>
            </a:endParaRPr>
          </a:p>
          <a:p>
            <a:pPr lvl="4">
              <a:buFontTx/>
              <a:buNone/>
              <a:defRPr/>
            </a:pPr>
            <a:r>
              <a:rPr lang="en-US" sz="3200" b="1" dirty="0" smtClean="0">
                <a:latin typeface="Century Schoolbook" pitchFamily="18" charset="0"/>
              </a:rPr>
              <a:t>  </a:t>
            </a:r>
            <a:r>
              <a:rPr lang="ru-RU" sz="3200" b="1" dirty="0" smtClean="0">
                <a:latin typeface="Century Schoolbook" pitchFamily="18" charset="0"/>
              </a:rPr>
              <a:t>б) </a:t>
            </a:r>
            <a:r>
              <a:rPr lang="en-US" sz="3200" b="1" dirty="0" smtClean="0">
                <a:latin typeface="Century Schoolbook" pitchFamily="18" charset="0"/>
              </a:rPr>
              <a:t>|x|</a:t>
            </a:r>
            <a:r>
              <a:rPr lang="ru-RU" sz="3200" b="1" dirty="0" smtClean="0">
                <a:latin typeface="Century Schoolbook" pitchFamily="18" charset="0"/>
              </a:rPr>
              <a:t>, если </a:t>
            </a:r>
            <a:r>
              <a:rPr lang="en-US" sz="3200" b="1" dirty="0" smtClean="0">
                <a:latin typeface="Century Schoolbook" pitchFamily="18" charset="0"/>
              </a:rPr>
              <a:t>|-x|=8.</a:t>
            </a:r>
          </a:p>
          <a:p>
            <a:pPr lvl="4">
              <a:buFontTx/>
              <a:buNone/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Century Schoolbook" pitchFamily="18" charset="0"/>
              </a:rPr>
              <a:t>  |x|=8</a:t>
            </a:r>
            <a:endParaRPr lang="en-US" sz="3200" b="1" dirty="0" smtClean="0">
              <a:solidFill>
                <a:srgbClr val="FF0000"/>
              </a:solidFill>
              <a:latin typeface="Century Schoolbook" pitchFamily="18" charset="0"/>
            </a:endParaRPr>
          </a:p>
          <a:p>
            <a:pPr marL="0" lvl="4">
              <a:buFontTx/>
              <a:buNone/>
              <a:defRPr/>
            </a:pPr>
            <a:r>
              <a:rPr lang="en-US" sz="3200" b="1" dirty="0" smtClean="0">
                <a:latin typeface="Century Schoolbook" pitchFamily="18" charset="0"/>
              </a:rPr>
              <a:t>   </a:t>
            </a:r>
            <a:r>
              <a:rPr lang="ru-RU" sz="3200" b="1" dirty="0" smtClean="0">
                <a:latin typeface="Century Schoolbook" pitchFamily="18" charset="0"/>
              </a:rPr>
              <a:t>Верно ли, что </a:t>
            </a:r>
            <a:r>
              <a:rPr lang="en-US" sz="3200" b="1" dirty="0" smtClean="0">
                <a:latin typeface="Century Schoolbook" pitchFamily="18" charset="0"/>
              </a:rPr>
              <a:t>|x|=|-x|</a:t>
            </a:r>
            <a:r>
              <a:rPr lang="ru-RU" sz="3200" b="1" dirty="0" smtClean="0">
                <a:latin typeface="Century Schoolbook" pitchFamily="18" charset="0"/>
              </a:rPr>
              <a:t>?</a:t>
            </a:r>
            <a:endParaRPr lang="en-US" sz="3200" b="1" dirty="0" smtClean="0">
              <a:latin typeface="Century Schoolbook" pitchFamily="18" charset="0"/>
            </a:endParaRPr>
          </a:p>
          <a:p>
            <a:pPr marL="0" lvl="4">
              <a:buFontTx/>
              <a:buNone/>
              <a:defRPr/>
            </a:pPr>
            <a:r>
              <a:rPr lang="en-US" sz="3200" b="1" dirty="0" smtClean="0">
                <a:latin typeface="Century Schoolbook" pitchFamily="18" charset="0"/>
              </a:rPr>
              <a:t>   </a:t>
            </a:r>
            <a:r>
              <a:rPr lang="ru-RU" sz="3200" b="1" dirty="0" smtClean="0">
                <a:latin typeface="Century Schoolbook" pitchFamily="18" charset="0"/>
              </a:rPr>
              <a:t>Почему?</a:t>
            </a:r>
            <a:endParaRPr lang="en-US" sz="3200" b="1" dirty="0" smtClean="0"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</a:rPr>
              <a:t>Физкульт-минутка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" name="Рисунок 5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356992"/>
            <a:ext cx="180020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1484784"/>
            <a:ext cx="180020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0"/>
            <a:ext cx="180020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b="1" dirty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Заполните пустые места </a:t>
            </a:r>
            <a:r>
              <a:rPr lang="ru-RU" sz="4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400" b="1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таблице</a:t>
            </a:r>
            <a:endParaRPr lang="ru-RU" sz="4400" dirty="0"/>
          </a:p>
        </p:txBody>
      </p:sp>
      <p:graphicFrame>
        <p:nvGraphicFramePr>
          <p:cNvPr id="16428" name="Group 44"/>
          <p:cNvGraphicFramePr>
            <a:graphicFrameLocks noGrp="1"/>
          </p:cNvGraphicFramePr>
          <p:nvPr>
            <p:ph idx="1"/>
          </p:nvPr>
        </p:nvGraphicFramePr>
        <p:xfrm>
          <a:off x="1524000" y="2205038"/>
          <a:ext cx="7010400" cy="2453069"/>
        </p:xfrm>
        <a:graphic>
          <a:graphicData uri="http://schemas.openxmlformats.org/drawingml/2006/table">
            <a:tbl>
              <a:tblPr/>
              <a:tblGrid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  <a:gridCol w="876300"/>
              </a:tblGrid>
              <a:tr h="1014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4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-Х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-1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29" name="AutoShape 45"/>
          <p:cNvSpPr>
            <a:spLocks noChangeArrowheads="1"/>
          </p:cNvSpPr>
          <p:nvPr/>
        </p:nvSpPr>
        <p:spPr bwMode="auto">
          <a:xfrm>
            <a:off x="2484438" y="2636838"/>
            <a:ext cx="625475" cy="627062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30" name="AutoShape 46"/>
          <p:cNvSpPr>
            <a:spLocks noChangeArrowheads="1"/>
          </p:cNvSpPr>
          <p:nvPr/>
        </p:nvSpPr>
        <p:spPr bwMode="auto">
          <a:xfrm>
            <a:off x="3419475" y="4005263"/>
            <a:ext cx="625475" cy="627062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31" name="AutoShape 47"/>
          <p:cNvSpPr>
            <a:spLocks noChangeArrowheads="1"/>
          </p:cNvSpPr>
          <p:nvPr/>
        </p:nvSpPr>
        <p:spPr bwMode="auto">
          <a:xfrm>
            <a:off x="4284663" y="2636838"/>
            <a:ext cx="625475" cy="627062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32" name="AutoShape 48"/>
          <p:cNvSpPr>
            <a:spLocks noChangeArrowheads="1"/>
          </p:cNvSpPr>
          <p:nvPr/>
        </p:nvSpPr>
        <p:spPr bwMode="auto">
          <a:xfrm>
            <a:off x="5148263" y="2636838"/>
            <a:ext cx="625475" cy="627062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33" name="AutoShape 49"/>
          <p:cNvSpPr>
            <a:spLocks noChangeArrowheads="1"/>
          </p:cNvSpPr>
          <p:nvPr/>
        </p:nvSpPr>
        <p:spPr bwMode="auto">
          <a:xfrm>
            <a:off x="6084888" y="4005263"/>
            <a:ext cx="625475" cy="627062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34" name="AutoShape 50"/>
          <p:cNvSpPr>
            <a:spLocks noChangeArrowheads="1"/>
          </p:cNvSpPr>
          <p:nvPr/>
        </p:nvSpPr>
        <p:spPr bwMode="auto">
          <a:xfrm>
            <a:off x="6948488" y="2636838"/>
            <a:ext cx="625475" cy="627062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435" name="AutoShape 51"/>
          <p:cNvSpPr>
            <a:spLocks noChangeArrowheads="1"/>
          </p:cNvSpPr>
          <p:nvPr/>
        </p:nvSpPr>
        <p:spPr bwMode="auto">
          <a:xfrm>
            <a:off x="7812088" y="4005263"/>
            <a:ext cx="625475" cy="627062"/>
          </a:xfrm>
          <a:prstGeom prst="star16">
            <a:avLst>
              <a:gd name="adj" fmla="val 37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6439" name="Picture 55" descr="j033639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071546"/>
            <a:ext cx="609600" cy="609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29" grpId="0" animBg="1"/>
      <p:bldP spid="16430" grpId="0" animBg="1"/>
      <p:bldP spid="16431" grpId="0" animBg="1"/>
      <p:bldP spid="16432" grpId="0" animBg="1"/>
      <p:bldP spid="16433" grpId="0" animBg="1"/>
      <p:bldP spid="16434" grpId="0" animBg="1"/>
      <p:bldP spid="1643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71600" y="1268760"/>
            <a:ext cx="7061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Выполните в задания тетради №87, 88. Проверьте свои ответы: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827584" y="2708920"/>
            <a:ext cx="7104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а</a:t>
            </a:r>
            <a:r>
              <a:rPr lang="ru-RU" dirty="0" smtClean="0"/>
              <a:t>) 12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971600" y="3861048"/>
            <a:ext cx="649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б</a:t>
            </a:r>
            <a:r>
              <a:rPr lang="ru-RU" dirty="0" smtClean="0"/>
              <a:t>) 3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347864" y="2780928"/>
            <a:ext cx="833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в) 200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491880" y="3861048"/>
            <a:ext cx="538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г</a:t>
            </a:r>
            <a:r>
              <a:rPr lang="ru-RU" dirty="0" smtClean="0"/>
              <a:t>) 6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187624" y="2060848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№87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6084168" y="2060848"/>
            <a:ext cx="688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№88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580112" y="2780928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а) 2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652120" y="3861048"/>
            <a:ext cx="713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б</a:t>
            </a:r>
            <a:r>
              <a:rPr lang="ru-RU" dirty="0" smtClean="0"/>
              <a:t>) 30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7596336" y="2780928"/>
            <a:ext cx="7056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в</a:t>
            </a:r>
            <a:r>
              <a:rPr lang="ru-RU" dirty="0" smtClean="0"/>
              <a:t>) 25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812360" y="3861048"/>
            <a:ext cx="795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г</a:t>
            </a:r>
            <a:r>
              <a:rPr lang="ru-RU" dirty="0" smtClean="0"/>
              <a:t>) 572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  <p:bldP spid="7" grpId="0"/>
      <p:bldP spid="9" grpId="0"/>
      <p:bldP spid="10" grpId="0"/>
      <p:bldP spid="11" grpId="0" build="p"/>
      <p:bldP spid="12" grpId="0"/>
      <p:bldP spid="13" grpId="0"/>
      <p:bldP spid="14" grpId="0"/>
      <p:bldP spid="15" grpId="0"/>
      <p:bldP spid="1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363272" cy="5904656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sz="5900" b="1" dirty="0" smtClean="0">
                <a:latin typeface="Times New Roman" pitchFamily="18" charset="0"/>
                <a:cs typeface="Times New Roman" pitchFamily="18" charset="0"/>
              </a:rPr>
              <a:t>Я утверждаю, что:</a:t>
            </a:r>
          </a:p>
          <a:p>
            <a:pPr>
              <a:buNone/>
            </a:pP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1) Два числа, отличающиеся друг от друга только знаками, называются противоположными числами.</a:t>
            </a:r>
          </a:p>
          <a:p>
            <a:pPr>
              <a:buNone/>
            </a:pP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2) Существует число, имеющее два противоположных ему числа.</a:t>
            </a:r>
          </a:p>
          <a:p>
            <a:pPr>
              <a:buNone/>
            </a:pP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3) Число  0  противоположно самому себе.</a:t>
            </a:r>
          </a:p>
          <a:p>
            <a:pPr>
              <a:buNone/>
            </a:pP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4) Прямую, с выбранными на ней началом отсчёта,  единичным отрезком и направлением называют координатной прямой.</a:t>
            </a:r>
          </a:p>
          <a:p>
            <a:pPr>
              <a:buNone/>
            </a:pP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7600" dirty="0" smtClean="0">
                <a:latin typeface="Times New Roman" pitchFamily="18" charset="0"/>
                <a:cs typeface="Times New Roman" pitchFamily="18" charset="0"/>
              </a:rPr>
              <a:t>) Расстояние от начала отсчета до точки называется модулем числа.</a:t>
            </a:r>
            <a:endParaRPr lang="ru-RU" sz="7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7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ru-RU" sz="7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7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+ + +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Графический диктант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5400" i="1" dirty="0" smtClean="0">
                <a:solidFill>
                  <a:schemeClr val="accent2"/>
                </a:solidFill>
              </a:rPr>
              <a:t>Домашнее задание: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ru-RU" sz="4400" i="1" dirty="0" smtClean="0">
              <a:solidFill>
                <a:srgbClr val="CC0000"/>
              </a:solidFill>
            </a:endParaRPr>
          </a:p>
          <a:p>
            <a:pPr algn="ctr" eaLnBrk="1" hangingPunct="1">
              <a:buFontTx/>
              <a:buNone/>
            </a:pPr>
            <a:endParaRPr lang="ru-RU" sz="4400" i="1" dirty="0" smtClean="0">
              <a:solidFill>
                <a:srgbClr val="CC0000"/>
              </a:solidFill>
            </a:endParaRPr>
          </a:p>
          <a:p>
            <a:pPr algn="ctr" eaLnBrk="1" hangingPunct="1">
              <a:buFontTx/>
              <a:buNone/>
            </a:pPr>
            <a:r>
              <a:rPr lang="ru-RU" sz="4400" i="1" dirty="0" smtClean="0">
                <a:solidFill>
                  <a:srgbClr val="CC0000"/>
                </a:solidFill>
              </a:rPr>
              <a:t>П 3 (выучить определения)</a:t>
            </a:r>
          </a:p>
          <a:p>
            <a:pPr algn="ctr" eaLnBrk="1" hangingPunct="1">
              <a:buFontTx/>
              <a:buNone/>
            </a:pPr>
            <a:r>
              <a:rPr lang="ru-RU" sz="4400" i="1" dirty="0" smtClean="0">
                <a:solidFill>
                  <a:srgbClr val="CC0000"/>
                </a:solidFill>
              </a:rPr>
              <a:t>№ 85,91</a:t>
            </a:r>
            <a:endParaRPr lang="ru-RU" sz="2400" i="1" dirty="0" smtClean="0">
              <a:solidFill>
                <a:srgbClr val="CC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188640"/>
            <a:ext cx="7499176" cy="3052936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CC0000"/>
                </a:solidFill>
                <a:latin typeface="+mn-lt"/>
                <a:ea typeface="+mn-ea"/>
                <a:cs typeface="+mn-cs"/>
              </a:rPr>
              <a:t>«Я сегодня  быстро встал,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CC0000"/>
                </a:solidFill>
                <a:latin typeface="+mn-lt"/>
                <a:ea typeface="+mn-ea"/>
                <a:cs typeface="+mn-cs"/>
              </a:rPr>
              <a:t>В школу рано прибежал.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CC0000"/>
                </a:solidFill>
                <a:latin typeface="+mn-lt"/>
                <a:ea typeface="+mn-ea"/>
                <a:cs typeface="+mn-cs"/>
              </a:rPr>
              <a:t>Очень я хочу учиться,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CC0000"/>
                </a:solidFill>
                <a:latin typeface="+mn-lt"/>
                <a:ea typeface="+mn-ea"/>
                <a:cs typeface="+mn-cs"/>
              </a:rPr>
              <a:t>Не лениться, а трудиться»</a:t>
            </a:r>
          </a:p>
          <a:p>
            <a:endParaRPr lang="ru-RU" sz="4000" b="1" dirty="0"/>
          </a:p>
        </p:txBody>
      </p:sp>
      <p:pic>
        <p:nvPicPr>
          <p:cNvPr id="8194" name="Picture 2" descr="http://images.vectorhq.com/images/premium/previews/110/illustration-of-a-boy-with-school-bag-on-a-white-background_1102568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140968"/>
            <a:ext cx="2736304" cy="35485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12775" y="188641"/>
            <a:ext cx="8153400" cy="5907360"/>
          </a:xfrm>
        </p:spPr>
        <p:txBody>
          <a:bodyPr/>
          <a:lstStyle/>
          <a:p>
            <a:pPr eaLnBrk="1" hangingPunct="1"/>
            <a:endParaRPr lang="ru-RU" sz="1400" u="sng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ru-RU" sz="9600" b="1" dirty="0" smtClean="0">
                <a:solidFill>
                  <a:srgbClr val="FF0000"/>
                </a:solidFill>
              </a:rPr>
              <a:t>Сп</a:t>
            </a:r>
            <a:r>
              <a:rPr lang="ru-RU" sz="9600" b="1" dirty="0" smtClean="0">
                <a:solidFill>
                  <a:srgbClr val="FFC000"/>
                </a:solidFill>
              </a:rPr>
              <a:t>ас</a:t>
            </a:r>
            <a:r>
              <a:rPr lang="ru-RU" sz="9600" b="1" dirty="0" smtClean="0">
                <a:solidFill>
                  <a:srgbClr val="FFFF00"/>
                </a:solidFill>
              </a:rPr>
              <a:t>иб</a:t>
            </a:r>
            <a:r>
              <a:rPr lang="ru-RU" sz="9600" b="1" dirty="0" smtClean="0">
                <a:solidFill>
                  <a:srgbClr val="00B050"/>
                </a:solidFill>
              </a:rPr>
              <a:t>о за</a:t>
            </a:r>
            <a:r>
              <a:rPr lang="ru-RU" sz="9600" b="1" dirty="0" smtClean="0">
                <a:solidFill>
                  <a:srgbClr val="FF0000"/>
                </a:solidFill>
              </a:rPr>
              <a:t> </a:t>
            </a:r>
            <a:r>
              <a:rPr lang="ru-RU" sz="9600" b="1" dirty="0" smtClean="0">
                <a:solidFill>
                  <a:srgbClr val="00B0F0"/>
                </a:solidFill>
              </a:rPr>
              <a:t>урок </a:t>
            </a:r>
            <a:r>
              <a:rPr lang="ru-RU" sz="9600" b="1" dirty="0" smtClean="0">
                <a:solidFill>
                  <a:srgbClr val="7030A0"/>
                </a:solidFill>
              </a:rPr>
              <a:t> </a:t>
            </a:r>
            <a:r>
              <a:rPr lang="ru-RU" sz="9600" b="1" dirty="0" smtClean="0">
                <a:solidFill>
                  <a:srgbClr val="7030A0"/>
                </a:solidFill>
              </a:rPr>
              <a:t>!</a:t>
            </a:r>
          </a:p>
          <a:p>
            <a:pPr eaLnBrk="1" hangingPunct="1"/>
            <a:endParaRPr lang="ru-RU" sz="1400" dirty="0" smtClean="0"/>
          </a:p>
          <a:p>
            <a:pPr eaLnBrk="1" hangingPunct="1">
              <a:buFontTx/>
              <a:buNone/>
            </a:pPr>
            <a:endParaRPr lang="ru-RU" sz="1200" dirty="0" smtClean="0"/>
          </a:p>
          <a:p>
            <a:pPr eaLnBrk="1" hangingPunct="1">
              <a:buFontTx/>
              <a:buNone/>
            </a:pPr>
            <a:endParaRPr lang="ru-RU" dirty="0" smtClean="0"/>
          </a:p>
        </p:txBody>
      </p:sp>
      <p:pic>
        <p:nvPicPr>
          <p:cNvPr id="5" name="Picture 4">
            <a:hlinkClick r:id="" action="ppaction://noaction">
              <a:snd r:embed="rId2" name="chimes.wav"/>
            </a:hlinkClick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3789040"/>
            <a:ext cx="2130648" cy="18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5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  <p:tav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1143000" y="1600200"/>
            <a:ext cx="76200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099" name="Oval 23"/>
          <p:cNvSpPr>
            <a:spLocks noChangeArrowheads="1"/>
          </p:cNvSpPr>
          <p:nvPr/>
        </p:nvSpPr>
        <p:spPr bwMode="auto">
          <a:xfrm>
            <a:off x="4572000" y="15240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sp>
        <p:nvSpPr>
          <p:cNvPr id="4100" name="Oval 24"/>
          <p:cNvSpPr>
            <a:spLocks noChangeArrowheads="1"/>
          </p:cNvSpPr>
          <p:nvPr/>
        </p:nvSpPr>
        <p:spPr bwMode="auto">
          <a:xfrm>
            <a:off x="5105400" y="15240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sp>
        <p:nvSpPr>
          <p:cNvPr id="4101" name="Oval 25"/>
          <p:cNvSpPr>
            <a:spLocks noChangeArrowheads="1"/>
          </p:cNvSpPr>
          <p:nvPr/>
        </p:nvSpPr>
        <p:spPr bwMode="auto">
          <a:xfrm>
            <a:off x="5638800" y="15240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sp>
        <p:nvSpPr>
          <p:cNvPr id="4102" name="Oval 26"/>
          <p:cNvSpPr>
            <a:spLocks noChangeArrowheads="1"/>
          </p:cNvSpPr>
          <p:nvPr/>
        </p:nvSpPr>
        <p:spPr bwMode="auto">
          <a:xfrm>
            <a:off x="6172200" y="15240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sp>
        <p:nvSpPr>
          <p:cNvPr id="4103" name="Oval 27"/>
          <p:cNvSpPr>
            <a:spLocks noChangeArrowheads="1"/>
          </p:cNvSpPr>
          <p:nvPr/>
        </p:nvSpPr>
        <p:spPr bwMode="auto">
          <a:xfrm>
            <a:off x="6629400" y="15240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sp>
        <p:nvSpPr>
          <p:cNvPr id="4104" name="Oval 28"/>
          <p:cNvSpPr>
            <a:spLocks noChangeArrowheads="1"/>
          </p:cNvSpPr>
          <p:nvPr/>
        </p:nvSpPr>
        <p:spPr bwMode="auto">
          <a:xfrm>
            <a:off x="7162800" y="15240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sp>
        <p:nvSpPr>
          <p:cNvPr id="4105" name="Oval 29"/>
          <p:cNvSpPr>
            <a:spLocks noChangeArrowheads="1"/>
          </p:cNvSpPr>
          <p:nvPr/>
        </p:nvSpPr>
        <p:spPr bwMode="auto">
          <a:xfrm>
            <a:off x="4038600" y="15240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sp>
        <p:nvSpPr>
          <p:cNvPr id="4106" name="Oval 30"/>
          <p:cNvSpPr>
            <a:spLocks noChangeArrowheads="1"/>
          </p:cNvSpPr>
          <p:nvPr/>
        </p:nvSpPr>
        <p:spPr bwMode="auto">
          <a:xfrm>
            <a:off x="3505200" y="15240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sp>
        <p:nvSpPr>
          <p:cNvPr id="4107" name="Oval 31"/>
          <p:cNvSpPr>
            <a:spLocks noChangeArrowheads="1"/>
          </p:cNvSpPr>
          <p:nvPr/>
        </p:nvSpPr>
        <p:spPr bwMode="auto">
          <a:xfrm>
            <a:off x="2971800" y="15240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sp>
        <p:nvSpPr>
          <p:cNvPr id="4108" name="Oval 32"/>
          <p:cNvSpPr>
            <a:spLocks noChangeArrowheads="1"/>
          </p:cNvSpPr>
          <p:nvPr/>
        </p:nvSpPr>
        <p:spPr bwMode="auto">
          <a:xfrm>
            <a:off x="2438400" y="15240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sp>
        <p:nvSpPr>
          <p:cNvPr id="4109" name="Oval 33"/>
          <p:cNvSpPr>
            <a:spLocks noChangeArrowheads="1"/>
          </p:cNvSpPr>
          <p:nvPr/>
        </p:nvSpPr>
        <p:spPr bwMode="auto">
          <a:xfrm>
            <a:off x="1905000" y="1524000"/>
            <a:ext cx="152400" cy="152400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  <p:sp>
        <p:nvSpPr>
          <p:cNvPr id="4110" name="Text Box 34"/>
          <p:cNvSpPr txBox="1">
            <a:spLocks noChangeArrowheads="1"/>
          </p:cNvSpPr>
          <p:nvPr/>
        </p:nvSpPr>
        <p:spPr bwMode="auto">
          <a:xfrm>
            <a:off x="4419600" y="7620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О</a:t>
            </a:r>
          </a:p>
        </p:txBody>
      </p:sp>
      <p:sp>
        <p:nvSpPr>
          <p:cNvPr id="4111" name="Text Box 35"/>
          <p:cNvSpPr txBox="1">
            <a:spLocks noChangeArrowheads="1"/>
          </p:cNvSpPr>
          <p:nvPr/>
        </p:nvSpPr>
        <p:spPr bwMode="auto">
          <a:xfrm>
            <a:off x="5000625" y="928688"/>
            <a:ext cx="60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00FF"/>
                </a:solidFill>
                <a:latin typeface="Century Schoolbook" pitchFamily="18" charset="0"/>
              </a:rPr>
              <a:t>1</a:t>
            </a:r>
          </a:p>
        </p:txBody>
      </p:sp>
      <p:sp>
        <p:nvSpPr>
          <p:cNvPr id="4112" name="Text Box 36"/>
          <p:cNvSpPr txBox="1">
            <a:spLocks noChangeArrowheads="1"/>
          </p:cNvSpPr>
          <p:nvPr/>
        </p:nvSpPr>
        <p:spPr bwMode="auto">
          <a:xfrm>
            <a:off x="6477000" y="9906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  <p:sp>
        <p:nvSpPr>
          <p:cNvPr id="4113" name="Text Box 37"/>
          <p:cNvSpPr txBox="1">
            <a:spLocks noChangeArrowheads="1"/>
          </p:cNvSpPr>
          <p:nvPr/>
        </p:nvSpPr>
        <p:spPr bwMode="auto">
          <a:xfrm>
            <a:off x="2786063" y="785813"/>
            <a:ext cx="6096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7206" name="Text Box 38"/>
          <p:cNvSpPr txBox="1">
            <a:spLocks noChangeArrowheads="1"/>
          </p:cNvSpPr>
          <p:nvPr/>
        </p:nvSpPr>
        <p:spPr bwMode="auto">
          <a:xfrm>
            <a:off x="785786" y="2857496"/>
            <a:ext cx="7772400" cy="1938992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0066FF"/>
                </a:solidFill>
                <a:latin typeface="Century Schoolbook" pitchFamily="18" charset="0"/>
              </a:rPr>
              <a:t>Какие координаты имеют точки А ,В и С</a:t>
            </a:r>
            <a:r>
              <a:rPr lang="ru-RU" sz="2400" b="1" dirty="0" smtClean="0">
                <a:solidFill>
                  <a:srgbClr val="0066FF"/>
                </a:solidFill>
                <a:latin typeface="Century Schoolbook" pitchFamily="18" charset="0"/>
              </a:rPr>
              <a:t>?</a:t>
            </a:r>
          </a:p>
          <a:p>
            <a:pPr>
              <a:spcBef>
                <a:spcPct val="50000"/>
              </a:spcBef>
              <a:defRPr/>
            </a:pPr>
            <a:endParaRPr lang="ru-RU" sz="2400" b="1" dirty="0">
              <a:solidFill>
                <a:srgbClr val="0066FF"/>
              </a:solidFill>
              <a:latin typeface="Century Schoolbook" pitchFamily="18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ru-RU" sz="2400" b="1" dirty="0" smtClean="0">
                <a:solidFill>
                  <a:srgbClr val="0066FF"/>
                </a:solidFill>
                <a:latin typeface="Century Schoolbook" pitchFamily="18" charset="0"/>
              </a:rPr>
              <a:t>Какая прямая называется координатной прямой?</a:t>
            </a:r>
            <a:endParaRPr lang="ru-RU" sz="2400" b="1" dirty="0">
              <a:solidFill>
                <a:srgbClr val="0066FF"/>
              </a:solidFill>
              <a:latin typeface="Century Schoolbook" pitchFamily="18" charset="0"/>
            </a:endParaRPr>
          </a:p>
        </p:txBody>
      </p:sp>
      <p:sp>
        <p:nvSpPr>
          <p:cNvPr id="4117" name="Text Box 43"/>
          <p:cNvSpPr txBox="1">
            <a:spLocks noChangeArrowheads="1"/>
          </p:cNvSpPr>
          <p:nvPr/>
        </p:nvSpPr>
        <p:spPr bwMode="auto">
          <a:xfrm>
            <a:off x="6400800" y="17526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66FF"/>
                </a:solidFill>
                <a:latin typeface="Century Schoolbook" pitchFamily="18" charset="0"/>
              </a:rPr>
              <a:t>4</a:t>
            </a:r>
          </a:p>
        </p:txBody>
      </p:sp>
      <p:sp>
        <p:nvSpPr>
          <p:cNvPr id="4118" name="Text Box 44"/>
          <p:cNvSpPr txBox="1">
            <a:spLocks noChangeArrowheads="1"/>
          </p:cNvSpPr>
          <p:nvPr/>
        </p:nvSpPr>
        <p:spPr bwMode="auto">
          <a:xfrm>
            <a:off x="2667000" y="17526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0066FF"/>
                </a:solidFill>
                <a:latin typeface="Century Schoolbook" pitchFamily="18" charset="0"/>
              </a:rPr>
              <a:t>-3</a:t>
            </a:r>
          </a:p>
        </p:txBody>
      </p:sp>
      <p:sp>
        <p:nvSpPr>
          <p:cNvPr id="4122" name="Text Box 46"/>
          <p:cNvSpPr txBox="1">
            <a:spLocks noChangeArrowheads="1"/>
          </p:cNvSpPr>
          <p:nvPr/>
        </p:nvSpPr>
        <p:spPr bwMode="auto">
          <a:xfrm>
            <a:off x="1676400" y="9144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4123" name="Text Box 47"/>
          <p:cNvSpPr txBox="1">
            <a:spLocks noChangeArrowheads="1"/>
          </p:cNvSpPr>
          <p:nvPr/>
        </p:nvSpPr>
        <p:spPr bwMode="auto">
          <a:xfrm>
            <a:off x="1752600" y="1752600"/>
            <a:ext cx="609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rgbClr val="0066FF"/>
                </a:solidFill>
                <a:latin typeface="Century Schoolbook" pitchFamily="18" charset="0"/>
              </a:rPr>
              <a:t>-5</a:t>
            </a:r>
            <a:endParaRPr lang="ru-RU" sz="3200" b="1">
              <a:solidFill>
                <a:srgbClr val="0066FF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52012img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2132856"/>
            <a:ext cx="6429136" cy="2339355"/>
          </a:xfrm>
        </p:spPr>
      </p:pic>
      <p:sp>
        <p:nvSpPr>
          <p:cNvPr id="5" name="TextBox 4"/>
          <p:cNvSpPr txBox="1"/>
          <p:nvPr/>
        </p:nvSpPr>
        <p:spPr>
          <a:xfrm>
            <a:off x="2915816" y="5157192"/>
            <a:ext cx="40463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Century Schoolbook" pitchFamily="18" charset="0"/>
              </a:rPr>
              <a:t>МОДУЛЬ</a:t>
            </a:r>
            <a:endParaRPr lang="ru-RU" sz="6000" b="1" dirty="0">
              <a:solidFill>
                <a:srgbClr val="FF0000"/>
              </a:solidFill>
              <a:latin typeface="Century Schoolboo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9632" y="836712"/>
            <a:ext cx="685303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Разгадайте ребус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Скругленный прямоугольник 57"/>
          <p:cNvSpPr/>
          <p:nvPr/>
        </p:nvSpPr>
        <p:spPr>
          <a:xfrm>
            <a:off x="785786" y="500042"/>
            <a:ext cx="7643866" cy="857256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614488" y="4187825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А(</a:t>
            </a:r>
            <a:r>
              <a:rPr lang="ru-RU" sz="2400" i="1">
                <a:latin typeface="Times New Roman" pitchFamily="18" charset="0"/>
              </a:rPr>
              <a:t>а</a:t>
            </a:r>
            <a:r>
              <a:rPr lang="ru-RU"/>
              <a:t>)</a:t>
            </a:r>
          </a:p>
        </p:txBody>
      </p:sp>
      <p:sp>
        <p:nvSpPr>
          <p:cNvPr id="11267" name="Rectangle 3" descr="Темный диагональный 2"/>
          <p:cNvSpPr>
            <a:spLocks noChangeArrowheads="1"/>
          </p:cNvSpPr>
          <p:nvPr/>
        </p:nvSpPr>
        <p:spPr bwMode="auto">
          <a:xfrm>
            <a:off x="4572000" y="2565400"/>
            <a:ext cx="2879725" cy="142875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dirty="0" smtClean="0">
                <a:solidFill>
                  <a:srgbClr val="CC0000"/>
                </a:solidFill>
              </a:rPr>
              <a:t>Определение модуля числа</a:t>
            </a:r>
          </a:p>
        </p:txBody>
      </p:sp>
      <p:grpSp>
        <p:nvGrpSpPr>
          <p:cNvPr id="5128" name="Group 5"/>
          <p:cNvGrpSpPr>
            <a:grpSpLocks/>
          </p:cNvGrpSpPr>
          <p:nvPr/>
        </p:nvGrpSpPr>
        <p:grpSpPr bwMode="auto">
          <a:xfrm>
            <a:off x="611188" y="2708275"/>
            <a:ext cx="7777162" cy="73025"/>
            <a:chOff x="385" y="1706"/>
            <a:chExt cx="4899" cy="46"/>
          </a:xfrm>
        </p:grpSpPr>
        <p:sp>
          <p:nvSpPr>
            <p:cNvPr id="5169" name="Line 6"/>
            <p:cNvSpPr>
              <a:spLocks noChangeShapeType="1"/>
            </p:cNvSpPr>
            <p:nvPr/>
          </p:nvSpPr>
          <p:spPr bwMode="auto">
            <a:xfrm>
              <a:off x="385" y="1706"/>
              <a:ext cx="4899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70" name="Group 7"/>
            <p:cNvGrpSpPr>
              <a:grpSpLocks/>
            </p:cNvGrpSpPr>
            <p:nvPr/>
          </p:nvGrpSpPr>
          <p:grpSpPr bwMode="auto">
            <a:xfrm>
              <a:off x="3334" y="1706"/>
              <a:ext cx="1814" cy="46"/>
              <a:chOff x="3334" y="1706"/>
              <a:chExt cx="1814" cy="46"/>
            </a:xfrm>
          </p:grpSpPr>
          <p:sp>
            <p:nvSpPr>
              <p:cNvPr id="5178" name="Line 8"/>
              <p:cNvSpPr>
                <a:spLocks noChangeShapeType="1"/>
              </p:cNvSpPr>
              <p:nvPr/>
            </p:nvSpPr>
            <p:spPr bwMode="auto">
              <a:xfrm>
                <a:off x="3334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9" name="Line 9"/>
              <p:cNvSpPr>
                <a:spLocks noChangeShapeType="1"/>
              </p:cNvSpPr>
              <p:nvPr/>
            </p:nvSpPr>
            <p:spPr bwMode="auto">
              <a:xfrm>
                <a:off x="3787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0" name="Line 10"/>
              <p:cNvSpPr>
                <a:spLocks noChangeShapeType="1"/>
              </p:cNvSpPr>
              <p:nvPr/>
            </p:nvSpPr>
            <p:spPr bwMode="auto">
              <a:xfrm>
                <a:off x="4241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1" name="Line 11"/>
              <p:cNvSpPr>
                <a:spLocks noChangeShapeType="1"/>
              </p:cNvSpPr>
              <p:nvPr/>
            </p:nvSpPr>
            <p:spPr bwMode="auto">
              <a:xfrm>
                <a:off x="4694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82" name="Line 12"/>
              <p:cNvSpPr>
                <a:spLocks noChangeShapeType="1"/>
              </p:cNvSpPr>
              <p:nvPr/>
            </p:nvSpPr>
            <p:spPr bwMode="auto">
              <a:xfrm>
                <a:off x="5148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71" name="Group 13"/>
            <p:cNvGrpSpPr>
              <a:grpSpLocks/>
            </p:cNvGrpSpPr>
            <p:nvPr/>
          </p:nvGrpSpPr>
          <p:grpSpPr bwMode="auto">
            <a:xfrm>
              <a:off x="612" y="1706"/>
              <a:ext cx="2268" cy="46"/>
              <a:chOff x="612" y="1706"/>
              <a:chExt cx="2268" cy="46"/>
            </a:xfrm>
          </p:grpSpPr>
          <p:sp>
            <p:nvSpPr>
              <p:cNvPr id="5172" name="Line 14"/>
              <p:cNvSpPr>
                <a:spLocks noChangeShapeType="1"/>
              </p:cNvSpPr>
              <p:nvPr/>
            </p:nvSpPr>
            <p:spPr bwMode="auto">
              <a:xfrm>
                <a:off x="2426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3" name="Line 15"/>
              <p:cNvSpPr>
                <a:spLocks noChangeShapeType="1"/>
              </p:cNvSpPr>
              <p:nvPr/>
            </p:nvSpPr>
            <p:spPr bwMode="auto">
              <a:xfrm>
                <a:off x="2880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4" name="Line 16"/>
              <p:cNvSpPr>
                <a:spLocks noChangeShapeType="1"/>
              </p:cNvSpPr>
              <p:nvPr/>
            </p:nvSpPr>
            <p:spPr bwMode="auto">
              <a:xfrm>
                <a:off x="1973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5" name="Line 17"/>
              <p:cNvSpPr>
                <a:spLocks noChangeShapeType="1"/>
              </p:cNvSpPr>
              <p:nvPr/>
            </p:nvSpPr>
            <p:spPr bwMode="auto">
              <a:xfrm>
                <a:off x="1519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6" name="Line 18"/>
              <p:cNvSpPr>
                <a:spLocks noChangeShapeType="1"/>
              </p:cNvSpPr>
              <p:nvPr/>
            </p:nvSpPr>
            <p:spPr bwMode="auto">
              <a:xfrm>
                <a:off x="1066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77" name="Line 19"/>
              <p:cNvSpPr>
                <a:spLocks noChangeShapeType="1"/>
              </p:cNvSpPr>
              <p:nvPr/>
            </p:nvSpPr>
            <p:spPr bwMode="auto">
              <a:xfrm>
                <a:off x="612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29" name="Text Box 20"/>
          <p:cNvSpPr txBox="1">
            <a:spLocks noChangeArrowheads="1"/>
          </p:cNvSpPr>
          <p:nvPr/>
        </p:nvSpPr>
        <p:spPr bwMode="auto">
          <a:xfrm>
            <a:off x="755650" y="2852738"/>
            <a:ext cx="755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hlink"/>
                </a:solidFill>
              </a:rPr>
              <a:t>-5        -4        -3         -2        -1         0         1         2         3          4         5</a:t>
            </a:r>
          </a:p>
        </p:txBody>
      </p:sp>
      <p:sp>
        <p:nvSpPr>
          <p:cNvPr id="5130" name="Text Box 21"/>
          <p:cNvSpPr txBox="1">
            <a:spLocks noChangeArrowheads="1"/>
          </p:cNvSpPr>
          <p:nvPr/>
        </p:nvSpPr>
        <p:spPr bwMode="auto">
          <a:xfrm>
            <a:off x="4427538" y="2205038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О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7164388" y="2205038"/>
            <a:ext cx="615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А(4)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971550" y="3344863"/>
            <a:ext cx="338442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/>
              <a:t>Расстояние     ОА = 4 </a:t>
            </a:r>
          </a:p>
        </p:txBody>
      </p:sp>
      <p:sp>
        <p:nvSpPr>
          <p:cNvPr id="11288" name="Rectangle 24" descr="Темный диагональный 2"/>
          <p:cNvSpPr>
            <a:spLocks noChangeArrowheads="1"/>
          </p:cNvSpPr>
          <p:nvPr/>
        </p:nvSpPr>
        <p:spPr bwMode="auto">
          <a:xfrm>
            <a:off x="950913" y="2551113"/>
            <a:ext cx="3590925" cy="142875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289" name="Text Box 25"/>
          <p:cNvSpPr txBox="1">
            <a:spLocks noChangeArrowheads="1"/>
          </p:cNvSpPr>
          <p:nvPr/>
        </p:nvSpPr>
        <p:spPr bwMode="auto">
          <a:xfrm>
            <a:off x="684213" y="2205038"/>
            <a:ext cx="692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В(-5)</a:t>
            </a:r>
          </a:p>
        </p:txBody>
      </p:sp>
      <p:sp>
        <p:nvSpPr>
          <p:cNvPr id="11290" name="Text Box 26"/>
          <p:cNvSpPr txBox="1">
            <a:spLocks noChangeArrowheads="1"/>
          </p:cNvSpPr>
          <p:nvPr/>
        </p:nvSpPr>
        <p:spPr bwMode="auto">
          <a:xfrm>
            <a:off x="939800" y="3816350"/>
            <a:ext cx="334416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/>
              <a:t>Расстояние     ОВ = 5 </a:t>
            </a:r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>
            <a:off x="5259388" y="3344863"/>
            <a:ext cx="0" cy="328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2" name="Line 28"/>
          <p:cNvSpPr>
            <a:spLocks noChangeShapeType="1"/>
          </p:cNvSpPr>
          <p:nvPr/>
        </p:nvSpPr>
        <p:spPr bwMode="auto">
          <a:xfrm>
            <a:off x="4837113" y="3343275"/>
            <a:ext cx="0" cy="328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3" name="Text Box 29"/>
          <p:cNvSpPr txBox="1">
            <a:spLocks noChangeArrowheads="1"/>
          </p:cNvSpPr>
          <p:nvPr/>
        </p:nvSpPr>
        <p:spPr bwMode="auto">
          <a:xfrm>
            <a:off x="7397750" y="2192338"/>
            <a:ext cx="3254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4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5386388" y="3319463"/>
            <a:ext cx="542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= 4</a:t>
            </a:r>
          </a:p>
        </p:txBody>
      </p:sp>
      <p:sp>
        <p:nvSpPr>
          <p:cNvPr id="11295" name="Line 31"/>
          <p:cNvSpPr>
            <a:spLocks noChangeShapeType="1"/>
          </p:cNvSpPr>
          <p:nvPr/>
        </p:nvSpPr>
        <p:spPr bwMode="auto">
          <a:xfrm>
            <a:off x="5227638" y="3857625"/>
            <a:ext cx="0" cy="3286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6" name="Line 32"/>
          <p:cNvSpPr>
            <a:spLocks noChangeShapeType="1"/>
          </p:cNvSpPr>
          <p:nvPr/>
        </p:nvSpPr>
        <p:spPr bwMode="auto">
          <a:xfrm>
            <a:off x="4805363" y="3856038"/>
            <a:ext cx="0" cy="3286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97" name="Text Box 33"/>
          <p:cNvSpPr txBox="1">
            <a:spLocks noChangeArrowheads="1"/>
          </p:cNvSpPr>
          <p:nvPr/>
        </p:nvSpPr>
        <p:spPr bwMode="auto">
          <a:xfrm>
            <a:off x="5368925" y="3832225"/>
            <a:ext cx="542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/>
              <a:t>= 5</a:t>
            </a:r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879475" y="2203450"/>
            <a:ext cx="40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dirty="0"/>
              <a:t>-5</a:t>
            </a:r>
          </a:p>
        </p:txBody>
      </p:sp>
      <p:grpSp>
        <p:nvGrpSpPr>
          <p:cNvPr id="5" name="Group 35"/>
          <p:cNvGrpSpPr>
            <a:grpSpLocks/>
          </p:cNvGrpSpPr>
          <p:nvPr/>
        </p:nvGrpSpPr>
        <p:grpSpPr bwMode="auto">
          <a:xfrm>
            <a:off x="623888" y="4724400"/>
            <a:ext cx="7777162" cy="73025"/>
            <a:chOff x="385" y="1706"/>
            <a:chExt cx="4899" cy="46"/>
          </a:xfrm>
        </p:grpSpPr>
        <p:sp>
          <p:nvSpPr>
            <p:cNvPr id="5155" name="Line 36"/>
            <p:cNvSpPr>
              <a:spLocks noChangeShapeType="1"/>
            </p:cNvSpPr>
            <p:nvPr/>
          </p:nvSpPr>
          <p:spPr bwMode="auto">
            <a:xfrm>
              <a:off x="385" y="1706"/>
              <a:ext cx="4899" cy="0"/>
            </a:xfrm>
            <a:prstGeom prst="line">
              <a:avLst/>
            </a:prstGeom>
            <a:noFill/>
            <a:ln w="38100">
              <a:solidFill>
                <a:schemeClr val="hlink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56" name="Group 37"/>
            <p:cNvGrpSpPr>
              <a:grpSpLocks/>
            </p:cNvGrpSpPr>
            <p:nvPr/>
          </p:nvGrpSpPr>
          <p:grpSpPr bwMode="auto">
            <a:xfrm>
              <a:off x="3334" y="1706"/>
              <a:ext cx="1814" cy="46"/>
              <a:chOff x="3334" y="1706"/>
              <a:chExt cx="1814" cy="46"/>
            </a:xfrm>
          </p:grpSpPr>
          <p:sp>
            <p:nvSpPr>
              <p:cNvPr id="5164" name="Line 38"/>
              <p:cNvSpPr>
                <a:spLocks noChangeShapeType="1"/>
              </p:cNvSpPr>
              <p:nvPr/>
            </p:nvSpPr>
            <p:spPr bwMode="auto">
              <a:xfrm>
                <a:off x="3334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5" name="Line 39"/>
              <p:cNvSpPr>
                <a:spLocks noChangeShapeType="1"/>
              </p:cNvSpPr>
              <p:nvPr/>
            </p:nvSpPr>
            <p:spPr bwMode="auto">
              <a:xfrm>
                <a:off x="3787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6" name="Line 40"/>
              <p:cNvSpPr>
                <a:spLocks noChangeShapeType="1"/>
              </p:cNvSpPr>
              <p:nvPr/>
            </p:nvSpPr>
            <p:spPr bwMode="auto">
              <a:xfrm>
                <a:off x="4241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7" name="Line 41"/>
              <p:cNvSpPr>
                <a:spLocks noChangeShapeType="1"/>
              </p:cNvSpPr>
              <p:nvPr/>
            </p:nvSpPr>
            <p:spPr bwMode="auto">
              <a:xfrm>
                <a:off x="4694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8" name="Line 42"/>
              <p:cNvSpPr>
                <a:spLocks noChangeShapeType="1"/>
              </p:cNvSpPr>
              <p:nvPr/>
            </p:nvSpPr>
            <p:spPr bwMode="auto">
              <a:xfrm>
                <a:off x="5148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57" name="Group 43"/>
            <p:cNvGrpSpPr>
              <a:grpSpLocks/>
            </p:cNvGrpSpPr>
            <p:nvPr/>
          </p:nvGrpSpPr>
          <p:grpSpPr bwMode="auto">
            <a:xfrm>
              <a:off x="612" y="1706"/>
              <a:ext cx="2268" cy="46"/>
              <a:chOff x="612" y="1706"/>
              <a:chExt cx="2268" cy="46"/>
            </a:xfrm>
          </p:grpSpPr>
          <p:sp>
            <p:nvSpPr>
              <p:cNvPr id="5158" name="Line 44"/>
              <p:cNvSpPr>
                <a:spLocks noChangeShapeType="1"/>
              </p:cNvSpPr>
              <p:nvPr/>
            </p:nvSpPr>
            <p:spPr bwMode="auto">
              <a:xfrm>
                <a:off x="2426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59" name="Line 45"/>
              <p:cNvSpPr>
                <a:spLocks noChangeShapeType="1"/>
              </p:cNvSpPr>
              <p:nvPr/>
            </p:nvSpPr>
            <p:spPr bwMode="auto">
              <a:xfrm>
                <a:off x="2880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0" name="Line 46"/>
              <p:cNvSpPr>
                <a:spLocks noChangeShapeType="1"/>
              </p:cNvSpPr>
              <p:nvPr/>
            </p:nvSpPr>
            <p:spPr bwMode="auto">
              <a:xfrm>
                <a:off x="1973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1" name="Line 47"/>
              <p:cNvSpPr>
                <a:spLocks noChangeShapeType="1"/>
              </p:cNvSpPr>
              <p:nvPr/>
            </p:nvSpPr>
            <p:spPr bwMode="auto">
              <a:xfrm>
                <a:off x="1519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2" name="Line 48"/>
              <p:cNvSpPr>
                <a:spLocks noChangeShapeType="1"/>
              </p:cNvSpPr>
              <p:nvPr/>
            </p:nvSpPr>
            <p:spPr bwMode="auto">
              <a:xfrm>
                <a:off x="1066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63" name="Line 49"/>
              <p:cNvSpPr>
                <a:spLocks noChangeShapeType="1"/>
              </p:cNvSpPr>
              <p:nvPr/>
            </p:nvSpPr>
            <p:spPr bwMode="auto">
              <a:xfrm>
                <a:off x="612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11314" name="Text Box 50"/>
          <p:cNvSpPr txBox="1">
            <a:spLocks noChangeArrowheads="1"/>
          </p:cNvSpPr>
          <p:nvPr/>
        </p:nvSpPr>
        <p:spPr bwMode="auto">
          <a:xfrm>
            <a:off x="768350" y="4868863"/>
            <a:ext cx="755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hlink"/>
                </a:solidFill>
              </a:rPr>
              <a:t>-5        -4        -3         -2        -1         0         1         2         3          4         5</a:t>
            </a:r>
          </a:p>
        </p:txBody>
      </p:sp>
      <p:sp>
        <p:nvSpPr>
          <p:cNvPr id="11315" name="Text Box 51"/>
          <p:cNvSpPr txBox="1">
            <a:spLocks noChangeArrowheads="1"/>
          </p:cNvSpPr>
          <p:nvPr/>
        </p:nvSpPr>
        <p:spPr bwMode="auto">
          <a:xfrm>
            <a:off x="4467225" y="4281488"/>
            <a:ext cx="36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О</a:t>
            </a:r>
          </a:p>
        </p:txBody>
      </p:sp>
      <p:sp>
        <p:nvSpPr>
          <p:cNvPr id="11316" name="Text Box 52"/>
          <p:cNvSpPr txBox="1">
            <a:spLocks noChangeArrowheads="1"/>
          </p:cNvSpPr>
          <p:nvPr/>
        </p:nvSpPr>
        <p:spPr bwMode="auto">
          <a:xfrm>
            <a:off x="1849438" y="418782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i="1">
                <a:latin typeface="Times New Roman" pitchFamily="18" charset="0"/>
              </a:rPr>
              <a:t>а</a:t>
            </a:r>
          </a:p>
        </p:txBody>
      </p:sp>
      <p:sp>
        <p:nvSpPr>
          <p:cNvPr id="11317" name="Rectangle 53" descr="Темный диагональный 2"/>
          <p:cNvSpPr>
            <a:spLocks noChangeArrowheads="1"/>
          </p:cNvSpPr>
          <p:nvPr/>
        </p:nvSpPr>
        <p:spPr bwMode="auto">
          <a:xfrm>
            <a:off x="1866900" y="4579938"/>
            <a:ext cx="2730500" cy="128587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1318" name="Text Box 54"/>
          <p:cNvSpPr txBox="1">
            <a:spLocks noChangeArrowheads="1"/>
          </p:cNvSpPr>
          <p:nvPr/>
        </p:nvSpPr>
        <p:spPr bwMode="auto">
          <a:xfrm>
            <a:off x="571473" y="5357826"/>
            <a:ext cx="8393016" cy="1200329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00FF"/>
                </a:solidFill>
              </a:rPr>
              <a:t>Модулем числа </a:t>
            </a:r>
            <a:r>
              <a:rPr lang="ru-RU" sz="2400" b="1" i="1" dirty="0">
                <a:solidFill>
                  <a:srgbClr val="0000FF"/>
                </a:solidFill>
                <a:latin typeface="Times New Roman" pitchFamily="18" charset="0"/>
              </a:rPr>
              <a:t> а </a:t>
            </a:r>
            <a:r>
              <a:rPr lang="ru-RU" sz="2400" b="1" dirty="0">
                <a:solidFill>
                  <a:srgbClr val="0000FF"/>
                </a:solidFill>
              </a:rPr>
              <a:t>называют расстояние (в единичных отрезках)</a:t>
            </a:r>
          </a:p>
          <a:p>
            <a:pPr>
              <a:defRPr/>
            </a:pPr>
            <a:r>
              <a:rPr lang="ru-RU" sz="2400" b="1" dirty="0">
                <a:solidFill>
                  <a:srgbClr val="0000FF"/>
                </a:solidFill>
              </a:rPr>
              <a:t>от </a:t>
            </a:r>
            <a:r>
              <a:rPr lang="ru-RU" sz="2400" b="1" dirty="0" smtClean="0">
                <a:solidFill>
                  <a:srgbClr val="0000FF"/>
                </a:solidFill>
              </a:rPr>
              <a:t>начала отсчета  </a:t>
            </a:r>
            <a:r>
              <a:rPr lang="ru-RU" sz="2400" b="1" dirty="0">
                <a:solidFill>
                  <a:srgbClr val="0000FF"/>
                </a:solidFill>
              </a:rPr>
              <a:t>до точки  А(</a:t>
            </a:r>
            <a:r>
              <a:rPr lang="ru-RU" sz="2400" b="1" i="1" dirty="0" err="1">
                <a:solidFill>
                  <a:srgbClr val="0000FF"/>
                </a:solidFill>
                <a:latin typeface="Times New Roman" pitchFamily="18" charset="0"/>
              </a:rPr>
              <a:t>а</a:t>
            </a:r>
            <a:r>
              <a:rPr lang="ru-RU" sz="2400" b="1" dirty="0">
                <a:solidFill>
                  <a:srgbClr val="0000FF"/>
                </a:solidFill>
              </a:rPr>
              <a:t>)</a:t>
            </a:r>
            <a:r>
              <a:rPr lang="ru-RU" sz="2400" b="1" i="1" dirty="0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11319" name="Text Box 55"/>
          <p:cNvSpPr txBox="1">
            <a:spLocks noChangeArrowheads="1"/>
          </p:cNvSpPr>
          <p:nvPr/>
        </p:nvSpPr>
        <p:spPr bwMode="auto">
          <a:xfrm>
            <a:off x="3159125" y="4216400"/>
            <a:ext cx="492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|   |</a:t>
            </a:r>
            <a:endParaRPr lang="ru-RU"/>
          </a:p>
        </p:txBody>
      </p:sp>
      <p:sp>
        <p:nvSpPr>
          <p:cNvPr id="11320" name="Oval 56"/>
          <p:cNvSpPr>
            <a:spLocks noChangeArrowheads="1"/>
          </p:cNvSpPr>
          <p:nvPr/>
        </p:nvSpPr>
        <p:spPr bwMode="auto">
          <a:xfrm>
            <a:off x="1835150" y="4679950"/>
            <a:ext cx="76200" cy="95250"/>
          </a:xfrm>
          <a:prstGeom prst="ellipse">
            <a:avLst/>
          </a:prstGeom>
          <a:solidFill>
            <a:schemeClr val="hlink"/>
          </a:solidFill>
          <a:ln w="9525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54" name="Text Box 57"/>
          <p:cNvSpPr txBox="1">
            <a:spLocks noChangeArrowheads="1"/>
          </p:cNvSpPr>
          <p:nvPr/>
        </p:nvSpPr>
        <p:spPr bwMode="auto">
          <a:xfrm>
            <a:off x="5480050" y="15033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11111E-6 L -0.27709 0.1629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1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9" y="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1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20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11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1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48148E-6 L 0.43038 0.23796 " pathEditMode="relative" rAng="0" ptsTypes="AA">
                                      <p:cBhvr>
                                        <p:cTn id="64" dur="20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5" y="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1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3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3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"/>
                            </p:stCondLst>
                            <p:childTnLst>
                              <p:par>
                                <p:cTn id="8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1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1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11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8" dur="2000"/>
                                        <p:tgtEl>
                                          <p:spTgt spid="11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1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11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49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48148E-6 L 0.15069 -0.00023 " pathEditMode="relative" rAng="0" ptsTypes="AA">
                                      <p:cBhvr>
                                        <p:cTn id="109" dur="2000" fill="hold"/>
                                        <p:tgtEl>
                                          <p:spTgt spid="113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1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animBg="1"/>
      <p:bldP spid="11286" grpId="0"/>
      <p:bldP spid="11287" grpId="0"/>
      <p:bldP spid="11288" grpId="0" animBg="1"/>
      <p:bldP spid="11289" grpId="0"/>
      <p:bldP spid="11290" grpId="0"/>
      <p:bldP spid="11291" grpId="0" animBg="1"/>
      <p:bldP spid="11292" grpId="0" animBg="1"/>
      <p:bldP spid="11293" grpId="0"/>
      <p:bldP spid="11293" grpId="1"/>
      <p:bldP spid="11294" grpId="0"/>
      <p:bldP spid="11295" grpId="0" animBg="1"/>
      <p:bldP spid="11296" grpId="0" animBg="1"/>
      <p:bldP spid="11297" grpId="0"/>
      <p:bldP spid="11298" grpId="0"/>
      <p:bldP spid="11298" grpId="1"/>
      <p:bldP spid="11314" grpId="0"/>
      <p:bldP spid="11315" grpId="0"/>
      <p:bldP spid="11316" grpId="0"/>
      <p:bldP spid="11316" grpId="1"/>
      <p:bldP spid="11317" grpId="0" animBg="1"/>
      <p:bldP spid="11319" grpId="0"/>
      <p:bldP spid="113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ChangeArrowheads="1"/>
          </p:cNvSpPr>
          <p:nvPr/>
        </p:nvSpPr>
        <p:spPr bwMode="auto">
          <a:xfrm>
            <a:off x="768350" y="4005263"/>
            <a:ext cx="1277938" cy="188912"/>
          </a:xfrm>
          <a:prstGeom prst="parallelogram">
            <a:avLst>
              <a:gd name="adj" fmla="val 169118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eaLnBrk="1" hangingPunct="1"/>
            <a:r>
              <a:rPr lang="ru-RU" sz="6000" b="1" i="1" dirty="0" smtClean="0">
                <a:solidFill>
                  <a:srgbClr val="CC0000"/>
                </a:solidFill>
              </a:rPr>
              <a:t>Свойства модуля числа</a:t>
            </a: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827088" y="2924175"/>
            <a:ext cx="7777162" cy="73025"/>
            <a:chOff x="385" y="1706"/>
            <a:chExt cx="4899" cy="46"/>
          </a:xfrm>
        </p:grpSpPr>
        <p:sp>
          <p:nvSpPr>
            <p:cNvPr id="6166" name="Line 5"/>
            <p:cNvSpPr>
              <a:spLocks noChangeShapeType="1"/>
            </p:cNvSpPr>
            <p:nvPr/>
          </p:nvSpPr>
          <p:spPr bwMode="auto">
            <a:xfrm>
              <a:off x="385" y="1706"/>
              <a:ext cx="4899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67" name="Group 6"/>
            <p:cNvGrpSpPr>
              <a:grpSpLocks/>
            </p:cNvGrpSpPr>
            <p:nvPr/>
          </p:nvGrpSpPr>
          <p:grpSpPr bwMode="auto">
            <a:xfrm>
              <a:off x="3334" y="1706"/>
              <a:ext cx="1814" cy="46"/>
              <a:chOff x="3334" y="1706"/>
              <a:chExt cx="1814" cy="46"/>
            </a:xfrm>
          </p:grpSpPr>
          <p:sp>
            <p:nvSpPr>
              <p:cNvPr id="6175" name="Line 7"/>
              <p:cNvSpPr>
                <a:spLocks noChangeShapeType="1"/>
              </p:cNvSpPr>
              <p:nvPr/>
            </p:nvSpPr>
            <p:spPr bwMode="auto">
              <a:xfrm>
                <a:off x="3334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6" name="Line 8"/>
              <p:cNvSpPr>
                <a:spLocks noChangeShapeType="1"/>
              </p:cNvSpPr>
              <p:nvPr/>
            </p:nvSpPr>
            <p:spPr bwMode="auto">
              <a:xfrm>
                <a:off x="3787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7" name="Line 9"/>
              <p:cNvSpPr>
                <a:spLocks noChangeShapeType="1"/>
              </p:cNvSpPr>
              <p:nvPr/>
            </p:nvSpPr>
            <p:spPr bwMode="auto">
              <a:xfrm>
                <a:off x="4241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8" name="Line 10"/>
              <p:cNvSpPr>
                <a:spLocks noChangeShapeType="1"/>
              </p:cNvSpPr>
              <p:nvPr/>
            </p:nvSpPr>
            <p:spPr bwMode="auto">
              <a:xfrm>
                <a:off x="4694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9" name="Line 11"/>
              <p:cNvSpPr>
                <a:spLocks noChangeShapeType="1"/>
              </p:cNvSpPr>
              <p:nvPr/>
            </p:nvSpPr>
            <p:spPr bwMode="auto">
              <a:xfrm>
                <a:off x="5148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6168" name="Group 12"/>
            <p:cNvGrpSpPr>
              <a:grpSpLocks/>
            </p:cNvGrpSpPr>
            <p:nvPr/>
          </p:nvGrpSpPr>
          <p:grpSpPr bwMode="auto">
            <a:xfrm>
              <a:off x="612" y="1706"/>
              <a:ext cx="2268" cy="46"/>
              <a:chOff x="612" y="1706"/>
              <a:chExt cx="2268" cy="46"/>
            </a:xfrm>
          </p:grpSpPr>
          <p:sp>
            <p:nvSpPr>
              <p:cNvPr id="6169" name="Line 13"/>
              <p:cNvSpPr>
                <a:spLocks noChangeShapeType="1"/>
              </p:cNvSpPr>
              <p:nvPr/>
            </p:nvSpPr>
            <p:spPr bwMode="auto">
              <a:xfrm>
                <a:off x="2426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0" name="Line 14"/>
              <p:cNvSpPr>
                <a:spLocks noChangeShapeType="1"/>
              </p:cNvSpPr>
              <p:nvPr/>
            </p:nvSpPr>
            <p:spPr bwMode="auto">
              <a:xfrm>
                <a:off x="2880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1" name="Line 15"/>
              <p:cNvSpPr>
                <a:spLocks noChangeShapeType="1"/>
              </p:cNvSpPr>
              <p:nvPr/>
            </p:nvSpPr>
            <p:spPr bwMode="auto">
              <a:xfrm>
                <a:off x="1973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2" name="Line 16"/>
              <p:cNvSpPr>
                <a:spLocks noChangeShapeType="1"/>
              </p:cNvSpPr>
              <p:nvPr/>
            </p:nvSpPr>
            <p:spPr bwMode="auto">
              <a:xfrm>
                <a:off x="1519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3" name="Line 17"/>
              <p:cNvSpPr>
                <a:spLocks noChangeShapeType="1"/>
              </p:cNvSpPr>
              <p:nvPr/>
            </p:nvSpPr>
            <p:spPr bwMode="auto">
              <a:xfrm>
                <a:off x="1066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4" name="Line 18"/>
              <p:cNvSpPr>
                <a:spLocks noChangeShapeType="1"/>
              </p:cNvSpPr>
              <p:nvPr/>
            </p:nvSpPr>
            <p:spPr bwMode="auto">
              <a:xfrm>
                <a:off x="612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6149" name="Text Box 19"/>
          <p:cNvSpPr txBox="1">
            <a:spLocks noChangeArrowheads="1"/>
          </p:cNvSpPr>
          <p:nvPr/>
        </p:nvSpPr>
        <p:spPr bwMode="auto">
          <a:xfrm>
            <a:off x="971550" y="3068638"/>
            <a:ext cx="7529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solidFill>
                  <a:schemeClr val="hlink"/>
                </a:solidFill>
              </a:rPr>
              <a:t>-5      -4        -3       -2        -1       0         1        2        3        4       5</a:t>
            </a:r>
          </a:p>
        </p:txBody>
      </p:sp>
      <p:sp>
        <p:nvSpPr>
          <p:cNvPr id="12308" name="Rectangle 20" descr="Темный диагональный 2"/>
          <p:cNvSpPr>
            <a:spLocks noChangeArrowheads="1"/>
          </p:cNvSpPr>
          <p:nvPr/>
        </p:nvSpPr>
        <p:spPr bwMode="auto">
          <a:xfrm>
            <a:off x="4784725" y="2782888"/>
            <a:ext cx="2168525" cy="142875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6669088" y="2376488"/>
            <a:ext cx="7667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solidFill>
                  <a:srgbClr val="FF0000"/>
                </a:solidFill>
              </a:rPr>
              <a:t>А(3)</a:t>
            </a:r>
          </a:p>
        </p:txBody>
      </p:sp>
      <p:sp>
        <p:nvSpPr>
          <p:cNvPr id="12310" name="Text Box 22"/>
          <p:cNvSpPr txBox="1">
            <a:spLocks noChangeArrowheads="1"/>
          </p:cNvSpPr>
          <p:nvPr/>
        </p:nvSpPr>
        <p:spPr bwMode="auto">
          <a:xfrm>
            <a:off x="5384800" y="2370138"/>
            <a:ext cx="1038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|3| = 3</a:t>
            </a:r>
            <a:endParaRPr lang="ru-RU" sz="2400"/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927100" y="3687763"/>
            <a:ext cx="1028700" cy="457200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/>
              <a:t>|3| = 3</a:t>
            </a:r>
            <a:endParaRPr lang="ru-RU" sz="2400"/>
          </a:p>
        </p:txBody>
      </p:sp>
      <p:sp>
        <p:nvSpPr>
          <p:cNvPr id="12312" name="Text Box 24"/>
          <p:cNvSpPr txBox="1">
            <a:spLocks noChangeArrowheads="1"/>
          </p:cNvSpPr>
          <p:nvPr/>
        </p:nvSpPr>
        <p:spPr bwMode="auto">
          <a:xfrm>
            <a:off x="179512" y="4221088"/>
            <a:ext cx="8843896" cy="523220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006600"/>
                </a:solidFill>
              </a:rPr>
              <a:t>Модуль положительного числа равен самому числу</a:t>
            </a:r>
          </a:p>
        </p:txBody>
      </p:sp>
      <p:sp>
        <p:nvSpPr>
          <p:cNvPr id="12313" name="AutoShape 25"/>
          <p:cNvSpPr>
            <a:spLocks noChangeArrowheads="1"/>
          </p:cNvSpPr>
          <p:nvPr/>
        </p:nvSpPr>
        <p:spPr bwMode="auto">
          <a:xfrm>
            <a:off x="779463" y="5119688"/>
            <a:ext cx="1277937" cy="188912"/>
          </a:xfrm>
          <a:prstGeom prst="parallelogram">
            <a:avLst>
              <a:gd name="adj" fmla="val 169118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314" name="Text Box 26"/>
          <p:cNvSpPr txBox="1">
            <a:spLocks noChangeArrowheads="1"/>
          </p:cNvSpPr>
          <p:nvPr/>
        </p:nvSpPr>
        <p:spPr bwMode="auto">
          <a:xfrm>
            <a:off x="938213" y="4802188"/>
            <a:ext cx="1028700" cy="457200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/>
              <a:t>|</a:t>
            </a:r>
            <a:r>
              <a:rPr lang="ru-RU" sz="2400" dirty="0"/>
              <a:t>0</a:t>
            </a:r>
            <a:r>
              <a:rPr lang="en-US" sz="2400" dirty="0"/>
              <a:t>| = </a:t>
            </a:r>
            <a:r>
              <a:rPr lang="ru-RU" sz="2400" dirty="0"/>
              <a:t>0</a:t>
            </a:r>
          </a:p>
        </p:txBody>
      </p:sp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920750" y="5365750"/>
            <a:ext cx="4369017" cy="523220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2800" dirty="0">
                <a:solidFill>
                  <a:srgbClr val="006600"/>
                </a:solidFill>
              </a:rPr>
              <a:t>Модуль нуля равен нулю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2000"/>
                                        <p:tgtEl>
                                          <p:spTgt spid="12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23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308" grpId="0" animBg="1"/>
      <p:bldP spid="12309" grpId="0"/>
      <p:bldP spid="12310" grpId="0"/>
      <p:bldP spid="123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2699792" y="4653136"/>
            <a:ext cx="3773487" cy="146685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title"/>
          </p:nvPr>
        </p:nvSpPr>
        <p:spPr>
          <a:xfrm>
            <a:off x="323528" y="548680"/>
            <a:ext cx="8229600" cy="1143000"/>
          </a:xfrm>
        </p:spPr>
        <p:txBody>
          <a:bodyPr/>
          <a:lstStyle/>
          <a:p>
            <a:pPr eaLnBrk="1" hangingPunct="1"/>
            <a:r>
              <a:rPr lang="ru-RU" sz="6000" b="1" i="1" dirty="0" smtClean="0">
                <a:solidFill>
                  <a:srgbClr val="CC0000"/>
                </a:solidFill>
              </a:rPr>
              <a:t>Свойства модуля числа</a:t>
            </a:r>
          </a:p>
        </p:txBody>
      </p:sp>
      <p:grpSp>
        <p:nvGrpSpPr>
          <p:cNvPr id="7174" name="Group 5"/>
          <p:cNvGrpSpPr>
            <a:grpSpLocks/>
          </p:cNvGrpSpPr>
          <p:nvPr/>
        </p:nvGrpSpPr>
        <p:grpSpPr bwMode="auto">
          <a:xfrm>
            <a:off x="827088" y="2924175"/>
            <a:ext cx="7777162" cy="73025"/>
            <a:chOff x="385" y="1706"/>
            <a:chExt cx="4899" cy="46"/>
          </a:xfrm>
        </p:grpSpPr>
        <p:sp>
          <p:nvSpPr>
            <p:cNvPr id="7187" name="Line 6"/>
            <p:cNvSpPr>
              <a:spLocks noChangeShapeType="1"/>
            </p:cNvSpPr>
            <p:nvPr/>
          </p:nvSpPr>
          <p:spPr bwMode="auto">
            <a:xfrm>
              <a:off x="385" y="1706"/>
              <a:ext cx="4899" cy="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188" name="Group 7"/>
            <p:cNvGrpSpPr>
              <a:grpSpLocks/>
            </p:cNvGrpSpPr>
            <p:nvPr/>
          </p:nvGrpSpPr>
          <p:grpSpPr bwMode="auto">
            <a:xfrm>
              <a:off x="3334" y="1706"/>
              <a:ext cx="1814" cy="46"/>
              <a:chOff x="3334" y="1706"/>
              <a:chExt cx="1814" cy="46"/>
            </a:xfrm>
          </p:grpSpPr>
          <p:sp>
            <p:nvSpPr>
              <p:cNvPr id="7196" name="Line 8"/>
              <p:cNvSpPr>
                <a:spLocks noChangeShapeType="1"/>
              </p:cNvSpPr>
              <p:nvPr/>
            </p:nvSpPr>
            <p:spPr bwMode="auto">
              <a:xfrm>
                <a:off x="3334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7" name="Line 9"/>
              <p:cNvSpPr>
                <a:spLocks noChangeShapeType="1"/>
              </p:cNvSpPr>
              <p:nvPr/>
            </p:nvSpPr>
            <p:spPr bwMode="auto">
              <a:xfrm>
                <a:off x="3787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8" name="Line 10"/>
              <p:cNvSpPr>
                <a:spLocks noChangeShapeType="1"/>
              </p:cNvSpPr>
              <p:nvPr/>
            </p:nvSpPr>
            <p:spPr bwMode="auto">
              <a:xfrm>
                <a:off x="4241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9" name="Line 11"/>
              <p:cNvSpPr>
                <a:spLocks noChangeShapeType="1"/>
              </p:cNvSpPr>
              <p:nvPr/>
            </p:nvSpPr>
            <p:spPr bwMode="auto">
              <a:xfrm>
                <a:off x="4694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200" name="Line 12"/>
              <p:cNvSpPr>
                <a:spLocks noChangeShapeType="1"/>
              </p:cNvSpPr>
              <p:nvPr/>
            </p:nvSpPr>
            <p:spPr bwMode="auto">
              <a:xfrm>
                <a:off x="5148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7189" name="Group 13"/>
            <p:cNvGrpSpPr>
              <a:grpSpLocks/>
            </p:cNvGrpSpPr>
            <p:nvPr/>
          </p:nvGrpSpPr>
          <p:grpSpPr bwMode="auto">
            <a:xfrm>
              <a:off x="612" y="1706"/>
              <a:ext cx="2268" cy="46"/>
              <a:chOff x="612" y="1706"/>
              <a:chExt cx="2268" cy="46"/>
            </a:xfrm>
          </p:grpSpPr>
          <p:sp>
            <p:nvSpPr>
              <p:cNvPr id="7190" name="Line 14"/>
              <p:cNvSpPr>
                <a:spLocks noChangeShapeType="1"/>
              </p:cNvSpPr>
              <p:nvPr/>
            </p:nvSpPr>
            <p:spPr bwMode="auto">
              <a:xfrm>
                <a:off x="2426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1" name="Line 15"/>
              <p:cNvSpPr>
                <a:spLocks noChangeShapeType="1"/>
              </p:cNvSpPr>
              <p:nvPr/>
            </p:nvSpPr>
            <p:spPr bwMode="auto">
              <a:xfrm>
                <a:off x="2880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2" name="Line 16"/>
              <p:cNvSpPr>
                <a:spLocks noChangeShapeType="1"/>
              </p:cNvSpPr>
              <p:nvPr/>
            </p:nvSpPr>
            <p:spPr bwMode="auto">
              <a:xfrm>
                <a:off x="1973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3" name="Line 17"/>
              <p:cNvSpPr>
                <a:spLocks noChangeShapeType="1"/>
              </p:cNvSpPr>
              <p:nvPr/>
            </p:nvSpPr>
            <p:spPr bwMode="auto">
              <a:xfrm>
                <a:off x="1519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4" name="Line 18"/>
              <p:cNvSpPr>
                <a:spLocks noChangeShapeType="1"/>
              </p:cNvSpPr>
              <p:nvPr/>
            </p:nvSpPr>
            <p:spPr bwMode="auto">
              <a:xfrm>
                <a:off x="1066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5" name="Line 19"/>
              <p:cNvSpPr>
                <a:spLocks noChangeShapeType="1"/>
              </p:cNvSpPr>
              <p:nvPr/>
            </p:nvSpPr>
            <p:spPr bwMode="auto">
              <a:xfrm>
                <a:off x="612" y="1706"/>
                <a:ext cx="0" cy="46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175" name="Text Box 20"/>
          <p:cNvSpPr txBox="1">
            <a:spLocks noChangeArrowheads="1"/>
          </p:cNvSpPr>
          <p:nvPr/>
        </p:nvSpPr>
        <p:spPr bwMode="auto">
          <a:xfrm>
            <a:off x="971550" y="3068638"/>
            <a:ext cx="755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chemeClr val="hlink"/>
                </a:solidFill>
              </a:rPr>
              <a:t>-5        -4        -3         -2        -1         0         1         2         3          4         5</a:t>
            </a:r>
          </a:p>
        </p:txBody>
      </p:sp>
      <p:sp>
        <p:nvSpPr>
          <p:cNvPr id="13333" name="Rectangle 21" descr="Темный диагональный 2"/>
          <p:cNvSpPr>
            <a:spLocks noChangeArrowheads="1"/>
          </p:cNvSpPr>
          <p:nvPr/>
        </p:nvSpPr>
        <p:spPr bwMode="auto">
          <a:xfrm>
            <a:off x="2606675" y="2754313"/>
            <a:ext cx="2182813" cy="157162"/>
          </a:xfrm>
          <a:prstGeom prst="rect">
            <a:avLst/>
          </a:prstGeom>
          <a:pattFill prst="dkUpDiag">
            <a:fgClr>
              <a:schemeClr val="accent1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34" name="Text Box 22"/>
          <p:cNvSpPr txBox="1">
            <a:spLocks noChangeArrowheads="1"/>
          </p:cNvSpPr>
          <p:nvPr/>
        </p:nvSpPr>
        <p:spPr bwMode="auto">
          <a:xfrm>
            <a:off x="2343150" y="2332038"/>
            <a:ext cx="86914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0000FF"/>
                </a:solidFill>
              </a:rPr>
              <a:t>А(-3)</a:t>
            </a:r>
          </a:p>
        </p:txBody>
      </p:sp>
      <p:sp>
        <p:nvSpPr>
          <p:cNvPr id="13335" name="Text Box 23"/>
          <p:cNvSpPr txBox="1">
            <a:spLocks noChangeArrowheads="1"/>
          </p:cNvSpPr>
          <p:nvPr/>
        </p:nvSpPr>
        <p:spPr bwMode="auto">
          <a:xfrm>
            <a:off x="3179763" y="2341563"/>
            <a:ext cx="11400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|</a:t>
            </a:r>
            <a:r>
              <a:rPr lang="ru-RU" sz="2400" dirty="0">
                <a:solidFill>
                  <a:srgbClr val="FF0000"/>
                </a:solidFill>
              </a:rPr>
              <a:t>-3</a:t>
            </a:r>
            <a:r>
              <a:rPr lang="en-US" sz="2400" dirty="0">
                <a:solidFill>
                  <a:srgbClr val="FF0000"/>
                </a:solidFill>
              </a:rPr>
              <a:t>| = </a:t>
            </a:r>
            <a:r>
              <a:rPr lang="ru-RU" sz="240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3336" name="Text Box 24"/>
          <p:cNvSpPr txBox="1">
            <a:spLocks noChangeArrowheads="1"/>
          </p:cNvSpPr>
          <p:nvPr/>
        </p:nvSpPr>
        <p:spPr bwMode="auto">
          <a:xfrm>
            <a:off x="927100" y="3455988"/>
            <a:ext cx="1130300" cy="457200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/>
              <a:t>|</a:t>
            </a:r>
            <a:r>
              <a:rPr lang="ru-RU" sz="2400" dirty="0"/>
              <a:t>-3</a:t>
            </a:r>
            <a:r>
              <a:rPr lang="en-US" sz="2400" dirty="0"/>
              <a:t>| = </a:t>
            </a:r>
            <a:r>
              <a:rPr lang="ru-RU" sz="2400" dirty="0"/>
              <a:t>3</a:t>
            </a:r>
          </a:p>
        </p:txBody>
      </p:sp>
      <p:sp>
        <p:nvSpPr>
          <p:cNvPr id="13337" name="Text Box 25"/>
          <p:cNvSpPr txBox="1">
            <a:spLocks noChangeArrowheads="1"/>
          </p:cNvSpPr>
          <p:nvPr/>
        </p:nvSpPr>
        <p:spPr bwMode="auto">
          <a:xfrm>
            <a:off x="395536" y="4005064"/>
            <a:ext cx="8493544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006600"/>
                </a:solidFill>
              </a:rPr>
              <a:t>Модуль отрицательного числа равен  числу без знака</a:t>
            </a:r>
          </a:p>
        </p:txBody>
      </p:sp>
      <p:sp>
        <p:nvSpPr>
          <p:cNvPr id="13338" name="Text Box 26"/>
          <p:cNvSpPr txBox="1">
            <a:spLocks noChangeArrowheads="1"/>
          </p:cNvSpPr>
          <p:nvPr/>
        </p:nvSpPr>
        <p:spPr bwMode="auto">
          <a:xfrm>
            <a:off x="3306763" y="5334000"/>
            <a:ext cx="20177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i="1" dirty="0">
                <a:solidFill>
                  <a:srgbClr val="FF0000"/>
                </a:solidFill>
                <a:latin typeface="Times New Roman" pitchFamily="18" charset="0"/>
              </a:rPr>
              <a:t>|</a:t>
            </a:r>
            <a:r>
              <a:rPr lang="ru-RU" sz="4000" i="1" dirty="0">
                <a:solidFill>
                  <a:srgbClr val="FF0000"/>
                </a:solidFill>
                <a:latin typeface="Times New Roman" pitchFamily="18" charset="0"/>
              </a:rPr>
              <a:t>-а</a:t>
            </a:r>
            <a:r>
              <a:rPr lang="en-US" sz="4000" i="1" dirty="0">
                <a:solidFill>
                  <a:srgbClr val="FF0000"/>
                </a:solidFill>
                <a:latin typeface="Times New Roman" pitchFamily="18" charset="0"/>
              </a:rPr>
              <a:t>| = |</a:t>
            </a:r>
            <a:r>
              <a:rPr lang="ru-RU" sz="4000" i="1" dirty="0">
                <a:solidFill>
                  <a:srgbClr val="FF0000"/>
                </a:solidFill>
                <a:latin typeface="Times New Roman" pitchFamily="18" charset="0"/>
              </a:rPr>
              <a:t>а</a:t>
            </a:r>
            <a:r>
              <a:rPr lang="en-US" sz="4000" i="1" dirty="0">
                <a:solidFill>
                  <a:srgbClr val="FF0000"/>
                </a:solidFill>
                <a:latin typeface="Times New Roman" pitchFamily="18" charset="0"/>
              </a:rPr>
              <a:t>|</a:t>
            </a:r>
            <a:endParaRPr lang="ru-RU" sz="4000" i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3339" name="Text Box 27"/>
          <p:cNvSpPr txBox="1">
            <a:spLocks noChangeArrowheads="1"/>
          </p:cNvSpPr>
          <p:nvPr/>
        </p:nvSpPr>
        <p:spPr bwMode="auto">
          <a:xfrm>
            <a:off x="3684588" y="4694238"/>
            <a:ext cx="12350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</a:rPr>
              <a:t>|</a:t>
            </a:r>
            <a:r>
              <a:rPr lang="ru-RU" sz="3200" i="1" dirty="0">
                <a:solidFill>
                  <a:srgbClr val="FF0000"/>
                </a:solidFill>
                <a:latin typeface="Times New Roman" pitchFamily="18" charset="0"/>
              </a:rPr>
              <a:t>а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</a:rPr>
              <a:t>| </a:t>
            </a:r>
            <a:r>
              <a:rPr lang="en-US" sz="32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≥ </a:t>
            </a:r>
            <a:r>
              <a:rPr lang="en-US" sz="2800" dirty="0">
                <a:solidFill>
                  <a:srgbClr val="FF0000"/>
                </a:solidFill>
                <a:cs typeface="Times New Roman" pitchFamily="18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2000"/>
                                        <p:tgtEl>
                                          <p:spTgt spid="1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3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3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3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33" grpId="0" animBg="1"/>
      <p:bldP spid="13334" grpId="0"/>
      <p:bldP spid="13335" grpId="0"/>
      <p:bldP spid="13338" grpId="0"/>
      <p:bldP spid="133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990600" y="381000"/>
            <a:ext cx="7010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066800" y="304800"/>
            <a:ext cx="7696200" cy="1200329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0066FF"/>
                </a:solidFill>
                <a:latin typeface="Century Schoolbook" pitchFamily="18" charset="0"/>
              </a:rPr>
              <a:t>Каким числом не может быть модуль числа?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85720" y="1714488"/>
            <a:ext cx="5786478" cy="1077218"/>
          </a:xfrm>
          <a:prstGeom prst="rect">
            <a:avLst/>
          </a:prstGeom>
          <a:ln>
            <a:noFill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dirty="0">
                <a:solidFill>
                  <a:srgbClr val="0066FF"/>
                </a:solidFill>
                <a:latin typeface="Century Schoolbook" pitchFamily="18" charset="0"/>
              </a:rPr>
              <a:t>Чему равен модуль положительного числа?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57158" y="3143248"/>
            <a:ext cx="8077200" cy="1200329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0066FF"/>
                </a:solidFill>
                <a:latin typeface="Century Schoolbook" pitchFamily="18" charset="0"/>
              </a:rPr>
              <a:t>Чему равен модуль отрицательного числа?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395536" y="5733256"/>
            <a:ext cx="5760640" cy="646331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0066FF"/>
                </a:solidFill>
                <a:latin typeface="Century Schoolbook" pitchFamily="18" charset="0"/>
              </a:rPr>
              <a:t>Чему равен модуль 0?</a:t>
            </a:r>
          </a:p>
        </p:txBody>
      </p:sp>
      <p:sp>
        <p:nvSpPr>
          <p:cNvPr id="17417" name="Text Box 9"/>
          <p:cNvSpPr txBox="1">
            <a:spLocks noChangeArrowheads="1"/>
          </p:cNvSpPr>
          <p:nvPr/>
        </p:nvSpPr>
        <p:spPr bwMode="auto">
          <a:xfrm>
            <a:off x="6357950" y="1928802"/>
            <a:ext cx="2209800" cy="579438"/>
          </a:xfrm>
          <a:prstGeom prst="rect">
            <a:avLst/>
          </a:prstGeom>
          <a:ln>
            <a:noFill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800080"/>
                </a:solidFill>
                <a:latin typeface="Century Schoolbook" pitchFamily="18" charset="0"/>
              </a:rPr>
              <a:t>|85|= 85</a:t>
            </a:r>
            <a:endParaRPr lang="ru-RU" sz="3200" b="1" dirty="0">
              <a:solidFill>
                <a:srgbClr val="800080"/>
              </a:solidFill>
              <a:latin typeface="Century Schoolbook" pitchFamily="18" charset="0"/>
            </a:endParaRPr>
          </a:p>
        </p:txBody>
      </p:sp>
      <p:sp>
        <p:nvSpPr>
          <p:cNvPr id="17418" name="Text Box 10"/>
          <p:cNvSpPr txBox="1">
            <a:spLocks noChangeArrowheads="1"/>
          </p:cNvSpPr>
          <p:nvPr/>
        </p:nvSpPr>
        <p:spPr bwMode="auto">
          <a:xfrm>
            <a:off x="2714612" y="4500570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800080"/>
                </a:solidFill>
                <a:latin typeface="Century Schoolbook" pitchFamily="18" charset="0"/>
              </a:rPr>
              <a:t>|-56|= 56</a:t>
            </a:r>
            <a:endParaRPr lang="ru-RU" sz="3200" b="1" dirty="0">
              <a:solidFill>
                <a:srgbClr val="800080"/>
              </a:solidFill>
              <a:latin typeface="Century Schoolbook" pitchFamily="18" charset="0"/>
            </a:endParaRPr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6357950" y="5857892"/>
            <a:ext cx="2209800" cy="579438"/>
          </a:xfrm>
          <a:prstGeom prst="rect">
            <a:avLst/>
          </a:prstGeom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800080"/>
                </a:solidFill>
                <a:latin typeface="Century Schoolbook" pitchFamily="18" charset="0"/>
              </a:rPr>
              <a:t>|0|= 0</a:t>
            </a:r>
            <a:endParaRPr lang="ru-RU" sz="3200" b="1" dirty="0">
              <a:solidFill>
                <a:srgbClr val="800080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74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142976" y="857232"/>
            <a:ext cx="6858048" cy="2857520"/>
          </a:xfrm>
          <a:prstGeom prst="round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329238" cy="582612"/>
          </a:xfrm>
        </p:spPr>
        <p:txBody>
          <a:bodyPr/>
          <a:lstStyle/>
          <a:p>
            <a:pPr eaLnBrk="1" hangingPunct="1"/>
            <a:r>
              <a:rPr lang="ru-RU" sz="6000" b="1" i="1" dirty="0" smtClean="0">
                <a:solidFill>
                  <a:srgbClr val="CC0000"/>
                </a:solidFill>
              </a:rPr>
              <a:t>Даны числа</a:t>
            </a:r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>
            <p:ph idx="1"/>
          </p:nvPr>
        </p:nvGraphicFramePr>
        <p:xfrm>
          <a:off x="1500188" y="1071563"/>
          <a:ext cx="6046787" cy="2562225"/>
        </p:xfrm>
        <a:graphic>
          <a:graphicData uri="http://schemas.openxmlformats.org/presentationml/2006/ole">
            <p:oleObj spid="_x0000_s1026" name="Формула" r:id="rId3" imgW="1917360" imgH="812520" progId="Equation.3">
              <p:embed/>
            </p:oleObj>
          </a:graphicData>
        </a:graphic>
      </p:graphicFrame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323528" y="4005064"/>
            <a:ext cx="8244408" cy="2308324"/>
          </a:xfrm>
          <a:prstGeom prst="rect">
            <a:avLst/>
          </a:prstGeom>
          <a:ln>
            <a:noFill/>
            <a:headEnd/>
            <a:tailEnd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3600" b="1" i="1" dirty="0">
                <a:solidFill>
                  <a:srgbClr val="CC0000"/>
                </a:solidFill>
              </a:rPr>
              <a:t>Назовите отрицательные, </a:t>
            </a:r>
            <a:endParaRPr lang="ru-RU" sz="3600" b="1" i="1" dirty="0" smtClean="0">
              <a:solidFill>
                <a:srgbClr val="CC0000"/>
              </a:solidFill>
            </a:endParaRPr>
          </a:p>
          <a:p>
            <a:pPr>
              <a:defRPr/>
            </a:pPr>
            <a:r>
              <a:rPr lang="ru-RU" sz="3600" b="1" i="1" dirty="0" smtClean="0">
                <a:solidFill>
                  <a:srgbClr val="CC0000"/>
                </a:solidFill>
              </a:rPr>
              <a:t>положительные</a:t>
            </a:r>
            <a:r>
              <a:rPr lang="ru-RU" sz="3600" b="1" i="1" dirty="0">
                <a:solidFill>
                  <a:srgbClr val="CC0000"/>
                </a:solidFill>
              </a:rPr>
              <a:t>, </a:t>
            </a:r>
          </a:p>
          <a:p>
            <a:pPr>
              <a:defRPr/>
            </a:pPr>
            <a:r>
              <a:rPr lang="ru-RU" sz="3600" b="1" i="1" dirty="0">
                <a:solidFill>
                  <a:srgbClr val="CC0000"/>
                </a:solidFill>
              </a:rPr>
              <a:t>натуральные, дробные числа, целые числа.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500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1053</TotalTime>
  <Words>647</Words>
  <Application>Microsoft Office PowerPoint</Application>
  <PresentationFormat>Экран (4:3)</PresentationFormat>
  <Paragraphs>182</Paragraphs>
  <Slides>20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Оформление по умолчанию</vt:lpstr>
      <vt:lpstr>Формула</vt:lpstr>
      <vt:lpstr>Слайд 1</vt:lpstr>
      <vt:lpstr>Слайд 2</vt:lpstr>
      <vt:lpstr>Слайд 3</vt:lpstr>
      <vt:lpstr>Слайд 4</vt:lpstr>
      <vt:lpstr>Определение модуля числа</vt:lpstr>
      <vt:lpstr>Свойства модуля числа</vt:lpstr>
      <vt:lpstr>Свойства модуля числа</vt:lpstr>
      <vt:lpstr>Слайд 8</vt:lpstr>
      <vt:lpstr>Даны числа</vt:lpstr>
      <vt:lpstr>Слайд 10</vt:lpstr>
      <vt:lpstr>Слайд 11</vt:lpstr>
      <vt:lpstr>Слайд 12</vt:lpstr>
      <vt:lpstr>Слайд 13</vt:lpstr>
      <vt:lpstr>Слайд 14</vt:lpstr>
      <vt:lpstr>Физкульт-минутка</vt:lpstr>
      <vt:lpstr>Заполните пустые места  в таблице</vt:lpstr>
      <vt:lpstr>Слайд 17</vt:lpstr>
      <vt:lpstr>Графический диктант</vt:lpstr>
      <vt:lpstr>Домашнее задание:</vt:lpstr>
      <vt:lpstr>Слайд 20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Модуль числа.</dc:title>
  <dc:creator>Макс</dc:creator>
  <cp:lastModifiedBy>Дашутка</cp:lastModifiedBy>
  <cp:revision>77</cp:revision>
  <dcterms:created xsi:type="dcterms:W3CDTF">2011-01-30T07:52:09Z</dcterms:created>
  <dcterms:modified xsi:type="dcterms:W3CDTF">2015-09-16T16:29:57Z</dcterms:modified>
</cp:coreProperties>
</file>