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3" r:id="rId7"/>
    <p:sldId id="264" r:id="rId8"/>
    <p:sldId id="267" r:id="rId9"/>
    <p:sldId id="265" r:id="rId10"/>
    <p:sldId id="270" r:id="rId11"/>
    <p:sldId id="273" r:id="rId12"/>
    <p:sldId id="272" r:id="rId13"/>
    <p:sldId id="271" r:id="rId14"/>
    <p:sldId id="274" r:id="rId15"/>
    <p:sldId id="266" r:id="rId16"/>
    <p:sldId id="269" r:id="rId17"/>
    <p:sldId id="268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5" autoAdjust="0"/>
  </p:normalViewPr>
  <p:slideViewPr>
    <p:cSldViewPr>
      <p:cViewPr varScale="1">
        <p:scale>
          <a:sx n="42" d="100"/>
          <a:sy n="42" d="100"/>
        </p:scale>
        <p:origin x="-6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98AC6-163E-42AB-9CC8-38818F4B7DCB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328C-936A-4294-943F-0FBA3C32B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370F-F21E-4F1F-B218-3ED743A85AE3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09295-8535-4089-BFBD-B64CB9114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C198-8D4B-4C02-B258-F05DC47D774E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E4E73-18F6-4238-897E-B440E2565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91B00-5CC2-4DA5-A415-BB0FB6DEB341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65238-4BA6-4C76-B21B-DCC174F1C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D0CE-8C8C-42A9-AF12-E5FE7EC8AE0D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63C52-0F01-4D00-B660-4C15BD647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4F73-1798-4BAD-94F6-76B6173CA525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AEED-4582-4B37-80E7-ED9623EAE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5BB34-D8C1-4E64-84F0-0B4111C33360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ABC08-5621-4789-99A4-7B939049E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9253F-BB4A-4794-AC84-ECEAD5A22B03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DF6A-D082-4283-A7E5-0E2CB8CE7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005E-B5E3-463F-BF67-75E96AF676F0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404A-B67B-4EA6-BE94-379F3E499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EAD81-CA43-4108-A2FF-89FA8008AA98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1C45-1834-41A5-AF4F-ABCAE7D51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381D9-DD2A-49E5-A9C4-D636E3DB08E5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54A47-11F2-4144-8E67-CC526AE23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E7DD-97AD-4A2C-B4AF-4119D5154B90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B8097-DF29-473E-85F5-A2FE4C694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5B1FD-FE80-475A-AFAE-949B0A0A4F91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3B98-7F22-4170-9329-A07CC7D3E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2780C7-4918-4549-A354-69208CFEA0E9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2DB754-6D1E-48F6-8802-D558F7C70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slide" Target="slide4.xml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Построение графика квадратичной функции сдвигом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15150" cy="2971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mtClean="0"/>
              <a:t>Учитель: Рябинин </a:t>
            </a:r>
            <a:r>
              <a:rPr lang="ru-RU" dirty="0" smtClean="0"/>
              <a:t>А.А.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Предмет     </a:t>
            </a:r>
            <a:r>
              <a:rPr lang="ru-RU" dirty="0" smtClean="0"/>
              <a:t>математика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82" name="Picture 2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642938"/>
            <a:ext cx="749935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3" name="TextBox 4"/>
          <p:cNvSpPr txBox="1">
            <a:spLocks noChangeArrowheads="1"/>
          </p:cNvSpPr>
          <p:nvPr/>
        </p:nvSpPr>
        <p:spPr bwMode="auto">
          <a:xfrm>
            <a:off x="3357563" y="428625"/>
            <a:ext cx="380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Построить  график функции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1957388" y="1119188"/>
            <a:ext cx="2420937" cy="3406775"/>
          </a:xfrm>
          <a:custGeom>
            <a:avLst/>
            <a:gdLst>
              <a:gd name="T0" fmla="*/ 2147483647 w 1525"/>
              <a:gd name="T1" fmla="*/ 0 h 2146"/>
              <a:gd name="T2" fmla="*/ 2147483647 w 1525"/>
              <a:gd name="T3" fmla="*/ 2147483647 h 2146"/>
              <a:gd name="T4" fmla="*/ 2147483647 w 1525"/>
              <a:gd name="T5" fmla="*/ 2147483647 h 2146"/>
              <a:gd name="T6" fmla="*/ 2147483647 w 1525"/>
              <a:gd name="T7" fmla="*/ 2147483647 h 2146"/>
              <a:gd name="T8" fmla="*/ 2147483647 w 1525"/>
              <a:gd name="T9" fmla="*/ 2147483647 h 2146"/>
              <a:gd name="T10" fmla="*/ 2147483647 w 1525"/>
              <a:gd name="T11" fmla="*/ 2147483647 h 2146"/>
              <a:gd name="T12" fmla="*/ 0 w 1525"/>
              <a:gd name="T13" fmla="*/ 0 h 21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25"/>
              <a:gd name="T22" fmla="*/ 0 h 2146"/>
              <a:gd name="T23" fmla="*/ 1525 w 1525"/>
              <a:gd name="T24" fmla="*/ 2146 h 21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25" h="2146">
                <a:moveTo>
                  <a:pt x="1525" y="0"/>
                </a:moveTo>
                <a:cubicBezTo>
                  <a:pt x="1484" y="200"/>
                  <a:pt x="1366" y="881"/>
                  <a:pt x="1281" y="1199"/>
                </a:cubicBezTo>
                <a:cubicBezTo>
                  <a:pt x="1196" y="1517"/>
                  <a:pt x="1099" y="1752"/>
                  <a:pt x="1012" y="1909"/>
                </a:cubicBezTo>
                <a:cubicBezTo>
                  <a:pt x="925" y="2066"/>
                  <a:pt x="842" y="2136"/>
                  <a:pt x="759" y="2141"/>
                </a:cubicBezTo>
                <a:cubicBezTo>
                  <a:pt x="676" y="2146"/>
                  <a:pt x="600" y="2093"/>
                  <a:pt x="515" y="1938"/>
                </a:cubicBezTo>
                <a:cubicBezTo>
                  <a:pt x="430" y="1783"/>
                  <a:pt x="337" y="1536"/>
                  <a:pt x="251" y="1213"/>
                </a:cubicBezTo>
                <a:cubicBezTo>
                  <a:pt x="165" y="890"/>
                  <a:pt x="52" y="253"/>
                  <a:pt x="0" y="0"/>
                </a:cubicBezTo>
              </a:path>
            </a:pathLst>
          </a:custGeom>
          <a:noFill/>
          <a:ln w="25400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827088" y="1322388"/>
          <a:ext cx="1008062" cy="549275"/>
        </p:xfrm>
        <a:graphic>
          <a:graphicData uri="http://schemas.openxmlformats.org/presentationml/2006/ole">
            <p:oleObj spid="_x0000_s36875" name="Формула" r:id="rId4" imgW="419040" imgH="228600" progId="Equation.3">
              <p:embed/>
            </p:oleObj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7164388" y="454025"/>
          <a:ext cx="1439862" cy="447675"/>
        </p:xfrm>
        <a:graphic>
          <a:graphicData uri="http://schemas.openxmlformats.org/presentationml/2006/ole">
            <p:oleObj spid="_x0000_s36880" name="Формула" r:id="rId5" imgW="736560" imgH="228600" progId="Equation.3">
              <p:embed/>
            </p:oleObj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3563938" y="1844675"/>
          <a:ext cx="1439862" cy="447675"/>
        </p:xfrm>
        <a:graphic>
          <a:graphicData uri="http://schemas.openxmlformats.org/presentationml/2006/ole">
            <p:oleObj spid="_x0000_s36881" name="Формула" r:id="rId6" imgW="736560" imgH="228600" progId="Equation.3">
              <p:embed/>
            </p:oleObj>
          </a:graphicData>
        </a:graphic>
      </p:graphicFrame>
      <p:sp>
        <p:nvSpPr>
          <p:cNvPr id="36886" name="Line 22"/>
          <p:cNvSpPr>
            <a:spLocks noChangeShapeType="1"/>
          </p:cNvSpPr>
          <p:nvPr/>
        </p:nvSpPr>
        <p:spPr bwMode="auto">
          <a:xfrm flipH="1">
            <a:off x="2339975" y="1125538"/>
            <a:ext cx="71438" cy="525621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54291E-6 L -0.09045 0.00439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  <p:bldP spid="368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5062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1412875"/>
            <a:ext cx="7199312" cy="4176713"/>
          </a:xfrm>
        </p:spPr>
        <p:txBody>
          <a:bodyPr/>
          <a:lstStyle/>
          <a:p>
            <a:r>
              <a:rPr lang="ru-RU" sz="2800" smtClean="0"/>
              <a:t>Построить график функции </a:t>
            </a: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292725" y="1125538"/>
          <a:ext cx="3103563" cy="1146175"/>
        </p:xfrm>
        <a:graphic>
          <a:graphicData uri="http://schemas.openxmlformats.org/presentationml/2006/ole">
            <p:oleObj spid="_x0000_s45060" name="Формула" r:id="rId3" imgW="1066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53" name="Rectang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2025" name="Rectangle 3"/>
          <p:cNvSpPr>
            <a:spLocks noGrp="1"/>
          </p:cNvSpPr>
          <p:nvPr>
            <p:ph type="body" sz="half" idx="1"/>
          </p:nvPr>
        </p:nvSpPr>
        <p:spPr>
          <a:xfrm>
            <a:off x="611188" y="1989138"/>
            <a:ext cx="7993062" cy="37449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Строим сдвигом графика функции</a:t>
            </a:r>
          </a:p>
          <a:p>
            <a:pPr>
              <a:buFont typeface="Arial" charset="0"/>
              <a:buNone/>
            </a:pPr>
            <a:r>
              <a:rPr lang="ru-RU" sz="2800" smtClean="0"/>
              <a:t>на 3 единицы влево и на 2 единицы </a:t>
            </a:r>
          </a:p>
          <a:p>
            <a:pPr>
              <a:buFont typeface="Arial" charset="0"/>
              <a:buNone/>
            </a:pPr>
            <a:r>
              <a:rPr lang="ru-RU" sz="2800" smtClean="0"/>
              <a:t>вниз.</a:t>
            </a:r>
          </a:p>
          <a:p>
            <a:pPr>
              <a:buFont typeface="Arial" charset="0"/>
              <a:buNone/>
            </a:pPr>
            <a:r>
              <a:rPr lang="ru-RU" sz="2800" smtClean="0"/>
              <a:t>Составим таблицу</a:t>
            </a:r>
            <a:endParaRPr lang="ru-RU" sz="28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800" smtClean="0">
                <a:latin typeface="Arial" charset="0"/>
              </a:rPr>
              <a:t>для функции 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084888" y="1844675"/>
          <a:ext cx="1130300" cy="814388"/>
        </p:xfrm>
        <a:graphic>
          <a:graphicData uri="http://schemas.openxmlformats.org/presentationml/2006/ole">
            <p:oleObj spid="_x0000_s41988" name="Формула" r:id="rId3" imgW="545760" imgH="393480" progId="Equation.3">
              <p:embed/>
            </p:oleObj>
          </a:graphicData>
        </a:graphic>
      </p:graphicFrame>
      <p:graphicFrame>
        <p:nvGraphicFramePr>
          <p:cNvPr id="42061" name="Group 77"/>
          <p:cNvGraphicFramePr>
            <a:graphicFrameLocks noGrp="1"/>
          </p:cNvGraphicFramePr>
          <p:nvPr>
            <p:ph sz="quarter" idx="3"/>
          </p:nvPr>
        </p:nvGraphicFramePr>
        <p:xfrm>
          <a:off x="5364163" y="3644900"/>
          <a:ext cx="2736850" cy="1079500"/>
        </p:xfrm>
        <a:graphic>
          <a:graphicData uri="http://schemas.openxmlformats.org/drawingml/2006/table">
            <a:tbl>
              <a:tblPr/>
              <a:tblGrid>
                <a:gridCol w="360362"/>
                <a:gridCol w="431800"/>
                <a:gridCol w="411163"/>
                <a:gridCol w="511175"/>
                <a:gridCol w="511175"/>
                <a:gridCol w="511175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21" name="Object 37"/>
          <p:cNvGraphicFramePr>
            <a:graphicFrameLocks noChangeAspect="1"/>
          </p:cNvGraphicFramePr>
          <p:nvPr/>
        </p:nvGraphicFramePr>
        <p:xfrm>
          <a:off x="6300788" y="4149725"/>
          <a:ext cx="223837" cy="576263"/>
        </p:xfrm>
        <a:graphic>
          <a:graphicData uri="http://schemas.openxmlformats.org/presentationml/2006/ole">
            <p:oleObj spid="_x0000_s42021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42022" name="Object 38"/>
          <p:cNvGraphicFramePr>
            <a:graphicFrameLocks noChangeAspect="1"/>
          </p:cNvGraphicFramePr>
          <p:nvPr/>
        </p:nvGraphicFramePr>
        <p:xfrm>
          <a:off x="7235825" y="4149725"/>
          <a:ext cx="223838" cy="576263"/>
        </p:xfrm>
        <a:graphic>
          <a:graphicData uri="http://schemas.openxmlformats.org/presentationml/2006/ole">
            <p:oleObj spid="_x0000_s42022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42023" name="Object 39"/>
          <p:cNvGraphicFramePr>
            <a:graphicFrameLocks noChangeAspect="1"/>
          </p:cNvGraphicFramePr>
          <p:nvPr/>
        </p:nvGraphicFramePr>
        <p:xfrm>
          <a:off x="3132138" y="404813"/>
          <a:ext cx="2519362" cy="928687"/>
        </p:xfrm>
        <a:graphic>
          <a:graphicData uri="http://schemas.openxmlformats.org/presentationml/2006/ole">
            <p:oleObj spid="_x0000_s42023" name="Формула" r:id="rId6" imgW="1066680" imgH="393480" progId="Equation.3">
              <p:embed/>
            </p:oleObj>
          </a:graphicData>
        </a:graphic>
      </p:graphicFrame>
      <p:graphicFrame>
        <p:nvGraphicFramePr>
          <p:cNvPr id="42052" name="Object 68"/>
          <p:cNvGraphicFramePr>
            <a:graphicFrameLocks noChangeAspect="1"/>
          </p:cNvGraphicFramePr>
          <p:nvPr/>
        </p:nvGraphicFramePr>
        <p:xfrm>
          <a:off x="2987675" y="3860800"/>
          <a:ext cx="1296988" cy="935038"/>
        </p:xfrm>
        <a:graphic>
          <a:graphicData uri="http://schemas.openxmlformats.org/presentationml/2006/ole">
            <p:oleObj spid="_x0000_s42052" name="Формула" r:id="rId7" imgW="545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3" name="Picture 2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642938"/>
            <a:ext cx="749935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4" name="TextBox 4"/>
          <p:cNvSpPr txBox="1">
            <a:spLocks noChangeArrowheads="1"/>
          </p:cNvSpPr>
          <p:nvPr/>
        </p:nvSpPr>
        <p:spPr bwMode="auto">
          <a:xfrm>
            <a:off x="3357563" y="428625"/>
            <a:ext cx="380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Построить  график функции</a:t>
            </a:r>
            <a:endParaRPr lang="ru-RU" sz="3200">
              <a:latin typeface="Calibri" pitchFamily="34" charset="0"/>
            </a:endParaRP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7092950" y="333375"/>
          <a:ext cx="1873250" cy="692150"/>
        </p:xfrm>
        <a:graphic>
          <a:graphicData uri="http://schemas.openxmlformats.org/presentationml/2006/ole">
            <p:oleObj spid="_x0000_s40967" name="Формула" r:id="rId4" imgW="1066680" imgH="393480" progId="Equation.3">
              <p:embed/>
            </p:oleObj>
          </a:graphicData>
        </a:graphic>
      </p:graphicFrame>
      <p:sp>
        <p:nvSpPr>
          <p:cNvPr id="40968" name="Freeform 8"/>
          <p:cNvSpPr>
            <a:spLocks/>
          </p:cNvSpPr>
          <p:nvPr/>
        </p:nvSpPr>
        <p:spPr bwMode="auto">
          <a:xfrm>
            <a:off x="1547813" y="1484313"/>
            <a:ext cx="3240087" cy="3027362"/>
          </a:xfrm>
          <a:custGeom>
            <a:avLst/>
            <a:gdLst>
              <a:gd name="T0" fmla="*/ 2147483647 w 2041"/>
              <a:gd name="T1" fmla="*/ 0 h 1907"/>
              <a:gd name="T2" fmla="*/ 2147483647 w 2041"/>
              <a:gd name="T3" fmla="*/ 2147483647 h 1907"/>
              <a:gd name="T4" fmla="*/ 2147483647 w 2041"/>
              <a:gd name="T5" fmla="*/ 2147483647 h 1907"/>
              <a:gd name="T6" fmla="*/ 2147483647 w 2041"/>
              <a:gd name="T7" fmla="*/ 2147483647 h 1907"/>
              <a:gd name="T8" fmla="*/ 2147483647 w 2041"/>
              <a:gd name="T9" fmla="*/ 2147483647 h 1907"/>
              <a:gd name="T10" fmla="*/ 2147483647 w 2041"/>
              <a:gd name="T11" fmla="*/ 2147483647 h 1907"/>
              <a:gd name="T12" fmla="*/ 2147483647 w 2041"/>
              <a:gd name="T13" fmla="*/ 2147483647 h 1907"/>
              <a:gd name="T14" fmla="*/ 2147483647 w 2041"/>
              <a:gd name="T15" fmla="*/ 2147483647 h 1907"/>
              <a:gd name="T16" fmla="*/ 2147483647 w 2041"/>
              <a:gd name="T17" fmla="*/ 2147483647 h 1907"/>
              <a:gd name="T18" fmla="*/ 0 w 2041"/>
              <a:gd name="T19" fmla="*/ 0 h 190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41"/>
              <a:gd name="T31" fmla="*/ 0 h 1907"/>
              <a:gd name="T32" fmla="*/ 2041 w 2041"/>
              <a:gd name="T33" fmla="*/ 1907 h 190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41" h="1907">
                <a:moveTo>
                  <a:pt x="2041" y="0"/>
                </a:moveTo>
                <a:cubicBezTo>
                  <a:pt x="1969" y="310"/>
                  <a:pt x="1897" y="620"/>
                  <a:pt x="1814" y="862"/>
                </a:cubicBezTo>
                <a:cubicBezTo>
                  <a:pt x="1731" y="1104"/>
                  <a:pt x="1625" y="1301"/>
                  <a:pt x="1542" y="1452"/>
                </a:cubicBezTo>
                <a:cubicBezTo>
                  <a:pt x="1459" y="1603"/>
                  <a:pt x="1357" y="1712"/>
                  <a:pt x="1315" y="1769"/>
                </a:cubicBezTo>
                <a:cubicBezTo>
                  <a:pt x="1273" y="1826"/>
                  <a:pt x="1333" y="1773"/>
                  <a:pt x="1288" y="1796"/>
                </a:cubicBezTo>
                <a:cubicBezTo>
                  <a:pt x="1243" y="1819"/>
                  <a:pt x="1128" y="1903"/>
                  <a:pt x="1043" y="1905"/>
                </a:cubicBezTo>
                <a:cubicBezTo>
                  <a:pt x="958" y="1907"/>
                  <a:pt x="868" y="1884"/>
                  <a:pt x="780" y="1809"/>
                </a:cubicBezTo>
                <a:cubicBezTo>
                  <a:pt x="692" y="1734"/>
                  <a:pt x="601" y="1615"/>
                  <a:pt x="516" y="1457"/>
                </a:cubicBezTo>
                <a:cubicBezTo>
                  <a:pt x="431" y="1299"/>
                  <a:pt x="358" y="1104"/>
                  <a:pt x="272" y="861"/>
                </a:cubicBezTo>
                <a:cubicBezTo>
                  <a:pt x="186" y="618"/>
                  <a:pt x="57" y="179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3851275" y="3141663"/>
          <a:ext cx="2046288" cy="755650"/>
        </p:xfrm>
        <a:graphic>
          <a:graphicData uri="http://schemas.openxmlformats.org/presentationml/2006/ole">
            <p:oleObj spid="_x0000_s40970" name="Формула" r:id="rId5" imgW="1066680" imgH="393480" progId="Equation.3">
              <p:embed/>
            </p:oleObj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4859338" y="1196975"/>
          <a:ext cx="1152525" cy="831850"/>
        </p:xfrm>
        <a:graphic>
          <a:graphicData uri="http://schemas.openxmlformats.org/presentationml/2006/ole">
            <p:oleObj spid="_x0000_s40971" name="Формула" r:id="rId6" imgW="545760" imgH="393480" progId="Equation.3">
              <p:embed/>
            </p:oleObj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827088" y="741363"/>
          <a:ext cx="1728787" cy="800100"/>
        </p:xfrm>
        <a:graphic>
          <a:graphicData uri="http://schemas.openxmlformats.org/presentationml/2006/ole">
            <p:oleObj spid="_x0000_s40972" name="Формула" r:id="rId7" imgW="850680" imgH="393480" progId="Equation.3">
              <p:embed/>
            </p:oleObj>
          </a:graphicData>
        </a:graphic>
      </p:graphicFrame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1979613" y="765175"/>
            <a:ext cx="0" cy="5688013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755650" y="5300663"/>
            <a:ext cx="5688013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4971E-6 L -0.12986 -3.7497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86 -3.74971E-6 L -0.12986 0.1154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1" animBg="1"/>
      <p:bldP spid="40977" grpId="0" animBg="1"/>
      <p:bldP spid="409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3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Построить график функции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47114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1557338"/>
            <a:ext cx="8280400" cy="4464050"/>
          </a:xfrm>
        </p:spPr>
        <p:txBody>
          <a:bodyPr/>
          <a:lstStyle/>
          <a:p>
            <a:r>
              <a:rPr lang="ru-RU" sz="2800" smtClean="0"/>
              <a:t>Строим сдвигом графика функции</a:t>
            </a:r>
          </a:p>
          <a:p>
            <a:pPr>
              <a:buFont typeface="Arial" charset="0"/>
              <a:buNone/>
            </a:pPr>
            <a:r>
              <a:rPr lang="ru-RU" sz="2800" smtClean="0"/>
              <a:t>на 3 единицы вправо и на 1 единицу вниз</a:t>
            </a:r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6300788" y="1484313"/>
          <a:ext cx="1366837" cy="647700"/>
        </p:xfrm>
        <a:graphic>
          <a:graphicData uri="http://schemas.openxmlformats.org/presentationml/2006/ole">
            <p:oleObj spid="_x0000_s47109" name="Формула" r:id="rId3" imgW="482400" imgH="228600" progId="Equation.3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140200" y="836613"/>
          <a:ext cx="2222500" cy="555625"/>
        </p:xfrm>
        <a:graphic>
          <a:graphicData uri="http://schemas.openxmlformats.org/presentationml/2006/ole">
            <p:oleObj spid="_x0000_s47112" name="Формула" r:id="rId4" imgW="914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1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8" name="Picture 2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4763" y="1846263"/>
            <a:ext cx="4052887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3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285750"/>
            <a:ext cx="777875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6588125" y="115888"/>
          <a:ext cx="1771650" cy="442912"/>
        </p:xfrm>
        <a:graphic>
          <a:graphicData uri="http://schemas.openxmlformats.org/presentationml/2006/ole">
            <p:oleObj spid="_x0000_s21508" name="Формула" r:id="rId5" imgW="914400" imgH="228600" progId="Equation.3">
              <p:embed/>
            </p:oleObj>
          </a:graphicData>
        </a:graphic>
      </p:graphicFrame>
      <p:sp>
        <p:nvSpPr>
          <p:cNvPr id="21513" name="Freeform 9"/>
          <p:cNvSpPr>
            <a:spLocks/>
          </p:cNvSpPr>
          <p:nvPr/>
        </p:nvSpPr>
        <p:spPr bwMode="auto">
          <a:xfrm>
            <a:off x="2124075" y="500063"/>
            <a:ext cx="2592388" cy="3792537"/>
          </a:xfrm>
          <a:custGeom>
            <a:avLst/>
            <a:gdLst>
              <a:gd name="T0" fmla="*/ 2147483647 w 1633"/>
              <a:gd name="T1" fmla="*/ 2147483647 h 2389"/>
              <a:gd name="T2" fmla="*/ 2147483647 w 1633"/>
              <a:gd name="T3" fmla="*/ 2147483647 h 2389"/>
              <a:gd name="T4" fmla="*/ 2147483647 w 1633"/>
              <a:gd name="T5" fmla="*/ 2147483647 h 2389"/>
              <a:gd name="T6" fmla="*/ 2147483647 w 1633"/>
              <a:gd name="T7" fmla="*/ 2147483647 h 2389"/>
              <a:gd name="T8" fmla="*/ 2147483647 w 1633"/>
              <a:gd name="T9" fmla="*/ 2147483647 h 2389"/>
              <a:gd name="T10" fmla="*/ 2147483647 w 1633"/>
              <a:gd name="T11" fmla="*/ 2147483647 h 2389"/>
              <a:gd name="T12" fmla="*/ 2147483647 w 1633"/>
              <a:gd name="T13" fmla="*/ 2147483647 h 2389"/>
              <a:gd name="T14" fmla="*/ 2147483647 w 1633"/>
              <a:gd name="T15" fmla="*/ 2147483647 h 238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33"/>
              <a:gd name="T25" fmla="*/ 0 h 2389"/>
              <a:gd name="T26" fmla="*/ 1633 w 1633"/>
              <a:gd name="T27" fmla="*/ 2389 h 238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33" h="2389">
                <a:moveTo>
                  <a:pt x="1633" y="167"/>
                </a:moveTo>
                <a:cubicBezTo>
                  <a:pt x="1542" y="635"/>
                  <a:pt x="1452" y="1104"/>
                  <a:pt x="1361" y="1437"/>
                </a:cubicBezTo>
                <a:cubicBezTo>
                  <a:pt x="1270" y="1770"/>
                  <a:pt x="1179" y="2004"/>
                  <a:pt x="1088" y="2163"/>
                </a:cubicBezTo>
                <a:cubicBezTo>
                  <a:pt x="997" y="2322"/>
                  <a:pt x="907" y="2389"/>
                  <a:pt x="816" y="2389"/>
                </a:cubicBezTo>
                <a:cubicBezTo>
                  <a:pt x="725" y="2389"/>
                  <a:pt x="627" y="2322"/>
                  <a:pt x="544" y="2163"/>
                </a:cubicBezTo>
                <a:cubicBezTo>
                  <a:pt x="461" y="2004"/>
                  <a:pt x="400" y="1762"/>
                  <a:pt x="317" y="1437"/>
                </a:cubicBezTo>
                <a:cubicBezTo>
                  <a:pt x="234" y="1112"/>
                  <a:pt x="90" y="424"/>
                  <a:pt x="45" y="212"/>
                </a:cubicBezTo>
                <a:cubicBezTo>
                  <a:pt x="0" y="0"/>
                  <a:pt x="22" y="83"/>
                  <a:pt x="45" y="167"/>
                </a:cubicBezTo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Text Box 10"/>
          <p:cNvSpPr txBox="1">
            <a:spLocks noChangeArrowheads="1"/>
          </p:cNvSpPr>
          <p:nvPr/>
        </p:nvSpPr>
        <p:spPr bwMode="auto">
          <a:xfrm>
            <a:off x="3419475" y="188913"/>
            <a:ext cx="3457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Построить график функции</a:t>
            </a:r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4787900" y="827088"/>
          <a:ext cx="863600" cy="469900"/>
        </p:xfrm>
        <a:graphic>
          <a:graphicData uri="http://schemas.openxmlformats.org/presentationml/2006/ole">
            <p:oleObj spid="_x0000_s21516" name="Формула" r:id="rId6" imgW="419040" imgH="228600" progId="Equation.3">
              <p:embed/>
            </p:oleObj>
          </a:graphicData>
        </a:graphic>
      </p:graphicFrame>
      <p:graphicFrame>
        <p:nvGraphicFramePr>
          <p:cNvPr id="2" name="Object 1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580063" y="3500438"/>
          <a:ext cx="1771650" cy="442912"/>
        </p:xfrm>
        <a:graphic>
          <a:graphicData uri="http://schemas.openxmlformats.org/presentationml/2006/ole">
            <p:oleObj spid="_x0000_s21517" name="Формула" r:id="rId7" imgW="914400" imgH="228600" progId="Equation.3">
              <p:embed/>
            </p:oleObj>
          </a:graphicData>
        </a:graphic>
      </p:graphicFrame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4643438" y="549275"/>
            <a:ext cx="73025" cy="575945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900113" y="4724400"/>
            <a:ext cx="712787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4643438" y="4652963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5076825" y="4292600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4211638" y="4292600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5435600" y="3141663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3779838" y="3141663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Oval 24"/>
          <p:cNvSpPr>
            <a:spLocks noChangeArrowheads="1"/>
          </p:cNvSpPr>
          <p:nvPr/>
        </p:nvSpPr>
        <p:spPr bwMode="auto">
          <a:xfrm>
            <a:off x="5867400" y="11255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24"/>
          <p:cNvSpPr>
            <a:spLocks noChangeArrowheads="1"/>
          </p:cNvSpPr>
          <p:nvPr/>
        </p:nvSpPr>
        <p:spPr bwMode="auto">
          <a:xfrm>
            <a:off x="3419475" y="11255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671 L 0.13403 0.05992 " pathEditMode="relative" rAng="0" ptsTypes="AA">
                                      <p:cBhvr>
                                        <p:cTn id="44" dur="5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  <p:bldP spid="21529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" y="1014413"/>
            <a:ext cx="760095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928688"/>
            <a:ext cx="7623175" cy="48434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6429375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643563" y="41433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857750" y="33575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 flipH="1">
            <a:off x="3357563" y="36433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143375" y="43576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3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33375"/>
            <a:ext cx="777875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4067175" y="477838"/>
          <a:ext cx="2376488" cy="515937"/>
        </p:xfrm>
        <a:graphic>
          <a:graphicData uri="http://schemas.openxmlformats.org/presentationml/2006/ole">
            <p:oleObj spid="_x0000_s54279" name="Формула" r:id="rId4" imgW="1054080" imgH="228600" progId="Equation.3">
              <p:embed/>
            </p:oleObj>
          </a:graphicData>
        </a:graphic>
      </p:graphicFrame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5076825" y="1268413"/>
            <a:ext cx="0" cy="511333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1331913" y="3573463"/>
            <a:ext cx="712787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5" name="Freeform 13"/>
          <p:cNvSpPr>
            <a:spLocks/>
          </p:cNvSpPr>
          <p:nvPr/>
        </p:nvSpPr>
        <p:spPr bwMode="auto">
          <a:xfrm>
            <a:off x="4211638" y="3573463"/>
            <a:ext cx="1728787" cy="1584325"/>
          </a:xfrm>
          <a:custGeom>
            <a:avLst/>
            <a:gdLst>
              <a:gd name="T0" fmla="*/ 0 w 1089"/>
              <a:gd name="T1" fmla="*/ 1584325 h 998"/>
              <a:gd name="T2" fmla="*/ 431800 w 1089"/>
              <a:gd name="T3" fmla="*/ 431800 h 998"/>
              <a:gd name="T4" fmla="*/ 865187 w 1089"/>
              <a:gd name="T5" fmla="*/ 0 h 998"/>
              <a:gd name="T6" fmla="*/ 1296987 w 1089"/>
              <a:gd name="T7" fmla="*/ 431800 h 998"/>
              <a:gd name="T8" fmla="*/ 1728787 w 1089"/>
              <a:gd name="T9" fmla="*/ 1584325 h 9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9"/>
              <a:gd name="T16" fmla="*/ 0 h 998"/>
              <a:gd name="T17" fmla="*/ 1089 w 1089"/>
              <a:gd name="T18" fmla="*/ 998 h 9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9" h="998">
                <a:moveTo>
                  <a:pt x="0" y="998"/>
                </a:moveTo>
                <a:cubicBezTo>
                  <a:pt x="90" y="718"/>
                  <a:pt x="181" y="438"/>
                  <a:pt x="272" y="272"/>
                </a:cubicBezTo>
                <a:cubicBezTo>
                  <a:pt x="363" y="106"/>
                  <a:pt x="454" y="0"/>
                  <a:pt x="545" y="0"/>
                </a:cubicBezTo>
                <a:cubicBezTo>
                  <a:pt x="636" y="0"/>
                  <a:pt x="726" y="106"/>
                  <a:pt x="817" y="272"/>
                </a:cubicBezTo>
                <a:cubicBezTo>
                  <a:pt x="908" y="438"/>
                  <a:pt x="1044" y="877"/>
                  <a:pt x="1089" y="998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6" name="Freeform 14"/>
          <p:cNvSpPr>
            <a:spLocks/>
          </p:cNvSpPr>
          <p:nvPr/>
        </p:nvSpPr>
        <p:spPr bwMode="auto">
          <a:xfrm>
            <a:off x="3995738" y="5157788"/>
            <a:ext cx="215900" cy="935037"/>
          </a:xfrm>
          <a:custGeom>
            <a:avLst/>
            <a:gdLst>
              <a:gd name="T0" fmla="*/ 0 w 136"/>
              <a:gd name="T1" fmla="*/ 935037 h 589"/>
              <a:gd name="T2" fmla="*/ 215900 w 136"/>
              <a:gd name="T3" fmla="*/ 0 h 589"/>
              <a:gd name="T4" fmla="*/ 0 60000 65536"/>
              <a:gd name="T5" fmla="*/ 0 60000 65536"/>
              <a:gd name="T6" fmla="*/ 0 w 136"/>
              <a:gd name="T7" fmla="*/ 0 h 589"/>
              <a:gd name="T8" fmla="*/ 136 w 136"/>
              <a:gd name="T9" fmla="*/ 589 h 5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6" h="589">
                <a:moveTo>
                  <a:pt x="0" y="589"/>
                </a:moveTo>
                <a:cubicBezTo>
                  <a:pt x="56" y="343"/>
                  <a:pt x="113" y="98"/>
                  <a:pt x="136" y="0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7" name="Freeform 15"/>
          <p:cNvSpPr>
            <a:spLocks/>
          </p:cNvSpPr>
          <p:nvPr/>
        </p:nvSpPr>
        <p:spPr bwMode="auto">
          <a:xfrm>
            <a:off x="5940425" y="5157788"/>
            <a:ext cx="215900" cy="863600"/>
          </a:xfrm>
          <a:custGeom>
            <a:avLst/>
            <a:gdLst>
              <a:gd name="T0" fmla="*/ 215900 w 136"/>
              <a:gd name="T1" fmla="*/ 863600 h 544"/>
              <a:gd name="T2" fmla="*/ 0 w 136"/>
              <a:gd name="T3" fmla="*/ 0 h 544"/>
              <a:gd name="T4" fmla="*/ 0 60000 65536"/>
              <a:gd name="T5" fmla="*/ 0 60000 65536"/>
              <a:gd name="T6" fmla="*/ 0 w 136"/>
              <a:gd name="T7" fmla="*/ 0 h 544"/>
              <a:gd name="T8" fmla="*/ 136 w 136"/>
              <a:gd name="T9" fmla="*/ 544 h 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6" h="544">
                <a:moveTo>
                  <a:pt x="136" y="544"/>
                </a:moveTo>
                <a:cubicBezTo>
                  <a:pt x="79" y="317"/>
                  <a:pt x="23" y="91"/>
                  <a:pt x="0" y="0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4331" name="Group 59"/>
          <p:cNvGraphicFramePr>
            <a:graphicFrameLocks noGrp="1"/>
          </p:cNvGraphicFramePr>
          <p:nvPr/>
        </p:nvGraphicFramePr>
        <p:xfrm>
          <a:off x="468313" y="1052513"/>
          <a:ext cx="2376487" cy="1036320"/>
        </p:xfrm>
        <a:graphic>
          <a:graphicData uri="http://schemas.openxmlformats.org/drawingml/2006/table">
            <a:tbl>
              <a:tblPr/>
              <a:tblGrid>
                <a:gridCol w="404812"/>
                <a:gridCol w="403225"/>
                <a:gridCol w="487363"/>
                <a:gridCol w="504825"/>
                <a:gridCol w="5762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332" name="Object 60"/>
          <p:cNvGraphicFramePr>
            <a:graphicFrameLocks noChangeAspect="1"/>
          </p:cNvGraphicFramePr>
          <p:nvPr/>
        </p:nvGraphicFramePr>
        <p:xfrm>
          <a:off x="971550" y="476250"/>
          <a:ext cx="974725" cy="438150"/>
        </p:xfrm>
        <a:graphic>
          <a:graphicData uri="http://schemas.openxmlformats.org/presentationml/2006/ole">
            <p:oleObj spid="_x0000_s54332" name="Формула" r:id="rId5" imgW="507960" imgH="228600" progId="Equation.3">
              <p:embed/>
            </p:oleObj>
          </a:graphicData>
        </a:graphic>
      </p:graphicFrame>
      <p:sp>
        <p:nvSpPr>
          <p:cNvPr id="54360" name="Oval 88"/>
          <p:cNvSpPr>
            <a:spLocks noChangeArrowheads="1"/>
          </p:cNvSpPr>
          <p:nvPr/>
        </p:nvSpPr>
        <p:spPr bwMode="auto">
          <a:xfrm>
            <a:off x="5003800" y="3573463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361" name="Oval 89"/>
          <p:cNvSpPr>
            <a:spLocks noChangeArrowheads="1"/>
          </p:cNvSpPr>
          <p:nvPr/>
        </p:nvSpPr>
        <p:spPr bwMode="auto">
          <a:xfrm>
            <a:off x="5435600" y="3933825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362" name="Oval 90"/>
          <p:cNvSpPr>
            <a:spLocks noChangeArrowheads="1"/>
          </p:cNvSpPr>
          <p:nvPr/>
        </p:nvSpPr>
        <p:spPr bwMode="auto">
          <a:xfrm>
            <a:off x="4643438" y="3933825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363" name="Oval 91"/>
          <p:cNvSpPr>
            <a:spLocks noChangeArrowheads="1"/>
          </p:cNvSpPr>
          <p:nvPr/>
        </p:nvSpPr>
        <p:spPr bwMode="auto">
          <a:xfrm>
            <a:off x="5867400" y="515778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364" name="Oval 92"/>
          <p:cNvSpPr>
            <a:spLocks noChangeArrowheads="1"/>
          </p:cNvSpPr>
          <p:nvPr/>
        </p:nvSpPr>
        <p:spPr bwMode="auto">
          <a:xfrm>
            <a:off x="4140200" y="515778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3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 animBg="1"/>
      <p:bldP spid="54283" grpId="0" animBg="1"/>
      <p:bldP spid="54285" grpId="0" animBg="1"/>
      <p:bldP spid="54286" grpId="0" animBg="1"/>
      <p:bldP spid="54287" grpId="0" animBg="1"/>
      <p:bldP spid="54360" grpId="0" animBg="1"/>
      <p:bldP spid="54361" grpId="0" animBg="1"/>
      <p:bldP spid="54362" grpId="0" animBg="1"/>
      <p:bldP spid="54363" grpId="0" animBg="1"/>
      <p:bldP spid="543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6737" cy="3000375"/>
          </a:xfrm>
        </p:spPr>
        <p:txBody>
          <a:bodyPr/>
          <a:lstStyle/>
          <a:p>
            <a:pPr eaLnBrk="1" hangingPunct="1"/>
            <a:r>
              <a:rPr lang="ru-RU" sz="3600" smtClean="0"/>
              <a:t>Определение </a:t>
            </a:r>
            <a:r>
              <a:rPr lang="en-US" sz="3600" smtClean="0"/>
              <a:t>:</a:t>
            </a:r>
            <a:r>
              <a:rPr lang="ru-RU" sz="3600" smtClean="0"/>
              <a:t>        функция</a:t>
            </a:r>
            <a:r>
              <a:rPr lang="en-US" sz="3600" smtClean="0"/>
              <a:t> </a:t>
            </a:r>
            <a:r>
              <a:rPr lang="ru-RU" sz="3600" smtClean="0"/>
              <a:t>вида 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ru-RU" sz="3600" smtClean="0"/>
              <a:t>где </a:t>
            </a:r>
            <a:r>
              <a:rPr lang="en-US" sz="3600" smtClean="0"/>
              <a:t>a,</a:t>
            </a:r>
            <a:r>
              <a:rPr lang="ru-RU" sz="3600" smtClean="0"/>
              <a:t> </a:t>
            </a:r>
            <a:r>
              <a:rPr lang="en-US" sz="3600" smtClean="0"/>
              <a:t>b </a:t>
            </a:r>
            <a:r>
              <a:rPr lang="ru-RU" sz="3600" smtClean="0"/>
              <a:t>и </a:t>
            </a:r>
            <a:r>
              <a:rPr lang="en-US" sz="3600" smtClean="0"/>
              <a:t>c   -  </a:t>
            </a:r>
            <a:r>
              <a:rPr lang="ru-RU" sz="3600" smtClean="0"/>
              <a:t> заданные числа</a:t>
            </a:r>
            <a:r>
              <a:rPr lang="en-US" sz="3600" smtClean="0"/>
              <a:t>, a≠0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называется квадратичной</a:t>
            </a:r>
            <a:r>
              <a:rPr lang="en-US" sz="3600" smtClean="0"/>
              <a:t>. </a:t>
            </a:r>
            <a:endParaRPr lang="ru-RU" sz="3600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571750" y="1785938"/>
          <a:ext cx="4024313" cy="928687"/>
        </p:xfrm>
        <a:graphic>
          <a:graphicData uri="http://schemas.openxmlformats.org/presentationml/2006/ole">
            <p:oleObj spid="_x0000_s15362" name="Формула" r:id="rId3" imgW="990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ru-RU" sz="2400" smtClean="0"/>
              <a:t>Выбрать квадратичные функции и для каждой выписать коэффициенты </a:t>
            </a:r>
            <a:r>
              <a:rPr lang="en-US" sz="2400" smtClean="0"/>
              <a:t>  a, b </a:t>
            </a:r>
            <a:r>
              <a:rPr lang="ru-RU" sz="2400" smtClean="0"/>
              <a:t>и </a:t>
            </a:r>
            <a:r>
              <a:rPr lang="en-US" sz="2400" smtClean="0"/>
              <a:t>c.</a:t>
            </a:r>
            <a:endParaRPr lang="ru-RU" sz="240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85813" y="1857375"/>
          <a:ext cx="1689100" cy="542925"/>
        </p:xfrm>
        <a:graphic>
          <a:graphicData uri="http://schemas.openxmlformats.org/presentationml/2006/ole">
            <p:oleObj spid="_x0000_s1027" name="Формула" r:id="rId3" imgW="711000" imgH="2286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28625" y="3286125"/>
          <a:ext cx="2146300" cy="911225"/>
        </p:xfrm>
        <a:graphic>
          <a:graphicData uri="http://schemas.openxmlformats.org/presentationml/2006/ole">
            <p:oleObj spid="_x0000_s1028" name="Формула" r:id="rId4" imgW="92700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00063" y="4929188"/>
          <a:ext cx="2695575" cy="614362"/>
        </p:xfrm>
        <a:graphic>
          <a:graphicData uri="http://schemas.openxmlformats.org/presentationml/2006/ole">
            <p:oleObj spid="_x0000_s1029" name="Формула" r:id="rId5" imgW="1002960" imgH="228600" progId="Equation.3">
              <p:embed/>
            </p:oleObj>
          </a:graphicData>
        </a:graphic>
      </p:graphicFrame>
      <p:graphicFrame>
        <p:nvGraphicFramePr>
          <p:cNvPr id="1030" name="Object 6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786313" y="1928813"/>
          <a:ext cx="2362200" cy="685800"/>
        </p:xfrm>
        <a:graphic>
          <a:graphicData uri="http://schemas.openxmlformats.org/presentationml/2006/ole">
            <p:oleObj spid="_x0000_s1030" name="Формула" r:id="rId7" imgW="787320" imgH="22860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643438" y="3571875"/>
          <a:ext cx="2781300" cy="685800"/>
        </p:xfrm>
        <a:graphic>
          <a:graphicData uri="http://schemas.openxmlformats.org/presentationml/2006/ole">
            <p:oleObj spid="_x0000_s1031" name="Формула" r:id="rId8" imgW="927000" imgH="228600" progId="Equation.3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5072063" y="5072063"/>
          <a:ext cx="1808162" cy="642937"/>
        </p:xfrm>
        <a:graphic>
          <a:graphicData uri="http://schemas.openxmlformats.org/presentationml/2006/ole">
            <p:oleObj spid="_x0000_s1032" name="Формула" r:id="rId9" imgW="647640" imgH="203040" progId="Equation.3">
              <p:embed/>
            </p:oleObj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642938" y="2428875"/>
          <a:ext cx="2574925" cy="500063"/>
        </p:xfrm>
        <a:graphic>
          <a:graphicData uri="http://schemas.openxmlformats.org/presentationml/2006/ole">
            <p:oleObj spid="_x0000_s1033" name="Формула" r:id="rId10" imgW="1117440" imgH="203040" progId="Equation.3">
              <p:embed/>
            </p:oleObj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642938" y="5643563"/>
          <a:ext cx="2741612" cy="487362"/>
        </p:xfrm>
        <a:graphic>
          <a:graphicData uri="http://schemas.openxmlformats.org/presentationml/2006/ole">
            <p:oleObj spid="_x0000_s1034" name="Формула" r:id="rId11" imgW="1143000" imgH="203040" progId="Equation.3">
              <p:embed/>
            </p:oleObj>
          </a:graphicData>
        </a:graphic>
      </p:graphicFrame>
      <p:sp>
        <p:nvSpPr>
          <p:cNvPr id="1038" name="TextBox 13"/>
          <p:cNvSpPr txBox="1">
            <a:spLocks noChangeArrowheads="1"/>
          </p:cNvSpPr>
          <p:nvPr/>
        </p:nvSpPr>
        <p:spPr bwMode="auto">
          <a:xfrm>
            <a:off x="3571875" y="4643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4872038" y="4357688"/>
          <a:ext cx="2324100" cy="458787"/>
        </p:xfrm>
        <a:graphic>
          <a:graphicData uri="http://schemas.openxmlformats.org/presentationml/2006/ole">
            <p:oleObj spid="_x0000_s1035" name="Формула" r:id="rId12" imgW="1028520" imgH="203040" progId="Equation.3">
              <p:embed/>
            </p:oleObj>
          </a:graphicData>
        </a:graphic>
      </p:graphicFrame>
      <p:sp>
        <p:nvSpPr>
          <p:cNvPr id="1039" name="TextBox 15"/>
          <p:cNvSpPr txBox="1">
            <a:spLocks noChangeArrowheads="1"/>
          </p:cNvSpPr>
          <p:nvPr/>
        </p:nvSpPr>
        <p:spPr bwMode="auto">
          <a:xfrm>
            <a:off x="4714875" y="3071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4714875" y="2786063"/>
          <a:ext cx="2457450" cy="614362"/>
        </p:xfrm>
        <a:graphic>
          <a:graphicData uri="http://schemas.openxmlformats.org/presentationml/2006/ole">
            <p:oleObj spid="_x0000_s1036" name="Формула" r:id="rId13" imgW="914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15313" cy="5643563"/>
          </a:xfrm>
        </p:spPr>
        <p:txBody>
          <a:bodyPr/>
          <a:lstStyle/>
          <a:p>
            <a:pPr algn="l" eaLnBrk="1" hangingPunct="1"/>
            <a:r>
              <a:rPr lang="ru-RU" sz="3200" smtClean="0"/>
              <a:t>            Преобразуем выражение 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выводы</a:t>
            </a:r>
            <a:r>
              <a:rPr lang="ru-RU" sz="3200" smtClean="0">
                <a:latin typeface="Arial" charset="0"/>
              </a:rPr>
              <a:t>:</a:t>
            </a:r>
            <a:r>
              <a:rPr lang="ru-RU" sz="3200" smtClean="0"/>
              <a:t>       функцию вида</a:t>
            </a:r>
            <a:br>
              <a:rPr lang="ru-RU" sz="3200" smtClean="0"/>
            </a:br>
            <a:r>
              <a:rPr lang="ru-RU" sz="3200" smtClean="0"/>
              <a:t>   </a:t>
            </a:r>
            <a:br>
              <a:rPr lang="ru-RU" sz="3200" smtClean="0"/>
            </a:br>
            <a:r>
              <a:rPr lang="ru-RU" sz="3200" smtClean="0"/>
              <a:t>можно представить в стандартном виде так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с коэффициентами </a:t>
            </a:r>
            <a:r>
              <a:rPr lang="en-US" sz="3200" smtClean="0"/>
              <a:t> a=2, b=-4, c=2</a:t>
            </a:r>
            <a:endParaRPr lang="ru-RU" sz="3200" smtClean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143000" y="2143125"/>
          <a:ext cx="6715125" cy="642938"/>
        </p:xfrm>
        <a:graphic>
          <a:graphicData uri="http://schemas.openxmlformats.org/presentationml/2006/ole">
            <p:oleObj spid="_x0000_s17410" name="Формула" r:id="rId3" imgW="2387520" imgH="22860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143500" y="2786063"/>
          <a:ext cx="2460625" cy="714375"/>
        </p:xfrm>
        <a:graphic>
          <a:graphicData uri="http://schemas.openxmlformats.org/presentationml/2006/ole">
            <p:oleObj spid="_x0000_s17411" name="Формула" r:id="rId4" imgW="787320" imgH="22860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174750" y="4500563"/>
          <a:ext cx="3057525" cy="642937"/>
        </p:xfrm>
        <a:graphic>
          <a:graphicData uri="http://schemas.openxmlformats.org/presentationml/2006/ole">
            <p:oleObj spid="_x0000_s17412" name="Формула" r:id="rId5" imgW="1015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smtClean="0"/>
              <a:t>Построить график функции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3200" smtClean="0"/>
              <a:t>где </a:t>
            </a:r>
            <a:r>
              <a:rPr lang="en-US" sz="3200" smtClean="0"/>
              <a:t>a=1, b=0,c=0</a:t>
            </a:r>
            <a:endParaRPr lang="ru-RU" sz="3200" smtClean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500688" y="357188"/>
          <a:ext cx="1127125" cy="614362"/>
        </p:xfrm>
        <a:graphic>
          <a:graphicData uri="http://schemas.openxmlformats.org/presentationml/2006/ole">
            <p:oleObj spid="_x0000_s16386" name="Формула" r:id="rId3" imgW="419040" imgH="228600" progId="Equation.3">
              <p:embed/>
            </p:oleObj>
          </a:graphicData>
        </a:graphic>
      </p:graphicFrame>
      <p:pic>
        <p:nvPicPr>
          <p:cNvPr id="16389" name="Рисунок 3" descr="setka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857250"/>
            <a:ext cx="84486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292725" y="981075"/>
          <a:ext cx="3143250" cy="1160463"/>
        </p:xfrm>
        <a:graphic>
          <a:graphicData uri="http://schemas.openxmlformats.org/drawingml/2006/table">
            <a:tbl>
              <a:tblPr/>
              <a:tblGrid>
                <a:gridCol w="449263"/>
                <a:gridCol w="449262"/>
                <a:gridCol w="449263"/>
                <a:gridCol w="447675"/>
                <a:gridCol w="449262"/>
                <a:gridCol w="449263"/>
                <a:gridCol w="449262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-2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356100" y="2133600"/>
          <a:ext cx="1579563" cy="725488"/>
        </p:xfrm>
        <a:graphic>
          <a:graphicData uri="http://schemas.openxmlformats.org/presentationml/2006/ole">
            <p:oleObj spid="_x0000_s16387" name="Формула" r:id="rId5" imgW="419040" imgH="228600" progId="Equation.3">
              <p:embed/>
            </p:oleObj>
          </a:graphicData>
        </a:graphic>
      </p:graphicFrame>
      <p:sp>
        <p:nvSpPr>
          <p:cNvPr id="16421" name="Freeform 37"/>
          <p:cNvSpPr>
            <a:spLocks/>
          </p:cNvSpPr>
          <p:nvPr/>
        </p:nvSpPr>
        <p:spPr bwMode="auto">
          <a:xfrm>
            <a:off x="1957388" y="1268413"/>
            <a:ext cx="2366962" cy="3578225"/>
          </a:xfrm>
          <a:custGeom>
            <a:avLst/>
            <a:gdLst>
              <a:gd name="T0" fmla="*/ 2147483647 w 1491"/>
              <a:gd name="T1" fmla="*/ 0 h 2254"/>
              <a:gd name="T2" fmla="*/ 2147483647 w 1491"/>
              <a:gd name="T3" fmla="*/ 2147483647 h 2254"/>
              <a:gd name="T4" fmla="*/ 2147483647 w 1491"/>
              <a:gd name="T5" fmla="*/ 2147483647 h 2254"/>
              <a:gd name="T6" fmla="*/ 2147483647 w 1491"/>
              <a:gd name="T7" fmla="*/ 2147483647 h 2254"/>
              <a:gd name="T8" fmla="*/ 2147483647 w 1491"/>
              <a:gd name="T9" fmla="*/ 2147483647 h 2254"/>
              <a:gd name="T10" fmla="*/ 2147483647 w 1491"/>
              <a:gd name="T11" fmla="*/ 2147483647 h 2254"/>
              <a:gd name="T12" fmla="*/ 0 w 1491"/>
              <a:gd name="T13" fmla="*/ 2147483647 h 2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1"/>
              <a:gd name="T22" fmla="*/ 0 h 2254"/>
              <a:gd name="T23" fmla="*/ 1491 w 1491"/>
              <a:gd name="T24" fmla="*/ 2254 h 2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1" h="2254">
                <a:moveTo>
                  <a:pt x="1491" y="0"/>
                </a:moveTo>
                <a:cubicBezTo>
                  <a:pt x="1404" y="446"/>
                  <a:pt x="1314" y="887"/>
                  <a:pt x="1219" y="1224"/>
                </a:cubicBezTo>
                <a:cubicBezTo>
                  <a:pt x="1124" y="1561"/>
                  <a:pt x="1016" y="1849"/>
                  <a:pt x="919" y="2020"/>
                </a:cubicBezTo>
                <a:cubicBezTo>
                  <a:pt x="822" y="2191"/>
                  <a:pt x="729" y="2254"/>
                  <a:pt x="635" y="2250"/>
                </a:cubicBezTo>
                <a:cubicBezTo>
                  <a:pt x="541" y="2246"/>
                  <a:pt x="435" y="2115"/>
                  <a:pt x="357" y="1995"/>
                </a:cubicBezTo>
                <a:cubicBezTo>
                  <a:pt x="279" y="1875"/>
                  <a:pt x="226" y="1703"/>
                  <a:pt x="167" y="1527"/>
                </a:cubicBezTo>
                <a:cubicBezTo>
                  <a:pt x="108" y="1351"/>
                  <a:pt x="35" y="1059"/>
                  <a:pt x="0" y="936"/>
                </a:cubicBezTo>
              </a:path>
            </a:pathLst>
          </a:cu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3" name="Freeform 39"/>
          <p:cNvSpPr>
            <a:spLocks/>
          </p:cNvSpPr>
          <p:nvPr/>
        </p:nvSpPr>
        <p:spPr bwMode="auto">
          <a:xfrm>
            <a:off x="1619250" y="1268413"/>
            <a:ext cx="349250" cy="1528762"/>
          </a:xfrm>
          <a:custGeom>
            <a:avLst/>
            <a:gdLst>
              <a:gd name="T0" fmla="*/ 2147483647 w 220"/>
              <a:gd name="T1" fmla="*/ 2147483647 h 963"/>
              <a:gd name="T2" fmla="*/ 0 w 220"/>
              <a:gd name="T3" fmla="*/ 0 h 963"/>
              <a:gd name="T4" fmla="*/ 0 60000 65536"/>
              <a:gd name="T5" fmla="*/ 0 60000 65536"/>
              <a:gd name="T6" fmla="*/ 0 w 220"/>
              <a:gd name="T7" fmla="*/ 0 h 963"/>
              <a:gd name="T8" fmla="*/ 220 w 220"/>
              <a:gd name="T9" fmla="*/ 963 h 9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0" h="963">
                <a:moveTo>
                  <a:pt x="220" y="963"/>
                </a:moveTo>
                <a:cubicBezTo>
                  <a:pt x="183" y="804"/>
                  <a:pt x="46" y="201"/>
                  <a:pt x="0" y="0"/>
                </a:cubicBezTo>
              </a:path>
            </a:pathLst>
          </a:cu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3419475" y="44370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2484438" y="4437063"/>
            <a:ext cx="73025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Oval 37"/>
          <p:cNvSpPr>
            <a:spLocks noChangeArrowheads="1"/>
          </p:cNvSpPr>
          <p:nvPr/>
        </p:nvSpPr>
        <p:spPr bwMode="auto">
          <a:xfrm>
            <a:off x="3851275" y="32845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2051050" y="32845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Oval 39"/>
          <p:cNvSpPr>
            <a:spLocks noChangeArrowheads="1"/>
          </p:cNvSpPr>
          <p:nvPr/>
        </p:nvSpPr>
        <p:spPr bwMode="auto">
          <a:xfrm>
            <a:off x="2987675" y="47974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4284663" y="1341438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1619250" y="13414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1" grpId="0" animBg="1"/>
      <p:bldP spid="16423" grpId="0" animBg="1"/>
      <p:bldP spid="16419" grpId="0" animBg="1"/>
      <p:bldP spid="16420" grpId="0" animBg="1"/>
      <p:bldP spid="2" grpId="0" animBg="1"/>
      <p:bldP spid="16422" grpId="0" animBg="1"/>
      <p:bldP spid="3" grpId="0" animBg="1"/>
      <p:bldP spid="16424" grpId="0" animBg="1"/>
      <p:bldP spid="164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69" name="Picture 2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476250"/>
            <a:ext cx="5910263" cy="605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429125" y="3214688"/>
          <a:ext cx="1978025" cy="428625"/>
        </p:xfrm>
        <a:graphic>
          <a:graphicData uri="http://schemas.openxmlformats.org/presentationml/2006/ole">
            <p:oleObj spid="_x0000_s18436" name="Формула" r:id="rId4" imgW="647640" imgH="228600" progId="Equation.3">
              <p:embed/>
            </p:oleObj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57813" y="642938"/>
          <a:ext cx="364333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477"/>
                <a:gridCol w="520477"/>
                <a:gridCol w="520477"/>
                <a:gridCol w="520477"/>
                <a:gridCol w="520477"/>
                <a:gridCol w="520477"/>
                <a:gridCol w="520477"/>
              </a:tblGrid>
              <a:tr h="5715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96" name="TextBox 5"/>
          <p:cNvSpPr txBox="1">
            <a:spLocks noChangeArrowheads="1"/>
          </p:cNvSpPr>
          <p:nvPr/>
        </p:nvSpPr>
        <p:spPr bwMode="auto">
          <a:xfrm>
            <a:off x="107950" y="44450"/>
            <a:ext cx="2892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Построить график</a:t>
            </a:r>
          </a:p>
          <a:p>
            <a:r>
              <a:rPr lang="ru-RU" sz="2800">
                <a:latin typeface="Calibri" pitchFamily="34" charset="0"/>
              </a:rPr>
              <a:t>функции 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619250" y="476250"/>
          <a:ext cx="1535113" cy="541338"/>
        </p:xfrm>
        <a:graphic>
          <a:graphicData uri="http://schemas.openxmlformats.org/presentationml/2006/ole">
            <p:oleObj spid="_x0000_s18437" name="Формула" r:id="rId5" imgW="647640" imgH="228600" progId="Equation.3">
              <p:embed/>
            </p:oleObj>
          </a:graphicData>
        </a:graphic>
      </p:graphicFrame>
      <p:sp>
        <p:nvSpPr>
          <p:cNvPr id="18468" name="Freeform 36"/>
          <p:cNvSpPr>
            <a:spLocks/>
          </p:cNvSpPr>
          <p:nvPr/>
        </p:nvSpPr>
        <p:spPr bwMode="auto">
          <a:xfrm>
            <a:off x="2700338" y="981075"/>
            <a:ext cx="1893887" cy="3525838"/>
          </a:xfrm>
          <a:custGeom>
            <a:avLst/>
            <a:gdLst>
              <a:gd name="T0" fmla="*/ 2147483647 w 1193"/>
              <a:gd name="T1" fmla="*/ 2147483647 h 2221"/>
              <a:gd name="T2" fmla="*/ 2147483647 w 1193"/>
              <a:gd name="T3" fmla="*/ 2147483647 h 2221"/>
              <a:gd name="T4" fmla="*/ 2147483647 w 1193"/>
              <a:gd name="T5" fmla="*/ 2147483647 h 2221"/>
              <a:gd name="T6" fmla="*/ 2147483647 w 1193"/>
              <a:gd name="T7" fmla="*/ 2147483647 h 2221"/>
              <a:gd name="T8" fmla="*/ 2147483647 w 1193"/>
              <a:gd name="T9" fmla="*/ 2147483647 h 2221"/>
              <a:gd name="T10" fmla="*/ 2147483647 w 1193"/>
              <a:gd name="T11" fmla="*/ 2147483647 h 2221"/>
              <a:gd name="T12" fmla="*/ 0 w 1193"/>
              <a:gd name="T13" fmla="*/ 0 h 22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93"/>
              <a:gd name="T22" fmla="*/ 0 h 2221"/>
              <a:gd name="T23" fmla="*/ 1193 w 1193"/>
              <a:gd name="T24" fmla="*/ 2221 h 222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93" h="2221">
                <a:moveTo>
                  <a:pt x="1193" y="5"/>
                </a:moveTo>
                <a:cubicBezTo>
                  <a:pt x="1163" y="209"/>
                  <a:pt x="1073" y="900"/>
                  <a:pt x="1010" y="1232"/>
                </a:cubicBezTo>
                <a:cubicBezTo>
                  <a:pt x="947" y="1564"/>
                  <a:pt x="883" y="1831"/>
                  <a:pt x="816" y="1996"/>
                </a:cubicBezTo>
                <a:cubicBezTo>
                  <a:pt x="749" y="2161"/>
                  <a:pt x="678" y="2221"/>
                  <a:pt x="610" y="2221"/>
                </a:cubicBezTo>
                <a:cubicBezTo>
                  <a:pt x="542" y="2221"/>
                  <a:pt x="476" y="2162"/>
                  <a:pt x="408" y="1996"/>
                </a:cubicBezTo>
                <a:cubicBezTo>
                  <a:pt x="340" y="1830"/>
                  <a:pt x="271" y="1558"/>
                  <a:pt x="203" y="1225"/>
                </a:cubicBezTo>
                <a:cubicBezTo>
                  <a:pt x="135" y="892"/>
                  <a:pt x="42" y="255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" name="Object 36"/>
          <p:cNvGraphicFramePr>
            <a:graphicFrameLocks noChangeAspect="1"/>
          </p:cNvGraphicFramePr>
          <p:nvPr/>
        </p:nvGraphicFramePr>
        <p:xfrm>
          <a:off x="1835150" y="1268413"/>
          <a:ext cx="852488" cy="465137"/>
        </p:xfrm>
        <a:graphic>
          <a:graphicData uri="http://schemas.openxmlformats.org/presentationml/2006/ole">
            <p:oleObj spid="_x0000_s18468" name="Формула" r:id="rId6" imgW="419040" imgH="228600" progId="Equation.3">
              <p:embed/>
            </p:oleObj>
          </a:graphicData>
        </a:graphic>
      </p:graphicFrame>
      <p:sp>
        <p:nvSpPr>
          <p:cNvPr id="18500" name="Line 68"/>
          <p:cNvSpPr>
            <a:spLocks noChangeShapeType="1"/>
          </p:cNvSpPr>
          <p:nvPr/>
        </p:nvSpPr>
        <p:spPr bwMode="auto">
          <a:xfrm>
            <a:off x="1763713" y="5300663"/>
            <a:ext cx="504031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01" name="Oval 69"/>
          <p:cNvSpPr>
            <a:spLocks noChangeArrowheads="1"/>
          </p:cNvSpPr>
          <p:nvPr/>
        </p:nvSpPr>
        <p:spPr bwMode="auto">
          <a:xfrm>
            <a:off x="3635375" y="5229225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2" name="Oval 70"/>
          <p:cNvSpPr>
            <a:spLocks noChangeArrowheads="1"/>
          </p:cNvSpPr>
          <p:nvPr/>
        </p:nvSpPr>
        <p:spPr bwMode="auto">
          <a:xfrm>
            <a:off x="4284663" y="3644900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3" name="Oval 71"/>
          <p:cNvSpPr>
            <a:spLocks noChangeArrowheads="1"/>
          </p:cNvSpPr>
          <p:nvPr/>
        </p:nvSpPr>
        <p:spPr bwMode="auto">
          <a:xfrm>
            <a:off x="2987675" y="3644900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4572000" y="17732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5" name="Oval 73"/>
          <p:cNvSpPr>
            <a:spLocks noChangeArrowheads="1"/>
          </p:cNvSpPr>
          <p:nvPr/>
        </p:nvSpPr>
        <p:spPr bwMode="auto">
          <a:xfrm>
            <a:off x="3276600" y="4868863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6" name="Oval 74"/>
          <p:cNvSpPr>
            <a:spLocks noChangeArrowheads="1"/>
          </p:cNvSpPr>
          <p:nvPr/>
        </p:nvSpPr>
        <p:spPr bwMode="auto">
          <a:xfrm>
            <a:off x="3924300" y="4868863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7" name="Oval 75"/>
          <p:cNvSpPr>
            <a:spLocks noChangeArrowheads="1"/>
          </p:cNvSpPr>
          <p:nvPr/>
        </p:nvSpPr>
        <p:spPr bwMode="auto">
          <a:xfrm>
            <a:off x="2700338" y="1773238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41499E-6 L -0.00121 0.1103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0" grpId="0" animBg="1"/>
      <p:bldP spid="18501" grpId="0" animBg="1"/>
      <p:bldP spid="18502" grpId="0" animBg="1"/>
      <p:bldP spid="18503" grpId="0" animBg="1"/>
      <p:bldP spid="18504" grpId="0" animBg="1"/>
      <p:bldP spid="18505" grpId="0" animBg="1"/>
      <p:bldP spid="18506" grpId="0" animBg="1"/>
      <p:bldP spid="185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2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1713" y="571500"/>
            <a:ext cx="722947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64163" y="2420938"/>
          <a:ext cx="1289050" cy="400050"/>
        </p:xfrm>
        <a:graphic>
          <a:graphicData uri="http://schemas.openxmlformats.org/presentationml/2006/ole">
            <p:oleObj spid="_x0000_s19459" name="Формула" r:id="rId4" imgW="736560" imgH="228600" progId="Equation.3">
              <p:embed/>
            </p:oleObj>
          </a:graphicData>
        </a:graphic>
      </p:graphicFrame>
      <p:sp>
        <p:nvSpPr>
          <p:cNvPr id="19467" name="TextBox 4"/>
          <p:cNvSpPr txBox="1">
            <a:spLocks noChangeArrowheads="1"/>
          </p:cNvSpPr>
          <p:nvPr/>
        </p:nvSpPr>
        <p:spPr bwMode="auto">
          <a:xfrm>
            <a:off x="3643313" y="357188"/>
            <a:ext cx="5143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Построить график функции 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000750" y="857250"/>
          <a:ext cx="2813050" cy="642938"/>
        </p:xfrm>
        <a:graphic>
          <a:graphicData uri="http://schemas.openxmlformats.org/presentationml/2006/ole">
            <p:oleObj spid="_x0000_s19460" name="Формула" r:id="rId5" imgW="736560" imgH="228600" progId="Equation.3">
              <p:embed/>
            </p:oleObj>
          </a:graphicData>
        </a:graphic>
      </p:graphicFrame>
      <p:sp>
        <p:nvSpPr>
          <p:cNvPr id="19465" name="Freeform 9"/>
          <p:cNvSpPr>
            <a:spLocks/>
          </p:cNvSpPr>
          <p:nvPr/>
        </p:nvSpPr>
        <p:spPr bwMode="auto">
          <a:xfrm>
            <a:off x="2195513" y="1052513"/>
            <a:ext cx="2376487" cy="3289300"/>
          </a:xfrm>
          <a:custGeom>
            <a:avLst/>
            <a:gdLst>
              <a:gd name="T0" fmla="*/ 2147483647 w 1497"/>
              <a:gd name="T1" fmla="*/ 0 h 2072"/>
              <a:gd name="T2" fmla="*/ 2147483647 w 1497"/>
              <a:gd name="T3" fmla="*/ 2147483647 h 2072"/>
              <a:gd name="T4" fmla="*/ 2147483647 w 1497"/>
              <a:gd name="T5" fmla="*/ 2147483647 h 2072"/>
              <a:gd name="T6" fmla="*/ 2147483647 w 1497"/>
              <a:gd name="T7" fmla="*/ 2147483647 h 2072"/>
              <a:gd name="T8" fmla="*/ 2147483647 w 1497"/>
              <a:gd name="T9" fmla="*/ 2147483647 h 2072"/>
              <a:gd name="T10" fmla="*/ 2147483647 w 1497"/>
              <a:gd name="T11" fmla="*/ 2147483647 h 2072"/>
              <a:gd name="T12" fmla="*/ 0 w 1497"/>
              <a:gd name="T13" fmla="*/ 0 h 20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2072"/>
              <a:gd name="T23" fmla="*/ 1497 w 1497"/>
              <a:gd name="T24" fmla="*/ 2072 h 20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2072">
                <a:moveTo>
                  <a:pt x="1497" y="0"/>
                </a:moveTo>
                <a:cubicBezTo>
                  <a:pt x="1402" y="412"/>
                  <a:pt x="1309" y="828"/>
                  <a:pt x="1225" y="1134"/>
                </a:cubicBezTo>
                <a:cubicBezTo>
                  <a:pt x="1141" y="1440"/>
                  <a:pt x="1075" y="1682"/>
                  <a:pt x="996" y="1838"/>
                </a:cubicBezTo>
                <a:cubicBezTo>
                  <a:pt x="917" y="1994"/>
                  <a:pt x="835" y="2072"/>
                  <a:pt x="752" y="2068"/>
                </a:cubicBezTo>
                <a:cubicBezTo>
                  <a:pt x="669" y="2064"/>
                  <a:pt x="579" y="1971"/>
                  <a:pt x="499" y="1815"/>
                </a:cubicBezTo>
                <a:cubicBezTo>
                  <a:pt x="419" y="1659"/>
                  <a:pt x="355" y="1437"/>
                  <a:pt x="272" y="1134"/>
                </a:cubicBezTo>
                <a:cubicBezTo>
                  <a:pt x="189" y="831"/>
                  <a:pt x="45" y="189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1116013" y="1268413"/>
          <a:ext cx="1008062" cy="549275"/>
        </p:xfrm>
        <a:graphic>
          <a:graphicData uri="http://schemas.openxmlformats.org/presentationml/2006/ole">
            <p:oleObj spid="_x0000_s19465" name="Формула" r:id="rId6" imgW="419040" imgH="228600" progId="Equation.3">
              <p:embed/>
            </p:oleObj>
          </a:graphicData>
        </a:graphic>
      </p:graphicFrame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140200" y="1052513"/>
            <a:ext cx="0" cy="47529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5647E-6 L 0.08472 -3.35647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Выводы</a:t>
            </a:r>
            <a:r>
              <a:rPr lang="en-US" smtClean="0"/>
              <a:t>:</a:t>
            </a:r>
            <a:endParaRPr lang="ru-RU" smtClean="0"/>
          </a:p>
        </p:txBody>
      </p:sp>
      <p:sp>
        <p:nvSpPr>
          <p:cNvPr id="225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Если квадратичная функция задана в виде</a:t>
            </a:r>
          </a:p>
          <a:p>
            <a:pPr eaLnBrk="1" hangingPunct="1">
              <a:buFont typeface="Arial" charset="0"/>
              <a:buNone/>
            </a:pPr>
            <a:endParaRPr lang="ru-RU" sz="3600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где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координаты вершины</a:t>
            </a:r>
            <a:r>
              <a:rPr lang="en-US" smtClean="0"/>
              <a:t>,</a:t>
            </a:r>
            <a:r>
              <a:rPr lang="ru-RU" smtClean="0"/>
              <a:t> то построение графика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проводится сдвигом графика функции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428875" y="2286000"/>
          <a:ext cx="3657600" cy="763588"/>
        </p:xfrm>
        <a:graphic>
          <a:graphicData uri="http://schemas.openxmlformats.org/presentationml/2006/ole">
            <p:oleObj spid="_x0000_s22530" name="Формула" r:id="rId3" imgW="1155600" imgH="2412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500188" y="3429000"/>
          <a:ext cx="1169987" cy="554038"/>
        </p:xfrm>
        <a:graphic>
          <a:graphicData uri="http://schemas.openxmlformats.org/presentationml/2006/ole">
            <p:oleObj spid="_x0000_s22531" name="Формула" r:id="rId4" imgW="482400" imgH="2286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199313" y="4556125"/>
          <a:ext cx="1444625" cy="587375"/>
        </p:xfrm>
        <a:graphic>
          <a:graphicData uri="http://schemas.openxmlformats.org/presentationml/2006/ole">
            <p:oleObj spid="_x0000_s22532" name="Формула" r:id="rId5" imgW="482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54" name="Picture 3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744538"/>
            <a:ext cx="691832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5" name="TextBox 6"/>
          <p:cNvSpPr txBox="1">
            <a:spLocks noChangeArrowheads="1"/>
          </p:cNvSpPr>
          <p:nvPr/>
        </p:nvSpPr>
        <p:spPr bwMode="auto">
          <a:xfrm>
            <a:off x="3929063" y="571500"/>
            <a:ext cx="3732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Построить график функции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7643813" y="550863"/>
          <a:ext cx="1357312" cy="479425"/>
        </p:xfrm>
        <a:graphic>
          <a:graphicData uri="http://schemas.openxmlformats.org/presentationml/2006/ole">
            <p:oleObj spid="_x0000_s35844" name="Формула" r:id="rId4" imgW="647640" imgH="228600" progId="Equation.3">
              <p:embed/>
            </p:oleObj>
          </a:graphicData>
        </a:graphic>
      </p:graphicFrame>
      <p:sp>
        <p:nvSpPr>
          <p:cNvPr id="35851" name="Freeform 11"/>
          <p:cNvSpPr>
            <a:spLocks/>
          </p:cNvSpPr>
          <p:nvPr/>
        </p:nvSpPr>
        <p:spPr bwMode="auto">
          <a:xfrm>
            <a:off x="1817688" y="1196975"/>
            <a:ext cx="2249487" cy="3149600"/>
          </a:xfrm>
          <a:custGeom>
            <a:avLst/>
            <a:gdLst>
              <a:gd name="T0" fmla="*/ 2147483647 w 1417"/>
              <a:gd name="T1" fmla="*/ 0 h 1984"/>
              <a:gd name="T2" fmla="*/ 2147483647 w 1417"/>
              <a:gd name="T3" fmla="*/ 2147483647 h 1984"/>
              <a:gd name="T4" fmla="*/ 2147483647 w 1417"/>
              <a:gd name="T5" fmla="*/ 2147483647 h 1984"/>
              <a:gd name="T6" fmla="*/ 2147483647 w 1417"/>
              <a:gd name="T7" fmla="*/ 2147483647 h 1984"/>
              <a:gd name="T8" fmla="*/ 2147483647 w 1417"/>
              <a:gd name="T9" fmla="*/ 2147483647 h 1984"/>
              <a:gd name="T10" fmla="*/ 2147483647 w 1417"/>
              <a:gd name="T11" fmla="*/ 2147483647 h 1984"/>
              <a:gd name="T12" fmla="*/ 0 w 1417"/>
              <a:gd name="T13" fmla="*/ 2147483647 h 19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7"/>
              <a:gd name="T22" fmla="*/ 0 h 1984"/>
              <a:gd name="T23" fmla="*/ 1417 w 1417"/>
              <a:gd name="T24" fmla="*/ 1984 h 19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7" h="1984">
                <a:moveTo>
                  <a:pt x="1417" y="0"/>
                </a:moveTo>
                <a:cubicBezTo>
                  <a:pt x="1377" y="183"/>
                  <a:pt x="1262" y="801"/>
                  <a:pt x="1179" y="1096"/>
                </a:cubicBezTo>
                <a:cubicBezTo>
                  <a:pt x="1096" y="1391"/>
                  <a:pt x="999" y="1621"/>
                  <a:pt x="919" y="1769"/>
                </a:cubicBezTo>
                <a:cubicBezTo>
                  <a:pt x="839" y="1917"/>
                  <a:pt x="774" y="1984"/>
                  <a:pt x="698" y="1984"/>
                </a:cubicBezTo>
                <a:cubicBezTo>
                  <a:pt x="622" y="1984"/>
                  <a:pt x="542" y="1918"/>
                  <a:pt x="465" y="1769"/>
                </a:cubicBezTo>
                <a:cubicBezTo>
                  <a:pt x="388" y="1620"/>
                  <a:pt x="315" y="1382"/>
                  <a:pt x="238" y="1088"/>
                </a:cubicBezTo>
                <a:cubicBezTo>
                  <a:pt x="161" y="794"/>
                  <a:pt x="50" y="231"/>
                  <a:pt x="0" y="5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5845" name="Object 12"/>
          <p:cNvGraphicFramePr>
            <a:graphicFrameLocks noChangeAspect="1"/>
          </p:cNvGraphicFramePr>
          <p:nvPr/>
        </p:nvGraphicFramePr>
        <p:xfrm>
          <a:off x="3786188" y="3643313"/>
          <a:ext cx="1357312" cy="479425"/>
        </p:xfrm>
        <a:graphic>
          <a:graphicData uri="http://schemas.openxmlformats.org/presentationml/2006/ole">
            <p:oleObj spid="_x0000_s35852" name="Формула" r:id="rId5" imgW="647640" imgH="228600" progId="Equation.3">
              <p:embed/>
            </p:oleObj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4211638" y="1268413"/>
          <a:ext cx="1008062" cy="547687"/>
        </p:xfrm>
        <a:graphic>
          <a:graphicData uri="http://schemas.openxmlformats.org/presentationml/2006/ole">
            <p:oleObj spid="_x0000_s35853" name="Формула" r:id="rId6" imgW="419040" imgH="228600" progId="Equation.3">
              <p:embed/>
            </p:oleObj>
          </a:graphicData>
        </a:graphic>
      </p:graphicFrame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1042988" y="5734050"/>
            <a:ext cx="5257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1179 L -0.00278 0.20078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169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Построение графика квадратичной функции сдвигом</vt:lpstr>
      <vt:lpstr>Определение :        функция вида    где a, b и c   -   заданные числа, a≠0 называется квадратичной. </vt:lpstr>
      <vt:lpstr>Выбрать квадратичные функции и для каждой выписать коэффициенты   a, b и c.</vt:lpstr>
      <vt:lpstr>            Преобразуем выражение     выводы:       функцию вида     можно представить в стандартном виде так   с коэффициентами  a=2, b=-4, c=2</vt:lpstr>
      <vt:lpstr>Построить график функции  где a=1, b=0,c=0</vt:lpstr>
      <vt:lpstr>Слайд 6</vt:lpstr>
      <vt:lpstr>Слайд 7</vt:lpstr>
      <vt:lpstr>Выводы:</vt:lpstr>
      <vt:lpstr>Слайд 9</vt:lpstr>
      <vt:lpstr>Слайд 10</vt:lpstr>
      <vt:lpstr>Слайд 11</vt:lpstr>
      <vt:lpstr>Слайд 12</vt:lpstr>
      <vt:lpstr>Слайд 13</vt:lpstr>
      <vt:lpstr>Построить график функции 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графика квадратичной функции сдвигом</dc:title>
  <dc:creator>User</dc:creator>
  <cp:lastModifiedBy>Школа 10</cp:lastModifiedBy>
  <cp:revision>50</cp:revision>
  <dcterms:created xsi:type="dcterms:W3CDTF">2009-10-15T12:01:49Z</dcterms:created>
  <dcterms:modified xsi:type="dcterms:W3CDTF">2016-02-10T09:53:23Z</dcterms:modified>
</cp:coreProperties>
</file>