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1" r:id="rId2"/>
    <p:sldId id="256" r:id="rId3"/>
    <p:sldId id="257" r:id="rId4"/>
    <p:sldId id="258" r:id="rId5"/>
    <p:sldId id="260" r:id="rId6"/>
    <p:sldId id="263"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4C71EC6-210F-42DE-9C53-41977AD35B3D}" type="datetimeFigureOut">
              <a:rPr lang="ru-RU" smtClean="0"/>
              <a:t>28.01.2016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28.01.2016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28.01.2016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28.01.2016</a:t>
            </a:fld>
            <a:endParaRPr lang="ru-RU"/>
          </a:p>
        </p:txBody>
      </p:sp>
      <p:sp>
        <p:nvSpPr>
          <p:cNvPr id="8" name="Номер слайда 7"/>
          <p:cNvSpPr>
            <a:spLocks noGrp="1"/>
          </p:cNvSpPr>
          <p:nvPr>
            <p:ph type="sldNum" sz="quarter" idx="11"/>
          </p:nvPr>
        </p:nvSpPr>
        <p:spPr/>
        <p:txBody>
          <a:bodyPr/>
          <a:lstStyle/>
          <a:p>
            <a:fld id="{B19B0651-EE4F-4900-A07F-96A6BFA9D0F0}"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28.01.2016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B4C71EC6-210F-42DE-9C53-41977AD35B3D}" type="datetimeFigureOut">
              <a:rPr lang="ru-RU" smtClean="0"/>
              <a:t>28.01.2016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4C71EC6-210F-42DE-9C53-41977AD35B3D}" type="datetimeFigureOut">
              <a:rPr lang="ru-RU" smtClean="0"/>
              <a:t>28.01.2016</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9791" y="116632"/>
            <a:ext cx="3417041" cy="523220"/>
          </a:xfrm>
          <a:prstGeom prst="rect">
            <a:avLst/>
          </a:prstGeom>
          <a:noFill/>
        </p:spPr>
        <p:txBody>
          <a:bodyPr wrap="square" rtlCol="0">
            <a:spAutoFit/>
          </a:bodyPr>
          <a:lstStyle/>
          <a:p>
            <a:pPr algn="ctr"/>
            <a:r>
              <a:rPr lang="ru-RU" sz="2800" b="1" i="1" dirty="0" smtClean="0"/>
              <a:t>“Коньковый ход</a:t>
            </a:r>
            <a:r>
              <a:rPr lang="ru-RU" sz="2800" b="1" i="1" dirty="0"/>
              <a:t>”</a:t>
            </a:r>
            <a:endParaRPr lang="ru-RU" sz="2800" i="1" dirty="0"/>
          </a:p>
        </p:txBody>
      </p:sp>
      <p:sp>
        <p:nvSpPr>
          <p:cNvPr id="3" name="TextBox 2"/>
          <p:cNvSpPr txBox="1"/>
          <p:nvPr/>
        </p:nvSpPr>
        <p:spPr>
          <a:xfrm>
            <a:off x="467544" y="841144"/>
            <a:ext cx="3168352" cy="461665"/>
          </a:xfrm>
          <a:prstGeom prst="rect">
            <a:avLst/>
          </a:prstGeom>
          <a:noFill/>
        </p:spPr>
        <p:txBody>
          <a:bodyPr wrap="square" rtlCol="0">
            <a:spAutoFit/>
          </a:bodyPr>
          <a:lstStyle/>
          <a:p>
            <a:endParaRPr lang="ru-RU" sz="2400" dirty="0"/>
          </a:p>
        </p:txBody>
      </p:sp>
      <p:sp>
        <p:nvSpPr>
          <p:cNvPr id="4" name="TextBox 3"/>
          <p:cNvSpPr txBox="1"/>
          <p:nvPr/>
        </p:nvSpPr>
        <p:spPr>
          <a:xfrm>
            <a:off x="0" y="707617"/>
            <a:ext cx="5544616" cy="6186309"/>
          </a:xfrm>
          <a:prstGeom prst="rect">
            <a:avLst/>
          </a:prstGeom>
          <a:noFill/>
        </p:spPr>
        <p:txBody>
          <a:bodyPr wrap="square" rtlCol="0">
            <a:spAutoFit/>
          </a:bodyPr>
          <a:lstStyle/>
          <a:p>
            <a:r>
              <a:rPr lang="ru-RU" sz="2000" dirty="0"/>
              <a:t>О</a:t>
            </a:r>
            <a:r>
              <a:rPr lang="ru-RU" sz="2200" dirty="0"/>
              <a:t>бучение коньковому ходу проходит на ровной, широкой, хорошо укатанной площадке, но снег не должен быть леденистым. Небольшой верхний слой снега должен быть разворошен, чтобы лыжник мог оттолкнуться ребром лыжи.</a:t>
            </a:r>
          </a:p>
          <a:p>
            <a:r>
              <a:rPr lang="ru-RU" sz="2200" dirty="0"/>
              <a:t>Сначала обучающийся при передвижении по лыжне, проложенной по дуге, пробуют оттолкнуться внутренним ребром наружной (по отношению к дуге поворота) лыжи.</a:t>
            </a:r>
          </a:p>
          <a:p>
            <a:r>
              <a:rPr lang="ru-RU" sz="2200" dirty="0"/>
              <a:t>Первые упражнения выполняются без палок в ту или другую сторону. Постепенно угол отведения лыжи в сторону увеличивается. Лучше, если первые попытки будут выполняться под пологий уклон или на выкате после спуска со склона средней крутизны. </a:t>
            </a:r>
          </a:p>
        </p:txBody>
      </p:sp>
      <p:pic>
        <p:nvPicPr>
          <p:cNvPr id="5" name="Рисунок 4" descr="C:\Users\Альберт\Desktop\1167_html_m905e4b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5891" y="707617"/>
            <a:ext cx="3599384" cy="3093154"/>
          </a:xfrm>
          <a:prstGeom prst="rect">
            <a:avLst/>
          </a:prstGeom>
          <a:noFill/>
          <a:ln>
            <a:noFill/>
          </a:ln>
        </p:spPr>
      </p:pic>
      <p:pic>
        <p:nvPicPr>
          <p:cNvPr id="1026" name="Picture 2" descr="C:\Users\Альберт\Desktop\1986-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1644" y="4001537"/>
            <a:ext cx="3663362" cy="2830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94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fade">
                                      <p:cBhvr>
                                        <p:cTn id="2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16632"/>
            <a:ext cx="4896544" cy="6863417"/>
          </a:xfrm>
          <a:prstGeom prst="rect">
            <a:avLst/>
          </a:prstGeom>
          <a:noFill/>
        </p:spPr>
        <p:txBody>
          <a:bodyPr wrap="square" rtlCol="0">
            <a:spAutoFit/>
          </a:bodyPr>
          <a:lstStyle/>
          <a:p>
            <a:r>
              <a:rPr lang="ru-RU" sz="2200" dirty="0"/>
              <a:t>Главное заключается в том, чтобы предварительно набрать скорость (со спуска) или выполнить движения в облегченных условиях (под пологий уклон). Основное внимание обращается на </a:t>
            </a:r>
            <a:r>
              <a:rPr lang="ru-RU" sz="2200" dirty="0" smtClean="0"/>
              <a:t>отталкивание </a:t>
            </a:r>
            <a:r>
              <a:rPr lang="ru-RU" sz="2200" dirty="0"/>
              <a:t>ребром лыжи</a:t>
            </a:r>
            <a:r>
              <a:rPr lang="ru-RU" sz="2200" dirty="0" smtClean="0"/>
              <a:t>.</a:t>
            </a:r>
          </a:p>
          <a:p>
            <a:r>
              <a:rPr lang="ru-RU" sz="2200" dirty="0"/>
              <a:t>Затем переходят к изучению конькового хода в целом, отталкиваясь поочередно правой и левой ногой. При первых попытках угол отведения носка лыжи не должен быть велик; учащиеся как бы поддерживают скорость, набранную при «разбеге». Главное при этих первых попытках - обратить внимание на координацию движений и отталкивание внутренним ребром лыжи.</a:t>
            </a:r>
          </a:p>
        </p:txBody>
      </p:sp>
      <p:pic>
        <p:nvPicPr>
          <p:cNvPr id="2050" name="Picture 2" descr="C:\Users\Альберт\Desktop\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9978" y="332656"/>
            <a:ext cx="4015482" cy="288032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Альберт\Desktop\69c1915acde59a080d36d20e062110f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2866" y="3536800"/>
            <a:ext cx="3996743" cy="3049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2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wipe(down)">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wipe(down)">
                                      <p:cBhvr>
                                        <p:cTn id="1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16632"/>
            <a:ext cx="5400600" cy="6863417"/>
          </a:xfrm>
          <a:prstGeom prst="rect">
            <a:avLst/>
          </a:prstGeom>
          <a:noFill/>
        </p:spPr>
        <p:txBody>
          <a:bodyPr wrap="square" rtlCol="0">
            <a:spAutoFit/>
          </a:bodyPr>
          <a:lstStyle/>
          <a:p>
            <a:r>
              <a:rPr lang="ru-RU" sz="2200" dirty="0"/>
              <a:t>Вначале обучение проходит без палок, что позволяет легче освоить координацию движений. Более успешно идет обучение, если площадка имеет очень пологий уклон (здесь легче поддерживать скорость движения, даже если толчок еще не освоен должным образом). Необходимо обратить внимание на своевременный перенос веса тела на скользящую лыжу. Затем угол отведения носка толчковой лыжи увеличивается</a:t>
            </a:r>
            <a:r>
              <a:rPr lang="ru-RU" sz="2200" dirty="0" smtClean="0"/>
              <a:t>.</a:t>
            </a:r>
          </a:p>
          <a:p>
            <a:r>
              <a:rPr lang="ru-RU" sz="2200" dirty="0"/>
              <a:t>После освоения этого способа без палок обучающиеся пробуют передвигаться с палками. Сначала с одновременными толчками палками (так легче освоить координацию движений), а затем с попеременными отталкиваниями.</a:t>
            </a:r>
          </a:p>
        </p:txBody>
      </p:sp>
      <p:pic>
        <p:nvPicPr>
          <p:cNvPr id="3074" name="Picture 2" descr="C:\Users\Альберт\Desktop\Универ\1307328382_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3337" y="260648"/>
            <a:ext cx="3238500" cy="6210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49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4336199" cy="6524863"/>
          </a:xfrm>
          <a:prstGeom prst="rect">
            <a:avLst/>
          </a:prstGeom>
          <a:noFill/>
        </p:spPr>
        <p:txBody>
          <a:bodyPr wrap="square" rtlCol="0">
            <a:spAutoFit/>
          </a:bodyPr>
          <a:lstStyle/>
          <a:p>
            <a:r>
              <a:rPr lang="ru-RU" sz="2200" dirty="0"/>
              <a:t>Можно варьировать задание - передвижение с одной палкой и с махом другой рукой и наоборот. При отталкивании следует обратить внимание также на небольшой наклон и разворот туловища в сторону движения.</a:t>
            </a:r>
          </a:p>
          <a:p>
            <a:r>
              <a:rPr lang="ru-RU" sz="2200" dirty="0"/>
              <a:t>Для более успешного овладения коньковым ходом перед его изучением на снегу целесообразно проимитировать все движения без лыж. Имитация выполняется как шаговая, так и прыжковая. Шаги (прыжки) выполняются вперед - в сторону с низкой (стелющейся) траекторией движений. </a:t>
            </a:r>
          </a:p>
        </p:txBody>
      </p:sp>
      <p:pic>
        <p:nvPicPr>
          <p:cNvPr id="4099" name="Picture 3" descr="C:\Users\Альберт\Desktop\142876_html_23e6bd3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548680"/>
            <a:ext cx="3600400" cy="302433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Альберт\Desktop\234313_html_fa4539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3789039"/>
            <a:ext cx="3600400" cy="2924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47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099"/>
                                        </p:tgtEl>
                                        <p:attrNameLst>
                                          <p:attrName>style.visibility</p:attrName>
                                        </p:attrNameLst>
                                      </p:cBhvr>
                                      <p:to>
                                        <p:strVal val="visible"/>
                                      </p:to>
                                    </p:set>
                                    <p:anim calcmode="lin" valueType="num">
                                      <p:cBhvr>
                                        <p:cTn id="14" dur="1000" fill="hold"/>
                                        <p:tgtEl>
                                          <p:spTgt spid="4099"/>
                                        </p:tgtEl>
                                        <p:attrNameLst>
                                          <p:attrName>ppt_w</p:attrName>
                                        </p:attrNameLst>
                                      </p:cBhvr>
                                      <p:tavLst>
                                        <p:tav tm="0">
                                          <p:val>
                                            <p:fltVal val="0"/>
                                          </p:val>
                                        </p:tav>
                                        <p:tav tm="100000">
                                          <p:val>
                                            <p:strVal val="#ppt_w"/>
                                          </p:val>
                                        </p:tav>
                                      </p:tavLst>
                                    </p:anim>
                                    <p:anim calcmode="lin" valueType="num">
                                      <p:cBhvr>
                                        <p:cTn id="15" dur="1000" fill="hold"/>
                                        <p:tgtEl>
                                          <p:spTgt spid="4099"/>
                                        </p:tgtEl>
                                        <p:attrNameLst>
                                          <p:attrName>ppt_h</p:attrName>
                                        </p:attrNameLst>
                                      </p:cBhvr>
                                      <p:tavLst>
                                        <p:tav tm="0">
                                          <p:val>
                                            <p:fltVal val="0"/>
                                          </p:val>
                                        </p:tav>
                                        <p:tav tm="100000">
                                          <p:val>
                                            <p:strVal val="#ppt_h"/>
                                          </p:val>
                                        </p:tav>
                                      </p:tavLst>
                                    </p:anim>
                                    <p:anim calcmode="lin" valueType="num">
                                      <p:cBhvr>
                                        <p:cTn id="16" dur="1000" fill="hold"/>
                                        <p:tgtEl>
                                          <p:spTgt spid="4099"/>
                                        </p:tgtEl>
                                        <p:attrNameLst>
                                          <p:attrName>style.rotation</p:attrName>
                                        </p:attrNameLst>
                                      </p:cBhvr>
                                      <p:tavLst>
                                        <p:tav tm="0">
                                          <p:val>
                                            <p:fltVal val="90"/>
                                          </p:val>
                                        </p:tav>
                                        <p:tav tm="100000">
                                          <p:val>
                                            <p:fltVal val="0"/>
                                          </p:val>
                                        </p:tav>
                                      </p:tavLst>
                                    </p:anim>
                                    <p:animEffect transition="in" filter="fade">
                                      <p:cBhvr>
                                        <p:cTn id="17" dur="1000"/>
                                        <p:tgtEl>
                                          <p:spTgt spid="4099"/>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4100"/>
                                        </p:tgtEl>
                                        <p:attrNameLst>
                                          <p:attrName>style.visibility</p:attrName>
                                        </p:attrNameLst>
                                      </p:cBhvr>
                                      <p:to>
                                        <p:strVal val="visible"/>
                                      </p:to>
                                    </p:set>
                                    <p:anim calcmode="lin" valueType="num">
                                      <p:cBhvr>
                                        <p:cTn id="22" dur="1000" fill="hold"/>
                                        <p:tgtEl>
                                          <p:spTgt spid="4100"/>
                                        </p:tgtEl>
                                        <p:attrNameLst>
                                          <p:attrName>ppt_w</p:attrName>
                                        </p:attrNameLst>
                                      </p:cBhvr>
                                      <p:tavLst>
                                        <p:tav tm="0">
                                          <p:val>
                                            <p:fltVal val="0"/>
                                          </p:val>
                                        </p:tav>
                                        <p:tav tm="100000">
                                          <p:val>
                                            <p:strVal val="#ppt_w"/>
                                          </p:val>
                                        </p:tav>
                                      </p:tavLst>
                                    </p:anim>
                                    <p:anim calcmode="lin" valueType="num">
                                      <p:cBhvr>
                                        <p:cTn id="23" dur="1000" fill="hold"/>
                                        <p:tgtEl>
                                          <p:spTgt spid="4100"/>
                                        </p:tgtEl>
                                        <p:attrNameLst>
                                          <p:attrName>ppt_h</p:attrName>
                                        </p:attrNameLst>
                                      </p:cBhvr>
                                      <p:tavLst>
                                        <p:tav tm="0">
                                          <p:val>
                                            <p:fltVal val="0"/>
                                          </p:val>
                                        </p:tav>
                                        <p:tav tm="100000">
                                          <p:val>
                                            <p:strVal val="#ppt_h"/>
                                          </p:val>
                                        </p:tav>
                                      </p:tavLst>
                                    </p:anim>
                                    <p:anim calcmode="lin" valueType="num">
                                      <p:cBhvr>
                                        <p:cTn id="24" dur="1000" fill="hold"/>
                                        <p:tgtEl>
                                          <p:spTgt spid="4100"/>
                                        </p:tgtEl>
                                        <p:attrNameLst>
                                          <p:attrName>style.rotation</p:attrName>
                                        </p:attrNameLst>
                                      </p:cBhvr>
                                      <p:tavLst>
                                        <p:tav tm="0">
                                          <p:val>
                                            <p:fltVal val="90"/>
                                          </p:val>
                                        </p:tav>
                                        <p:tav tm="100000">
                                          <p:val>
                                            <p:fltVal val="0"/>
                                          </p:val>
                                        </p:tav>
                                      </p:tavLst>
                                    </p:anim>
                                    <p:animEffect transition="in" filter="fade">
                                      <p:cBhvr>
                                        <p:cTn id="25" dur="1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548680"/>
            <a:ext cx="3960440" cy="5509200"/>
          </a:xfrm>
          <a:prstGeom prst="rect">
            <a:avLst/>
          </a:prstGeom>
          <a:noFill/>
        </p:spPr>
        <p:txBody>
          <a:bodyPr wrap="square" rtlCol="0">
            <a:spAutoFit/>
          </a:bodyPr>
          <a:lstStyle/>
          <a:p>
            <a:r>
              <a:rPr lang="ru-RU" sz="2200" dirty="0"/>
              <a:t>При этом следует обратить внимание на отталкивание всей стопой (боковой - внутренней частью), а не носком. Носок маховой ноги обязательно разворачивается чуть вперед - в сторону.</a:t>
            </a:r>
          </a:p>
          <a:p>
            <a:r>
              <a:rPr lang="ru-RU" sz="2200" dirty="0"/>
              <a:t>В отличие от конькобежцев лыжники выполняют движения в более высокой посадке (наклон туловища значительно меньше). Руки также выполняют имитацию отталкивания (а не размахивания в стороны).</a:t>
            </a:r>
          </a:p>
        </p:txBody>
      </p:sp>
      <p:pic>
        <p:nvPicPr>
          <p:cNvPr id="6146" name="Picture 2" descr="C:\Users\Альберт\Desktop\20141_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2532" y="148379"/>
            <a:ext cx="3560994" cy="360040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Альберт\Desktop\qJ8wfspM6l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4079" y="3878871"/>
            <a:ext cx="3837899"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29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wipe(down)">
                                      <p:cBhvr>
                                        <p:cTn id="14" dur="580">
                                          <p:stCondLst>
                                            <p:cond delay="0"/>
                                          </p:stCondLst>
                                        </p:cTn>
                                        <p:tgtEl>
                                          <p:spTgt spid="6146"/>
                                        </p:tgtEl>
                                      </p:cBhvr>
                                    </p:animEffect>
                                    <p:anim calcmode="lin" valueType="num">
                                      <p:cBhvr>
                                        <p:cTn id="15"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20" dur="26">
                                          <p:stCondLst>
                                            <p:cond delay="650"/>
                                          </p:stCondLst>
                                        </p:cTn>
                                        <p:tgtEl>
                                          <p:spTgt spid="6146"/>
                                        </p:tgtEl>
                                      </p:cBhvr>
                                      <p:to x="100000" y="60000"/>
                                    </p:animScale>
                                    <p:animScale>
                                      <p:cBhvr>
                                        <p:cTn id="21" dur="166" decel="50000">
                                          <p:stCondLst>
                                            <p:cond delay="676"/>
                                          </p:stCondLst>
                                        </p:cTn>
                                        <p:tgtEl>
                                          <p:spTgt spid="6146"/>
                                        </p:tgtEl>
                                      </p:cBhvr>
                                      <p:to x="100000" y="100000"/>
                                    </p:animScale>
                                    <p:animScale>
                                      <p:cBhvr>
                                        <p:cTn id="22" dur="26">
                                          <p:stCondLst>
                                            <p:cond delay="1312"/>
                                          </p:stCondLst>
                                        </p:cTn>
                                        <p:tgtEl>
                                          <p:spTgt spid="6146"/>
                                        </p:tgtEl>
                                      </p:cBhvr>
                                      <p:to x="100000" y="80000"/>
                                    </p:animScale>
                                    <p:animScale>
                                      <p:cBhvr>
                                        <p:cTn id="23" dur="166" decel="50000">
                                          <p:stCondLst>
                                            <p:cond delay="1338"/>
                                          </p:stCondLst>
                                        </p:cTn>
                                        <p:tgtEl>
                                          <p:spTgt spid="6146"/>
                                        </p:tgtEl>
                                      </p:cBhvr>
                                      <p:to x="100000" y="100000"/>
                                    </p:animScale>
                                    <p:animScale>
                                      <p:cBhvr>
                                        <p:cTn id="24" dur="26">
                                          <p:stCondLst>
                                            <p:cond delay="1642"/>
                                          </p:stCondLst>
                                        </p:cTn>
                                        <p:tgtEl>
                                          <p:spTgt spid="6146"/>
                                        </p:tgtEl>
                                      </p:cBhvr>
                                      <p:to x="100000" y="90000"/>
                                    </p:animScale>
                                    <p:animScale>
                                      <p:cBhvr>
                                        <p:cTn id="25" dur="166" decel="50000">
                                          <p:stCondLst>
                                            <p:cond delay="1668"/>
                                          </p:stCondLst>
                                        </p:cTn>
                                        <p:tgtEl>
                                          <p:spTgt spid="6146"/>
                                        </p:tgtEl>
                                      </p:cBhvr>
                                      <p:to x="100000" y="100000"/>
                                    </p:animScale>
                                    <p:animScale>
                                      <p:cBhvr>
                                        <p:cTn id="26" dur="26">
                                          <p:stCondLst>
                                            <p:cond delay="1808"/>
                                          </p:stCondLst>
                                        </p:cTn>
                                        <p:tgtEl>
                                          <p:spTgt spid="6146"/>
                                        </p:tgtEl>
                                      </p:cBhvr>
                                      <p:to x="100000" y="95000"/>
                                    </p:animScale>
                                    <p:animScale>
                                      <p:cBhvr>
                                        <p:cTn id="27" dur="166" decel="50000">
                                          <p:stCondLst>
                                            <p:cond delay="1834"/>
                                          </p:stCondLst>
                                        </p:cTn>
                                        <p:tgtEl>
                                          <p:spTgt spid="614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6149"/>
                                        </p:tgtEl>
                                        <p:attrNameLst>
                                          <p:attrName>style.visibility</p:attrName>
                                        </p:attrNameLst>
                                      </p:cBhvr>
                                      <p:to>
                                        <p:strVal val="visible"/>
                                      </p:to>
                                    </p:set>
                                    <p:animEffect transition="in" filter="wipe(down)">
                                      <p:cBhvr>
                                        <p:cTn id="32" dur="580">
                                          <p:stCondLst>
                                            <p:cond delay="0"/>
                                          </p:stCondLst>
                                        </p:cTn>
                                        <p:tgtEl>
                                          <p:spTgt spid="6149"/>
                                        </p:tgtEl>
                                      </p:cBhvr>
                                    </p:animEffect>
                                    <p:anim calcmode="lin" valueType="num">
                                      <p:cBhvr>
                                        <p:cTn id="33" dur="1822" tmFilter="0,0; 0.14,0.36; 0.43,0.73; 0.71,0.91; 1.0,1.0">
                                          <p:stCondLst>
                                            <p:cond delay="0"/>
                                          </p:stCondLst>
                                        </p:cTn>
                                        <p:tgtEl>
                                          <p:spTgt spid="6149"/>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149"/>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149"/>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149"/>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149"/>
                                        </p:tgtEl>
                                        <p:attrNameLst>
                                          <p:attrName>ppt_y</p:attrName>
                                        </p:attrNameLst>
                                      </p:cBhvr>
                                      <p:tavLst>
                                        <p:tav tm="0" fmla="#ppt_y-sin(pi*$)/81">
                                          <p:val>
                                            <p:fltVal val="0"/>
                                          </p:val>
                                        </p:tav>
                                        <p:tav tm="100000">
                                          <p:val>
                                            <p:fltVal val="1"/>
                                          </p:val>
                                        </p:tav>
                                      </p:tavLst>
                                    </p:anim>
                                    <p:animScale>
                                      <p:cBhvr>
                                        <p:cTn id="38" dur="26">
                                          <p:stCondLst>
                                            <p:cond delay="650"/>
                                          </p:stCondLst>
                                        </p:cTn>
                                        <p:tgtEl>
                                          <p:spTgt spid="6149"/>
                                        </p:tgtEl>
                                      </p:cBhvr>
                                      <p:to x="100000" y="60000"/>
                                    </p:animScale>
                                    <p:animScale>
                                      <p:cBhvr>
                                        <p:cTn id="39" dur="166" decel="50000">
                                          <p:stCondLst>
                                            <p:cond delay="676"/>
                                          </p:stCondLst>
                                        </p:cTn>
                                        <p:tgtEl>
                                          <p:spTgt spid="6149"/>
                                        </p:tgtEl>
                                      </p:cBhvr>
                                      <p:to x="100000" y="100000"/>
                                    </p:animScale>
                                    <p:animScale>
                                      <p:cBhvr>
                                        <p:cTn id="40" dur="26">
                                          <p:stCondLst>
                                            <p:cond delay="1312"/>
                                          </p:stCondLst>
                                        </p:cTn>
                                        <p:tgtEl>
                                          <p:spTgt spid="6149"/>
                                        </p:tgtEl>
                                      </p:cBhvr>
                                      <p:to x="100000" y="80000"/>
                                    </p:animScale>
                                    <p:animScale>
                                      <p:cBhvr>
                                        <p:cTn id="41" dur="166" decel="50000">
                                          <p:stCondLst>
                                            <p:cond delay="1338"/>
                                          </p:stCondLst>
                                        </p:cTn>
                                        <p:tgtEl>
                                          <p:spTgt spid="6149"/>
                                        </p:tgtEl>
                                      </p:cBhvr>
                                      <p:to x="100000" y="100000"/>
                                    </p:animScale>
                                    <p:animScale>
                                      <p:cBhvr>
                                        <p:cTn id="42" dur="26">
                                          <p:stCondLst>
                                            <p:cond delay="1642"/>
                                          </p:stCondLst>
                                        </p:cTn>
                                        <p:tgtEl>
                                          <p:spTgt spid="6149"/>
                                        </p:tgtEl>
                                      </p:cBhvr>
                                      <p:to x="100000" y="90000"/>
                                    </p:animScale>
                                    <p:animScale>
                                      <p:cBhvr>
                                        <p:cTn id="43" dur="166" decel="50000">
                                          <p:stCondLst>
                                            <p:cond delay="1668"/>
                                          </p:stCondLst>
                                        </p:cTn>
                                        <p:tgtEl>
                                          <p:spTgt spid="6149"/>
                                        </p:tgtEl>
                                      </p:cBhvr>
                                      <p:to x="100000" y="100000"/>
                                    </p:animScale>
                                    <p:animScale>
                                      <p:cBhvr>
                                        <p:cTn id="44" dur="26">
                                          <p:stCondLst>
                                            <p:cond delay="1808"/>
                                          </p:stCondLst>
                                        </p:cTn>
                                        <p:tgtEl>
                                          <p:spTgt spid="6149"/>
                                        </p:tgtEl>
                                      </p:cBhvr>
                                      <p:to x="100000" y="95000"/>
                                    </p:animScale>
                                    <p:animScale>
                                      <p:cBhvr>
                                        <p:cTn id="45" dur="166" decel="50000">
                                          <p:stCondLst>
                                            <p:cond delay="1834"/>
                                          </p:stCondLst>
                                        </p:cTn>
                                        <p:tgtEl>
                                          <p:spTgt spid="614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316522"/>
            <a:ext cx="4176464" cy="5847755"/>
          </a:xfrm>
          <a:prstGeom prst="rect">
            <a:avLst/>
          </a:prstGeom>
          <a:noFill/>
        </p:spPr>
        <p:txBody>
          <a:bodyPr wrap="square" rtlCol="0">
            <a:spAutoFit/>
          </a:bodyPr>
          <a:lstStyle/>
          <a:p>
            <a:r>
              <a:rPr lang="ru-RU" sz="2200" dirty="0"/>
              <a:t>В цикле одновременного </a:t>
            </a:r>
            <a:r>
              <a:rPr lang="ru-RU" sz="2200" dirty="0" err="1"/>
              <a:t>двухшажного</a:t>
            </a:r>
            <a:r>
              <a:rPr lang="ru-RU" sz="2200" dirty="0"/>
              <a:t> хода на равнине различают следующие </a:t>
            </a:r>
            <a:r>
              <a:rPr lang="ru-RU" sz="2200" dirty="0" smtClean="0"/>
              <a:t>фазы</a:t>
            </a:r>
            <a:r>
              <a:rPr lang="en-US" sz="2200" dirty="0" smtClean="0"/>
              <a:t>:</a:t>
            </a:r>
          </a:p>
          <a:p>
            <a:r>
              <a:rPr lang="ru-RU" sz="2200" dirty="0"/>
              <a:t> I- свободное одноопорное скольжение; II - скольжение на левой лыже с отталкиванием левой ногой; III - свободное одноопорное скольжение на правой лыже; IV - скольжение с одновременным отталкиванием руками; V- скольжение с одновременным отталкиванием руками и правой ногой; VI - скольжение с отталкиванием правой ногой.</a:t>
            </a:r>
            <a:endParaRPr lang="ru-RU" sz="2200" dirty="0"/>
          </a:p>
        </p:txBody>
      </p:sp>
      <p:pic>
        <p:nvPicPr>
          <p:cNvPr id="1026" name="Picture 2" descr="C:\Users\Альберт\Desktop\379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863714"/>
            <a:ext cx="3919487" cy="5300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20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1)">
                                      <p:cBhvr>
                                        <p:cTn id="1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332656"/>
            <a:ext cx="4536504" cy="461665"/>
          </a:xfrm>
          <a:prstGeom prst="rect">
            <a:avLst/>
          </a:prstGeom>
          <a:noFill/>
        </p:spPr>
        <p:txBody>
          <a:bodyPr wrap="square" rtlCol="0">
            <a:spAutoFit/>
          </a:bodyPr>
          <a:lstStyle/>
          <a:p>
            <a:r>
              <a:rPr lang="en-US" sz="2400" b="1" i="1" dirty="0" smtClean="0"/>
              <a:t>“</a:t>
            </a:r>
            <a:r>
              <a:rPr lang="ru-RU" sz="2400" b="1" i="1" dirty="0" smtClean="0"/>
              <a:t>Благодарю за внимание</a:t>
            </a:r>
            <a:r>
              <a:rPr lang="en-US" sz="2400" b="1" i="1" dirty="0" smtClean="0"/>
              <a:t>”</a:t>
            </a:r>
            <a:endParaRPr lang="ru-RU" sz="2400" b="1" i="1" dirty="0"/>
          </a:p>
        </p:txBody>
      </p:sp>
      <p:sp>
        <p:nvSpPr>
          <p:cNvPr id="5" name="TextBox 4"/>
          <p:cNvSpPr txBox="1"/>
          <p:nvPr/>
        </p:nvSpPr>
        <p:spPr>
          <a:xfrm>
            <a:off x="5141983" y="4221088"/>
            <a:ext cx="3600400" cy="2308324"/>
          </a:xfrm>
          <a:prstGeom prst="rect">
            <a:avLst/>
          </a:prstGeom>
          <a:gradFill rotWithShape="1">
            <a:gsLst>
              <a:gs pos="0">
                <a:srgbClr val="3F7D43">
                  <a:shade val="51000"/>
                  <a:satMod val="130000"/>
                </a:srgbClr>
              </a:gs>
              <a:gs pos="80000">
                <a:srgbClr val="3F7D43">
                  <a:shade val="93000"/>
                  <a:satMod val="130000"/>
                </a:srgbClr>
              </a:gs>
              <a:gs pos="100000">
                <a:srgbClr val="3F7D43">
                  <a:shade val="94000"/>
                  <a:satMod val="135000"/>
                </a:srgbClr>
              </a:gs>
            </a:gsLst>
            <a:lin ang="16200000" scaled="0"/>
          </a:gradFill>
          <a:ln>
            <a:noFill/>
          </a:ln>
          <a:effectLst>
            <a:outerShdw blurRad="40000" dist="23000" dir="5400000" rotWithShape="0">
              <a:srgbClr val="000000">
                <a:alpha val="35000"/>
              </a:srgbClr>
            </a:outerShdw>
          </a:effectLst>
          <a:scene3d>
            <a:camera prst="perspectiveContrastingLeftFacing"/>
            <a:lightRig rig="threePt" dir="t">
              <a:rot lat="0" lon="0" rev="1200000"/>
            </a:lightRig>
          </a:scene3d>
          <a:sp3d>
            <a:bevelT w="63500" h="25400"/>
          </a:sp3d>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ru-RU" sz="2400" b="0" i="0" u="none" strike="noStrike" kern="0" cap="none" spc="0" normalizeH="0" baseline="0" noProof="0" dirty="0" smtClean="0">
                <a:ln>
                  <a:noFill/>
                </a:ln>
                <a:solidFill>
                  <a:srgbClr val="FFFFFF"/>
                </a:solidFill>
                <a:effectLst/>
                <a:uLnTx/>
                <a:uFillTx/>
                <a:latin typeface="Arial"/>
              </a:rPr>
              <a:t>Работу выполнил</a:t>
            </a:r>
            <a:r>
              <a:rPr kumimoji="0" lang="en-US" sz="2400" b="0" i="0" u="none" strike="noStrike" kern="0" cap="none" spc="0" normalizeH="0" baseline="0" noProof="0" dirty="0" smtClean="0">
                <a:ln>
                  <a:noFill/>
                </a:ln>
                <a:solidFill>
                  <a:srgbClr val="FFFFFF"/>
                </a:solidFill>
                <a:effectLst/>
                <a:uLnTx/>
                <a:uFillTx/>
                <a:latin typeface="Arial"/>
              </a:rPr>
              <a: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ru-RU" sz="2400" b="0" i="0" u="none" strike="noStrike" kern="0" cap="none" spc="0" normalizeH="0" baseline="0" noProof="0" dirty="0" smtClean="0">
                <a:ln>
                  <a:noFill/>
                </a:ln>
                <a:solidFill>
                  <a:srgbClr val="FFFFFF"/>
                </a:solidFill>
                <a:effectLst/>
                <a:uLnTx/>
                <a:uFillTx/>
                <a:latin typeface="Arial"/>
              </a:rPr>
              <a:t>Учитель физической культуры</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ru-RU" sz="2400" b="0" i="0" u="none" strike="noStrike" kern="0" cap="none" spc="0" normalizeH="0" baseline="0" noProof="0" dirty="0" smtClean="0">
                <a:ln>
                  <a:noFill/>
                </a:ln>
                <a:solidFill>
                  <a:srgbClr val="FFFFFF"/>
                </a:solidFill>
                <a:effectLst/>
                <a:uLnTx/>
                <a:uFillTx/>
                <a:latin typeface="Arial"/>
              </a:rPr>
              <a:t>ГБОУ № 457</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ru-RU" sz="2400" b="0" i="0" u="none" strike="noStrike" kern="0" cap="none" spc="0" normalizeH="0" baseline="0" noProof="0" dirty="0" smtClean="0">
                <a:ln>
                  <a:noFill/>
                </a:ln>
                <a:solidFill>
                  <a:srgbClr val="FFFFFF"/>
                </a:solidFill>
                <a:effectLst/>
                <a:uLnTx/>
                <a:uFillTx/>
                <a:latin typeface="Arial"/>
              </a:rPr>
              <a:t>Амбарцумян Альберт </a:t>
            </a:r>
            <a:r>
              <a:rPr kumimoji="0" lang="ru-RU" sz="2400" b="0" i="0" u="none" strike="noStrike" kern="0" cap="none" spc="0" normalizeH="0" baseline="0" noProof="0" dirty="0" err="1" smtClean="0">
                <a:ln>
                  <a:noFill/>
                </a:ln>
                <a:solidFill>
                  <a:srgbClr val="FFFFFF"/>
                </a:solidFill>
                <a:effectLst/>
                <a:uLnTx/>
                <a:uFillTx/>
                <a:latin typeface="Arial"/>
              </a:rPr>
              <a:t>Акопович</a:t>
            </a:r>
            <a:endParaRPr kumimoji="0" lang="ru-RU" sz="2400" b="0" i="0" u="none" strike="noStrike" kern="0" cap="none" spc="0" normalizeH="0" baseline="0" noProof="0" dirty="0" smtClean="0">
              <a:ln>
                <a:noFill/>
              </a:ln>
              <a:solidFill>
                <a:srgbClr val="FFFFFF"/>
              </a:solidFill>
              <a:effectLst/>
              <a:uLnTx/>
              <a:uFillTx/>
              <a:latin typeface="Arial"/>
            </a:endParaRPr>
          </a:p>
        </p:txBody>
      </p:sp>
      <p:pic>
        <p:nvPicPr>
          <p:cNvPr id="8" name="Picture 3" descr="C:\Users\Альберт\Desktop\Универ\3oo86BTtug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991758"/>
            <a:ext cx="4363657" cy="55062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62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80">
                                          <p:stCondLst>
                                            <p:cond delay="0"/>
                                          </p:stCondLst>
                                        </p:cTn>
                                        <p:tgtEl>
                                          <p:spTgt spid="8"/>
                                        </p:tgtEl>
                                      </p:cBhvr>
                                    </p:animEffect>
                                    <p:anim calcmode="lin" valueType="num">
                                      <p:cBhvr>
                                        <p:cTn id="2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5" dur="26">
                                          <p:stCondLst>
                                            <p:cond delay="650"/>
                                          </p:stCondLst>
                                        </p:cTn>
                                        <p:tgtEl>
                                          <p:spTgt spid="8"/>
                                        </p:tgtEl>
                                      </p:cBhvr>
                                      <p:to x="100000" y="60000"/>
                                    </p:animScale>
                                    <p:animScale>
                                      <p:cBhvr>
                                        <p:cTn id="26" dur="166" decel="50000">
                                          <p:stCondLst>
                                            <p:cond delay="676"/>
                                          </p:stCondLst>
                                        </p:cTn>
                                        <p:tgtEl>
                                          <p:spTgt spid="8"/>
                                        </p:tgtEl>
                                      </p:cBhvr>
                                      <p:to x="100000" y="100000"/>
                                    </p:animScale>
                                    <p:animScale>
                                      <p:cBhvr>
                                        <p:cTn id="27" dur="26">
                                          <p:stCondLst>
                                            <p:cond delay="1312"/>
                                          </p:stCondLst>
                                        </p:cTn>
                                        <p:tgtEl>
                                          <p:spTgt spid="8"/>
                                        </p:tgtEl>
                                      </p:cBhvr>
                                      <p:to x="100000" y="80000"/>
                                    </p:animScale>
                                    <p:animScale>
                                      <p:cBhvr>
                                        <p:cTn id="28" dur="166" decel="50000">
                                          <p:stCondLst>
                                            <p:cond delay="1338"/>
                                          </p:stCondLst>
                                        </p:cTn>
                                        <p:tgtEl>
                                          <p:spTgt spid="8"/>
                                        </p:tgtEl>
                                      </p:cBhvr>
                                      <p:to x="100000" y="100000"/>
                                    </p:animScale>
                                    <p:animScale>
                                      <p:cBhvr>
                                        <p:cTn id="29" dur="26">
                                          <p:stCondLst>
                                            <p:cond delay="1642"/>
                                          </p:stCondLst>
                                        </p:cTn>
                                        <p:tgtEl>
                                          <p:spTgt spid="8"/>
                                        </p:tgtEl>
                                      </p:cBhvr>
                                      <p:to x="100000" y="90000"/>
                                    </p:animScale>
                                    <p:animScale>
                                      <p:cBhvr>
                                        <p:cTn id="30" dur="166" decel="50000">
                                          <p:stCondLst>
                                            <p:cond delay="1668"/>
                                          </p:stCondLst>
                                        </p:cTn>
                                        <p:tgtEl>
                                          <p:spTgt spid="8"/>
                                        </p:tgtEl>
                                      </p:cBhvr>
                                      <p:to x="100000" y="100000"/>
                                    </p:animScale>
                                    <p:animScale>
                                      <p:cBhvr>
                                        <p:cTn id="31" dur="26">
                                          <p:stCondLst>
                                            <p:cond delay="1808"/>
                                          </p:stCondLst>
                                        </p:cTn>
                                        <p:tgtEl>
                                          <p:spTgt spid="8"/>
                                        </p:tgtEl>
                                      </p:cBhvr>
                                      <p:to x="100000" y="95000"/>
                                    </p:animScale>
                                    <p:animScale>
                                      <p:cBhvr>
                                        <p:cTn id="32"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75</TotalTime>
  <Words>444</Words>
  <Application>Microsoft Office PowerPoint</Application>
  <PresentationFormat>Экран (4:3)</PresentationFormat>
  <Paragraphs>19</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Техническая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Albert</dc:creator>
  <cp:lastModifiedBy>Albert</cp:lastModifiedBy>
  <cp:revision>10</cp:revision>
  <dcterms:created xsi:type="dcterms:W3CDTF">2016-01-28T18:56:23Z</dcterms:created>
  <dcterms:modified xsi:type="dcterms:W3CDTF">2016-01-28T20:23:52Z</dcterms:modified>
</cp:coreProperties>
</file>