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08364-4E3D-4A6A-B270-1A4CF71BC6B7}" type="datetimeFigureOut">
              <a:rPr lang="ru-RU" smtClean="0"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94BD3-81A8-4038-A5BA-E63DF1314C7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872208"/>
          </a:xfrm>
        </p:spPr>
        <p:txBody>
          <a:bodyPr/>
          <a:lstStyle/>
          <a:p>
            <a:r>
              <a:rPr lang="ru-RU" dirty="0" smtClean="0"/>
              <a:t>Интегрированный урок «Весёлый светофор»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284984"/>
            <a:ext cx="6400800" cy="1392560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МАОУ ДОД ДШИ № 23 им. В. В. Ковалёва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348880"/>
            <a:ext cx="8363272" cy="5242594"/>
          </a:xfrm>
        </p:spPr>
        <p:txBody>
          <a:bodyPr>
            <a:normAutofit/>
          </a:bodyPr>
          <a:lstStyle/>
          <a:p>
            <a:pPr algn="r"/>
            <a:r>
              <a:rPr lang="ru-RU" sz="2800" dirty="0"/>
              <a:t>«Учитель, готовится к хорошему уроку всю жизнь... Такова духовная и философская основа нашей профессии и технологии нашего труда: чтобы открыть перед учениками искорку знаний, учителю надо впитать море света, ни на минуту не уходя от лучей вечно сияющего солнца знаний, человеческой мудрости</a:t>
            </a:r>
            <a:r>
              <a:rPr lang="ru-RU" sz="2800" dirty="0" smtClean="0"/>
              <a:t>». </a:t>
            </a:r>
            <a:br>
              <a:rPr lang="ru-RU" sz="2800" dirty="0" smtClean="0"/>
            </a:br>
            <a:r>
              <a:rPr lang="ru-RU" sz="2800" i="1" dirty="0" smtClean="0"/>
              <a:t>В. А. Сухомлинский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6192688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ru-RU" sz="2400" b="1" i="1" dirty="0"/>
              <a:t>Интеграция выполняет ряд функций в обучении: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1.</a:t>
            </a:r>
            <a:r>
              <a:rPr lang="ru-RU" sz="2400" dirty="0"/>
              <a:t> Методологическая функция формирует у учащихся современные представления об изучаемых дисциплинах. </a:t>
            </a:r>
            <a:br>
              <a:rPr lang="ru-RU" sz="2400" dirty="0"/>
            </a:br>
            <a:r>
              <a:rPr lang="ru-RU" sz="2400" b="1" dirty="0"/>
              <a:t>2.</a:t>
            </a:r>
            <a:r>
              <a:rPr lang="ru-RU" sz="2400" dirty="0"/>
              <a:t> Образовательная функция способствует формированию системности, связанности отдельных частей системы, глубины и осознанности познания. </a:t>
            </a:r>
            <a:br>
              <a:rPr lang="ru-RU" sz="2400" dirty="0"/>
            </a:br>
            <a:r>
              <a:rPr lang="ru-RU" sz="2400" b="1" dirty="0"/>
              <a:t>3.</a:t>
            </a:r>
            <a:r>
              <a:rPr lang="ru-RU" sz="2400" dirty="0"/>
              <a:t> Развивающая функция направлена на усиление познавательной активности учащихся, преодоление инертности мышления и на расширение кругозора. </a:t>
            </a:r>
            <a:br>
              <a:rPr lang="ru-RU" sz="2400" dirty="0"/>
            </a:br>
            <a:r>
              <a:rPr lang="ru-RU" sz="2400" b="1" dirty="0"/>
              <a:t>4. </a:t>
            </a:r>
            <a:r>
              <a:rPr lang="ru-RU" sz="2400" dirty="0"/>
              <a:t>Воспитывающая функция способствует развитию эстетического восприятия окружающего мира,  экологической культуры и др.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03468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/>
              <a:t>Интегрированный урок </a:t>
            </a:r>
            <a:r>
              <a:rPr lang="ru-RU" sz="2400" dirty="0"/>
              <a:t>– это особый тип урока, объединяющего в себе одновременно обучение по нескольким дисциплинам при изучении одного понятия, темы или явления, на котором обозначенная тема рассматривается с различных точек зрения, иногда посредством сопутствующих тем.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034682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/>
              <a:t/>
            </a:r>
            <a:br>
              <a:rPr lang="ru-RU" sz="2400" i="1" dirty="0"/>
            </a:br>
            <a:r>
              <a:rPr lang="ru-RU" sz="2400" b="1" i="1" dirty="0" smtClean="0"/>
              <a:t>В </a:t>
            </a:r>
            <a:r>
              <a:rPr lang="ru-RU" sz="2400" b="1" i="1" dirty="0"/>
              <a:t>ходе </a:t>
            </a:r>
            <a:r>
              <a:rPr lang="ru-RU" sz="2400" b="1" i="1" dirty="0" smtClean="0"/>
              <a:t>подготовки </a:t>
            </a:r>
            <a:r>
              <a:rPr lang="ru-RU" sz="2400" b="1" i="1" dirty="0"/>
              <a:t>интегрированного урока преподаватель определяет: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- тип урока;</a:t>
            </a:r>
            <a:br>
              <a:rPr lang="ru-RU" sz="2400" dirty="0"/>
            </a:br>
            <a:r>
              <a:rPr lang="ru-RU" sz="2400" dirty="0"/>
              <a:t>- форму интегрированного урока;</a:t>
            </a:r>
            <a:br>
              <a:rPr lang="ru-RU" sz="2400" dirty="0"/>
            </a:br>
            <a:r>
              <a:rPr lang="ru-RU" sz="2400" dirty="0"/>
              <a:t>- цели и задачи интегрированного урока;</a:t>
            </a:r>
            <a:br>
              <a:rPr lang="ru-RU" sz="2400" dirty="0"/>
            </a:br>
            <a:r>
              <a:rPr lang="ru-RU" sz="2400" dirty="0"/>
              <a:t>- характер связей между используемым материалом; </a:t>
            </a:r>
            <a:br>
              <a:rPr lang="ru-RU" sz="2400" dirty="0"/>
            </a:br>
            <a:r>
              <a:rPr lang="ru-RU" sz="2400" dirty="0"/>
              <a:t>- последовательность  расположения материала;</a:t>
            </a:r>
            <a:br>
              <a:rPr lang="ru-RU" sz="2400" dirty="0"/>
            </a:br>
            <a:r>
              <a:rPr lang="ru-RU" sz="2400" dirty="0"/>
              <a:t>- методы и приёмы его представления</a:t>
            </a:r>
            <a:r>
              <a:rPr lang="ru-RU" sz="2400" dirty="0" smtClean="0"/>
              <a:t>;</a:t>
            </a:r>
            <a:r>
              <a:rPr lang="ru-RU" sz="2400" dirty="0"/>
              <a:t>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dirty="0"/>
              <a:t>способы увеличения наглядности учебного материала;</a:t>
            </a:r>
            <a:br>
              <a:rPr lang="ru-RU" sz="2400" dirty="0"/>
            </a:br>
            <a:r>
              <a:rPr lang="ru-RU" sz="2400" dirty="0"/>
              <a:t>- формы и виды контроля обучения на данном  уроке.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610669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dirty="0" smtClean="0"/>
              <a:t>Интегрированный урок «Весёлый светофор»</a:t>
            </a: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 smtClean="0"/>
              <a:t>Тип </a:t>
            </a:r>
            <a:r>
              <a:rPr lang="ru-RU" sz="2400" b="1" i="1" dirty="0"/>
              <a:t>урока:</a:t>
            </a:r>
            <a:r>
              <a:rPr lang="ru-RU" sz="2400" i="1" dirty="0"/>
              <a:t> </a:t>
            </a:r>
            <a:r>
              <a:rPr lang="ru-RU" sz="2400" dirty="0"/>
              <a:t>итоговый урок</a:t>
            </a:r>
            <a:r>
              <a:rPr lang="ru-RU" sz="2400" b="1" dirty="0"/>
              <a:t> </a:t>
            </a:r>
            <a:r>
              <a:rPr lang="ru-RU" sz="2400" dirty="0"/>
              <a:t>повторения и обобщения знаний, закрепления умений и навыков по предметам </a:t>
            </a:r>
            <a:r>
              <a:rPr lang="ru-RU" sz="2400" i="1" dirty="0"/>
              <a:t>изобразительное искусство, этика и английский язык</a:t>
            </a:r>
            <a:r>
              <a:rPr lang="ru-RU" sz="2400" i="1" dirty="0" smtClean="0"/>
              <a:t>.</a:t>
            </a:r>
            <a:br>
              <a:rPr lang="ru-RU" sz="2400" i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i="1" dirty="0"/>
              <a:t>Форма урока</a:t>
            </a:r>
            <a:r>
              <a:rPr lang="ru-RU" sz="2400" dirty="0"/>
              <a:t>: урок-игра.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i="1" dirty="0"/>
              <a:t> Цель урока:</a:t>
            </a:r>
            <a:r>
              <a:rPr lang="ru-RU" sz="2400" dirty="0"/>
              <a:t> более глубокое усвоение знаний по теме «цвета» и теме «правила дорожного движения» на русском и английском языках.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6250706"/>
          </a:xfrm>
        </p:spPr>
        <p:txBody>
          <a:bodyPr>
            <a:noAutofit/>
          </a:bodyPr>
          <a:lstStyle/>
          <a:p>
            <a:r>
              <a:rPr lang="ru-RU" sz="2400" b="1" i="1" dirty="0" smtClean="0"/>
              <a:t>Задачи урока: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1) </a:t>
            </a:r>
            <a:r>
              <a:rPr lang="ru-RU" sz="2400" u="sng" dirty="0" smtClean="0"/>
              <a:t>образовательные: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закрепить знания, умения и навыки, полученными на предыдущих уроках по темам «Цвета» и «Правила дорожного движения», </a:t>
            </a:r>
            <a:br>
              <a:rPr lang="ru-RU" sz="2400" dirty="0" smtClean="0"/>
            </a:br>
            <a:r>
              <a:rPr lang="ru-RU" sz="2400" dirty="0" smtClean="0"/>
              <a:t>- обобщить материал как систему знаний через призму </a:t>
            </a:r>
            <a:r>
              <a:rPr lang="ru-RU" sz="2400" dirty="0" err="1" smtClean="0"/>
              <a:t>межпредметных</a:t>
            </a:r>
            <a:r>
              <a:rPr lang="ru-RU" sz="2400" dirty="0" smtClean="0"/>
              <a:t> связей; </a:t>
            </a:r>
            <a:br>
              <a:rPr lang="ru-RU" sz="2400" dirty="0" smtClean="0"/>
            </a:br>
            <a:r>
              <a:rPr lang="ru-RU" sz="2400" dirty="0" smtClean="0"/>
              <a:t>2) </a:t>
            </a:r>
            <a:r>
              <a:rPr lang="ru-RU" sz="2400" u="sng" dirty="0" smtClean="0"/>
              <a:t>воспитательные: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- прививать культуру поведения учащихся на дороге,</a:t>
            </a:r>
            <a:br>
              <a:rPr lang="ru-RU" sz="2400" dirty="0" smtClean="0"/>
            </a:br>
            <a:r>
              <a:rPr lang="ru-RU" sz="2400" dirty="0" smtClean="0"/>
              <a:t>-  помочь учащимся ориентироваться в городе;</a:t>
            </a:r>
            <a:br>
              <a:rPr lang="ru-RU" sz="2400" dirty="0" smtClean="0"/>
            </a:br>
            <a:r>
              <a:rPr lang="ru-RU" sz="2400" dirty="0" smtClean="0"/>
              <a:t>3) </a:t>
            </a:r>
            <a:r>
              <a:rPr lang="ru-RU" sz="2400" u="sng" dirty="0" smtClean="0"/>
              <a:t>развивающие: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- развивать пространственное мышление и познавательный интерес к окружающему миру,</a:t>
            </a:r>
            <a:br>
              <a:rPr lang="ru-RU" sz="2400" dirty="0" smtClean="0"/>
            </a:br>
            <a:r>
              <a:rPr lang="ru-RU" sz="2400" dirty="0" smtClean="0"/>
              <a:t>- формировать умение выявлять связи между предметами посредством смежных тем,</a:t>
            </a:r>
            <a:br>
              <a:rPr lang="ru-RU" sz="2400" dirty="0" smtClean="0"/>
            </a:br>
            <a:r>
              <a:rPr lang="ru-RU" sz="2400" dirty="0" smtClean="0"/>
              <a:t>- формировать сценические умения, коммуникативные навыки при работе в группе на русском и английском языках и творческие способности учащихся.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63272" cy="6093296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ru-RU" sz="2400" b="1" i="1" dirty="0"/>
              <a:t>Материалами к уроку послужили</a:t>
            </a:r>
            <a:r>
              <a:rPr lang="ru-RU" sz="2400" dirty="0"/>
              <a:t>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макет </a:t>
            </a:r>
            <a:r>
              <a:rPr lang="ru-RU" sz="2400" dirty="0"/>
              <a:t>светофора,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сигналы </a:t>
            </a:r>
            <a:r>
              <a:rPr lang="ru-RU" sz="2400" dirty="0"/>
              <a:t>светофора,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err="1" smtClean="0"/>
              <a:t>видеопрезентация</a:t>
            </a:r>
            <a:r>
              <a:rPr lang="ru-RU" sz="2400" dirty="0"/>
              <a:t>,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сюжетные </a:t>
            </a:r>
            <a:r>
              <a:rPr lang="ru-RU" sz="2400" dirty="0"/>
              <a:t>картины и </a:t>
            </a:r>
            <a:r>
              <a:rPr lang="ru-RU" sz="2400" dirty="0" smtClean="0"/>
              <a:t>видеосюжеты</a:t>
            </a:r>
            <a:r>
              <a:rPr lang="ru-RU" sz="2400" dirty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2400" dirty="0" smtClean="0"/>
              <a:t> </a:t>
            </a:r>
            <a:r>
              <a:rPr lang="ru-RU" sz="2400" b="1" i="1" dirty="0" smtClean="0"/>
              <a:t>На уроке использовались следующие формы контроля:</a:t>
            </a:r>
            <a:br>
              <a:rPr lang="ru-RU" sz="2400" b="1" i="1" dirty="0" smtClean="0"/>
            </a:br>
            <a:r>
              <a:rPr lang="ru-RU" sz="2400" dirty="0" smtClean="0"/>
              <a:t>- аппликация,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тест -презентация, </a:t>
            </a:r>
            <a:br>
              <a:rPr lang="ru-RU" sz="2400" dirty="0" smtClean="0"/>
            </a:br>
            <a:r>
              <a:rPr lang="ru-RU" sz="2400" dirty="0" smtClean="0"/>
              <a:t>- песенки на английском языке,</a:t>
            </a:r>
            <a:br>
              <a:rPr lang="ru-RU" sz="2400" dirty="0" smtClean="0"/>
            </a:br>
            <a:r>
              <a:rPr lang="ru-RU" sz="2400" dirty="0" smtClean="0"/>
              <a:t>- игра «Весёлый хоровод».</a:t>
            </a:r>
            <a:br>
              <a:rPr lang="ru-RU" sz="2400" dirty="0" smtClean="0"/>
            </a:br>
            <a:endParaRPr lang="ru-RU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617869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Основные выводы:</a:t>
            </a:r>
            <a:br>
              <a:rPr lang="ru-RU" sz="2400" dirty="0" smtClean="0"/>
            </a:b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u="sng" dirty="0" smtClean="0"/>
              <a:t> 1. Игровая форма – наиболее удачная форма интегрированного урока в дошкольной среде, особенно для занятия, проводимого на двух языках. </a:t>
            </a:r>
            <a:br>
              <a:rPr lang="ru-RU" sz="2400" u="sng" dirty="0" smtClean="0"/>
            </a:br>
            <a:r>
              <a:rPr lang="ru-RU" sz="2400" u="sng" dirty="0" smtClean="0"/>
              <a:t/>
            </a:r>
            <a:br>
              <a:rPr lang="ru-RU" sz="2400" u="sng" dirty="0" smtClean="0"/>
            </a:br>
            <a:r>
              <a:rPr lang="ru-RU" sz="2400" u="sng" dirty="0" smtClean="0"/>
              <a:t>2.</a:t>
            </a:r>
            <a:r>
              <a:rPr lang="ru-RU" sz="2400" u="sng" dirty="0" smtClean="0"/>
              <a:t>Урок-игра с привлечением сказочных персонажей влечёт за собой распределение ролей, включая ведущего, на которого ложится непростая задача режиссёра-постановщика.</a:t>
            </a:r>
            <a:br>
              <a:rPr lang="ru-RU" sz="2400" u="sng" dirty="0" smtClean="0"/>
            </a:br>
            <a:r>
              <a:rPr lang="ru-RU" sz="2400" u="sng" dirty="0"/>
              <a:t/>
            </a:r>
            <a:br>
              <a:rPr lang="ru-RU" sz="2400" u="sng" dirty="0"/>
            </a:br>
            <a:r>
              <a:rPr lang="ru-RU" sz="2400" u="sng" dirty="0"/>
              <a:t>3</a:t>
            </a:r>
            <a:r>
              <a:rPr lang="ru-RU" sz="2400" u="sng" dirty="0" smtClean="0"/>
              <a:t>.Урок для малышей – это всегда яркое представление, в котором каждое действие должно быть чётко спланировано и отрепетировано.</a:t>
            </a:r>
            <a:br>
              <a:rPr lang="ru-RU" sz="2400" u="sng" dirty="0" smtClean="0"/>
            </a:br>
            <a:endParaRPr lang="ru-RU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6250706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/>
              <a:t>Данная разработка интегрированного урока </a:t>
            </a:r>
            <a:r>
              <a:rPr lang="ru-RU" sz="2400" dirty="0" smtClean="0"/>
              <a:t>может применяться </a:t>
            </a:r>
            <a:r>
              <a:rPr lang="ru-RU" sz="2400" dirty="0"/>
              <a:t>в учреждениях дошкольного образования, в детских образовательных центрах и в школах дополнительного образования.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В </a:t>
            </a:r>
            <a:r>
              <a:rPr lang="ru-RU" sz="2400" dirty="0"/>
              <a:t>настоящее время она используется в МАОУ ДОД «ДШИ № 23 им. Ковалева»,  где такие предметы, как основы математики, родная речь, английский язык, этика, изобразительное искусство, хор и ритмика входят в курс эстетического развития детей.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За </a:t>
            </a:r>
            <a:r>
              <a:rPr lang="ru-RU" sz="2400" dirty="0"/>
              <a:t>последнее время преподавателями школы искусств № 23 отделения раннего и общего эстетического развития было проведено несколько интегрированных занятий, в том числе, интегрированный урок </a:t>
            </a:r>
            <a:r>
              <a:rPr lang="ru-RU" sz="2400" b="1" dirty="0"/>
              <a:t>«</a:t>
            </a:r>
            <a:r>
              <a:rPr lang="en-US" sz="2400" b="1" dirty="0"/>
              <a:t>My family</a:t>
            </a:r>
            <a:r>
              <a:rPr lang="ru-RU" sz="2400" b="1" dirty="0"/>
              <a:t>»</a:t>
            </a:r>
            <a:r>
              <a:rPr lang="ru-RU" sz="2400" dirty="0"/>
              <a:t> по теме «семья», интегрированный урок </a:t>
            </a:r>
            <a:r>
              <a:rPr lang="ru-RU" sz="2400" b="1" dirty="0"/>
              <a:t>«Самовар» </a:t>
            </a:r>
            <a:r>
              <a:rPr lang="ru-RU" sz="2400" dirty="0"/>
              <a:t>по теме «еда» в рамках образовательных программ этики, английского языка и техники речи.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146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Интегрированный урок «Весёлый светофор»</vt:lpstr>
      <vt:lpstr>Интеграция выполняет ряд функций в обучении: 1. Методологическая функция формирует у учащихся современные представления об изучаемых дисциплинах.  2. Образовательная функция способствует формированию системности, связанности отдельных частей системы, глубины и осознанности познания.  3. Развивающая функция направлена на усиление познавательной активности учащихся, преодоление инертности мышления и на расширение кругозора.  4. Воспитывающая функция способствует развитию эстетического восприятия окружающего мира,  экологической культуры и др.  </vt:lpstr>
      <vt:lpstr>Интегрированный урок – это особый тип урока, объединяющего в себе одновременно обучение по нескольким дисциплинам при изучении одного понятия, темы или явления, на котором обозначенная тема рассматривается с различных точек зрения, иногда посредством сопутствующих тем. </vt:lpstr>
      <vt:lpstr>  В ходе подготовки интегрированного урока преподаватель определяет: - тип урока; - форму интегрированного урока; - цели и задачи интегрированного урока; - характер связей между используемым материалом;  - последовательность  расположения материала; - методы и приёмы его представления;  - способы увеличения наглядности учебного материала; - формы и виды контроля обучения на данном  уроке.   </vt:lpstr>
      <vt:lpstr>  Интегрированный урок «Весёлый светофор»  Тип урока: итоговый урок повторения и обобщения знаний, закрепления умений и навыков по предметам изобразительное искусство, этика и английский язык.  Форма урока: урок-игра.    Цель урока: более глубокое усвоение знаний по теме «цвета» и теме «правила дорожного движения» на русском и английском языках.   </vt:lpstr>
      <vt:lpstr>Задачи урока: 1) образовательные: - закрепить знания, умения и навыки, полученными на предыдущих уроках по темам «Цвета» и «Правила дорожного движения»,  - обобщить материал как систему знаний через призму межпредметных связей;  2) воспитательные:  - прививать культуру поведения учащихся на дороге, -  помочь учащимся ориентироваться в городе; 3) развивающие:  - развивать пространственное мышление и познавательный интерес к окружающему миру, - формировать умение выявлять связи между предметами посредством смежных тем, - формировать сценические умения, коммуникативные навыки при работе в группе на русском и английском языках и творческие способности учащихся.</vt:lpstr>
      <vt:lpstr>Материалами к уроку послужили  макет светофора,  сигналы светофора,  видеопрезентация,  сюжетные картины и видеосюжеты.   На уроке использовались следующие формы контроля: - аппликация, - тест -презентация,  - песенки на английском языке, - игра «Весёлый хоровод». </vt:lpstr>
      <vt:lpstr>Основные выводы:    1. Игровая форма – наиболее удачная форма интегрированного урока в дошкольной среде, особенно для занятия, проводимого на двух языках.   2.Урок-игра с привлечением сказочных персонажей влечёт за собой распределение ролей, включая ведущего, на которого ложится непростая задача режиссёра-постановщика.  3.Урок для малышей – это всегда яркое представление, в котором каждое действие должно быть чётко спланировано и отрепетировано. </vt:lpstr>
      <vt:lpstr>Данная разработка интегрированного урока может применяться в учреждениях дошкольного образования, в детских образовательных центрах и в школах дополнительного образования.   В настоящее время она используется в МАОУ ДОД «ДШИ № 23 им. Ковалева»,  где такие предметы, как основы математики, родная речь, английский язык, этика, изобразительное искусство, хор и ритмика входят в курс эстетического развития детей.   За последнее время преподавателями школы искусств № 23 отделения раннего и общего эстетического развития было проведено несколько интегрированных занятий, в том числе, интегрированный урок «My family» по теме «семья», интегрированный урок «Самовар» по теме «еда» в рамках образовательных программ этики, английского языка и техники речи. </vt:lpstr>
      <vt:lpstr>«Учитель, готовится к хорошему уроку всю жизнь... Такова духовная и философская основа нашей профессии и технологии нашего труда: чтобы открыть перед учениками искорку знаний, учителю надо впитать море света, ни на минуту не уходя от лучей вечно сияющего солнца знаний, человеческой мудрости».  В. А. Сухомлинский 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Оля</cp:lastModifiedBy>
  <cp:revision>19</cp:revision>
  <dcterms:created xsi:type="dcterms:W3CDTF">2015-03-09T13:22:13Z</dcterms:created>
  <dcterms:modified xsi:type="dcterms:W3CDTF">2015-03-09T18:55:42Z</dcterms:modified>
</cp:coreProperties>
</file>