
<file path=[Content_Types].xml><?xml version="1.0" encoding="utf-8"?>
<Types xmlns="http://schemas.openxmlformats.org/package/2006/content-types">
  <Default Extension="bin" ContentType="application/vnd.ms-office.activeX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ms-powerpoint.presentation.macroEnabled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activeX/activeX1.xml" ContentType="application/vnd.ms-office.activeX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ppt/tags/tag3.xml" ContentType="application/vnd.openxmlformats-officedocument.presentationml.tags+xml"/>
  <Override PartName="/ppt/notesSlides/notesSlide3.xml" ContentType="application/vnd.openxmlformats-officedocument.presentationml.notesSlide+xml"/>
  <Override PartName="/ppt/tags/tag4.xml" ContentType="application/vnd.openxmlformats-officedocument.presentationml.tags+xml"/>
  <Override PartName="/ppt/notesSlides/notesSlide4.xml" ContentType="application/vnd.openxmlformats-officedocument.presentationml.notesSlide+xml"/>
  <Override PartName="/ppt/tags/tag5.xml" ContentType="application/vnd.openxmlformats-officedocument.presentationml.tags+xml"/>
  <Override PartName="/ppt/notesSlides/notesSlide5.xml" ContentType="application/vnd.openxmlformats-officedocument.presentationml.notesSlide+xml"/>
  <Override PartName="/ppt/tags/tag6.xml" ContentType="application/vnd.openxmlformats-officedocument.presentationml.tag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vbaProject.bin" ContentType="application/vnd.ms-office.vbaProject"/>
  <Override PartName="/docProps/core.xml" ContentType="application/vnd.openxmlformats-package.core-properties+xml"/>
  <Override PartName="/docProps/app.xml" ContentType="application/vnd.openxmlformats-officedocument.extended-properties+xml"/>
  <Override PartName="/customUI/images/fix3.png" ContentType="application/octet-stream"/>
  <Override PartName="/customUI/images/Delmac.png" ContentType="application/octet-stream"/>
  <Override PartName="/customUI/images/ocenka.png" ContentType="application/octet-stream"/>
  <Override PartName="/customUI/images/NewName.png" ContentType="application/octet-stream"/>
  <Override PartName="/customUI/images/Hour.png" ContentType="application/octet-stream"/>
  <Override PartName="/customUI/images/Vopros.png" ContentType="application/octet-stream"/>
  <Override PartName="/customUI/images/Vosst.png" ContentType="application/octet-stream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cuID" Type="http://schemas.microsoft.com/office/2006/relationships/ui/extensibility" Target="customUI/customUI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9"/>
  </p:notesMasterIdLst>
  <p:sldIdLst>
    <p:sldId id="256" r:id="rId2"/>
    <p:sldId id="258" r:id="rId3"/>
    <p:sldId id="261" r:id="rId4"/>
    <p:sldId id="264" r:id="rId5"/>
    <p:sldId id="262" r:id="rId6"/>
    <p:sldId id="263" r:id="rId7"/>
    <p:sldId id="259" r:id="rId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F4F4E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222" y="-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microsoft.com/office/2006/relationships/vbaProject" Target="vbaProject.bin"/></Relationships>
</file>

<file path=ppt/activeX/_rels/activeX1.xml.rels><?xml version="1.0" encoding="UTF-8" standalone="yes"?>
<Relationships xmlns="http://schemas.openxmlformats.org/package/2006/relationships"><Relationship Id="rId1" Type="http://schemas.microsoft.com/office/2006/relationships/activeXControlBinary" Target="activeX1.bin"/></Relationships>
</file>

<file path=ppt/activeX/activeX1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BF96D92C-A892-4006-9BF6-436864229AE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182295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E019DAE-230D-42D3-8FB9-D9CD59A8DC7B}" type="slidenum">
              <a:rPr lang="ru-RU" smtClean="0"/>
              <a:pPr/>
              <a:t>1</a:t>
            </a:fld>
            <a:endParaRPr lang="ru-RU" smtClean="0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algn="ctr" eaLnBrk="1" hangingPunct="1"/>
            <a:r>
              <a:rPr lang="ru-RU" dirty="0" smtClean="0"/>
              <a:t>Версия от 25.02.2011 г. Последнюю версию конструктора смотрите на сайте «Тестирование в </a:t>
            </a:r>
            <a:r>
              <a:rPr lang="en-US" dirty="0" smtClean="0"/>
              <a:t>MS PowerPoint</a:t>
            </a:r>
            <a:r>
              <a:rPr lang="ru-RU" dirty="0" smtClean="0"/>
              <a:t>» http://www.rosinka.vrn.ru/pp/</a:t>
            </a:r>
          </a:p>
          <a:p>
            <a:pPr eaLnBrk="1" hangingPunct="1"/>
            <a:endParaRPr lang="ru-RU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F96D92C-A892-4006-9BF6-436864229AE4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95499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F96D92C-A892-4006-9BF6-436864229AE4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14084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F96D92C-A892-4006-9BF6-436864229AE4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94275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F96D92C-A892-4006-9BF6-436864229AE4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909222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F96D92C-A892-4006-9BF6-436864229AE4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702668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6E7A5C4-ECB2-46EB-9C73-4DA99258E2A2}" type="slidenum">
              <a:rPr lang="ru-RU" smtClean="0"/>
              <a:pPr/>
              <a:t>7</a:t>
            </a:fld>
            <a:endParaRPr lang="ru-RU" smtClean="0"/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D90243-CAF2-47A5-8A54-1528756E139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70C37D-E9E1-41A5-AF3D-263655B413F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AB19A9-B480-4EB6-8B9A-1A931A67E5B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462CBD-FB3C-43AE-BD81-2A6C1377839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F60C6E-8065-47D0-A359-8E59EF69E06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32BAEF-FF2A-4C11-A7B1-7A81EB9CFFB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565CD7-6A39-4C38-8126-85FD39F8AB7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83095D-D974-4023-AACF-3D6B7C417B1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C94261-1827-47E1-B223-17471ACCC65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405FBA-37DA-4E16-9FC6-EB113098869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77801F-EB15-4981-88BC-30CC5FCF852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fld id="{25398559-D33E-404D-BBEB-582EDD1FD55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control" Target="../activeX/activeX1.xml"/><Relationship Id="rId7" Type="http://schemas.openxmlformats.org/officeDocument/2006/relationships/image" Target="../media/image2.png"/><Relationship Id="rId2" Type="http://schemas.openxmlformats.org/officeDocument/2006/relationships/tags" Target="../tags/tag1.xml"/><Relationship Id="rId1" Type="http://schemas.openxmlformats.org/officeDocument/2006/relationships/vmlDrawing" Target="../drawings/vmlDrawing1.vml"/><Relationship Id="rId6" Type="http://schemas.openxmlformats.org/officeDocument/2006/relationships/hyperlink" Target="http://www.rosinka.vrn.ru/pp/" TargetMode="External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4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5.xml"/><Relationship Id="rId4" Type="http://schemas.openxmlformats.org/officeDocument/2006/relationships/image" Target="../media/image7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6.xml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2"/>
          <p:cNvSpPr>
            <a:spLocks noChangeArrowheads="1"/>
          </p:cNvSpPr>
          <p:nvPr/>
        </p:nvSpPr>
        <p:spPr bwMode="auto">
          <a:xfrm>
            <a:off x="0" y="6286500"/>
            <a:ext cx="9144000" cy="620713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chemeClr val="accent1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ru-RU">
              <a:solidFill>
                <a:srgbClr val="BAC9D0"/>
              </a:solidFill>
              <a:latin typeface="Arial" charset="0"/>
            </a:endParaRPr>
          </a:p>
        </p:txBody>
      </p:sp>
      <p:sp>
        <p:nvSpPr>
          <p:cNvPr id="1028" name="Out_Zd"/>
          <p:cNvSpPr txBox="1">
            <a:spLocks noChangeArrowheads="1"/>
          </p:cNvSpPr>
          <p:nvPr/>
        </p:nvSpPr>
        <p:spPr bwMode="auto">
          <a:xfrm>
            <a:off x="1835150" y="6435725"/>
            <a:ext cx="503238" cy="323850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8000" tIns="10800" rIns="18000" bIns="10800"/>
          <a:lstStyle/>
          <a:p>
            <a:pPr algn="ctr">
              <a:spcBef>
                <a:spcPct val="50000"/>
              </a:spcBef>
            </a:pPr>
            <a:r>
              <a:rPr lang="ru-RU" b="1" smtClean="0">
                <a:solidFill>
                  <a:schemeClr val="hlink"/>
                </a:solidFill>
                <a:latin typeface="Arial" charset="0"/>
              </a:rPr>
              <a:t>5</a:t>
            </a:r>
            <a:endParaRPr lang="ru-RU" b="1" dirty="0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1029" name="Out_Tim"/>
          <p:cNvSpPr txBox="1">
            <a:spLocks noChangeArrowheads="1"/>
          </p:cNvSpPr>
          <p:nvPr/>
        </p:nvSpPr>
        <p:spPr bwMode="auto">
          <a:xfrm>
            <a:off x="8053388" y="6435725"/>
            <a:ext cx="503237" cy="323850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8000" tIns="10800" rIns="18000" bIns="10800"/>
          <a:lstStyle/>
          <a:p>
            <a:pPr algn="ctr">
              <a:spcBef>
                <a:spcPct val="50000"/>
              </a:spcBef>
            </a:pPr>
            <a:r>
              <a:rPr lang="en-US" b="1" smtClean="0">
                <a:solidFill>
                  <a:schemeClr val="hlink"/>
                </a:solidFill>
                <a:latin typeface="Arial" charset="0"/>
              </a:rPr>
              <a:t>5</a:t>
            </a:r>
            <a:endParaRPr lang="ru-RU" b="1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1030" name="Tx_Zd"/>
          <p:cNvSpPr txBox="1">
            <a:spLocks noChangeArrowheads="1"/>
          </p:cNvSpPr>
          <p:nvPr/>
        </p:nvSpPr>
        <p:spPr bwMode="auto">
          <a:xfrm>
            <a:off x="539750" y="6491288"/>
            <a:ext cx="1223963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>
              <a:spcBef>
                <a:spcPct val="50000"/>
              </a:spcBef>
            </a:pPr>
            <a:r>
              <a:rPr lang="ru-RU" sz="1400">
                <a:solidFill>
                  <a:schemeClr val="tx2"/>
                </a:solidFill>
                <a:latin typeface="Arial" charset="0"/>
              </a:rPr>
              <a:t>Всего заданий</a:t>
            </a:r>
          </a:p>
        </p:txBody>
      </p:sp>
      <p:sp>
        <p:nvSpPr>
          <p:cNvPr id="1031" name="Tx_Tim"/>
          <p:cNvSpPr txBox="1">
            <a:spLocks noChangeArrowheads="1"/>
          </p:cNvSpPr>
          <p:nvPr/>
        </p:nvSpPr>
        <p:spPr bwMode="auto">
          <a:xfrm>
            <a:off x="6227763" y="6491288"/>
            <a:ext cx="17287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>
              <a:spcBef>
                <a:spcPct val="50000"/>
              </a:spcBef>
            </a:pPr>
            <a:r>
              <a:rPr lang="ru-RU" sz="1400">
                <a:solidFill>
                  <a:schemeClr val="tx2"/>
                </a:solidFill>
                <a:latin typeface="Arial" charset="0"/>
              </a:rPr>
              <a:t>Время тестирования</a:t>
            </a:r>
          </a:p>
        </p:txBody>
      </p:sp>
      <p:sp>
        <p:nvSpPr>
          <p:cNvPr id="1032" name="Tx_min"/>
          <p:cNvSpPr txBox="1">
            <a:spLocks noChangeArrowheads="1"/>
          </p:cNvSpPr>
          <p:nvPr/>
        </p:nvSpPr>
        <p:spPr bwMode="auto">
          <a:xfrm>
            <a:off x="8629650" y="6491288"/>
            <a:ext cx="43180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400">
                <a:solidFill>
                  <a:schemeClr val="tx2"/>
                </a:solidFill>
                <a:latin typeface="Arial" charset="0"/>
              </a:rPr>
              <a:t>мин.</a:t>
            </a:r>
          </a:p>
        </p:txBody>
      </p:sp>
      <p:sp>
        <p:nvSpPr>
          <p:cNvPr id="1033" name="Text Box 9"/>
          <p:cNvSpPr txBox="1">
            <a:spLocks noChangeArrowheads="1"/>
          </p:cNvSpPr>
          <p:nvPr/>
        </p:nvSpPr>
        <p:spPr bwMode="auto">
          <a:xfrm>
            <a:off x="3300413" y="5156200"/>
            <a:ext cx="2520950" cy="23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8000" tIns="10800" rIns="18000" bIns="108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400">
                <a:latin typeface="Arial" charset="0"/>
              </a:rPr>
              <a:t>Введите фамилию и имя</a:t>
            </a:r>
          </a:p>
        </p:txBody>
      </p:sp>
      <p:sp>
        <p:nvSpPr>
          <p:cNvPr id="3083" name="Rectangle 11">
            <a:hlinkClick r:id="" action="ppaction://macro?name=dd"/>
          </p:cNvPr>
          <p:cNvSpPr>
            <a:spLocks noChangeArrowheads="1"/>
          </p:cNvSpPr>
          <p:nvPr/>
        </p:nvSpPr>
        <p:spPr bwMode="auto">
          <a:xfrm>
            <a:off x="285720" y="1000108"/>
            <a:ext cx="8501122" cy="22479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ru-RU" sz="4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Тест </a:t>
            </a:r>
          </a:p>
          <a:p>
            <a:pPr algn="ctr">
              <a:defRPr/>
            </a:pPr>
            <a:r>
              <a:rPr lang="ru-RU" sz="4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по теме </a:t>
            </a:r>
          </a:p>
          <a:p>
            <a:pPr algn="ctr">
              <a:defRPr/>
            </a:pPr>
            <a:r>
              <a:rPr lang="ru-RU" sz="4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«Треугольники и четырехугольники»</a:t>
            </a:r>
            <a:endParaRPr lang="ru-RU" sz="8800" b="1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1035" name="Rectangle 12"/>
          <p:cNvSpPr>
            <a:spLocks noChangeArrowheads="1"/>
          </p:cNvSpPr>
          <p:nvPr/>
        </p:nvSpPr>
        <p:spPr bwMode="auto">
          <a:xfrm>
            <a:off x="500034" y="3643314"/>
            <a:ext cx="8143931" cy="1214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Использованная литература и интернет – ресурс: </a:t>
            </a:r>
          </a:p>
          <a:p>
            <a:pPr marL="342900" indent="-342900">
              <a:spcBef>
                <a:spcPct val="20000"/>
              </a:spcBef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  <a:hlinkClick r:id="rId6"/>
              </a:rPr>
              <a:t>Конструктор тестов в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hlinkClick r:id="rId6"/>
              </a:rPr>
              <a:t>MS Power Point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  <a:hlinkClick r:id="rId6"/>
              </a:rPr>
              <a:t>2007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  <p:grpSp>
        <p:nvGrpSpPr>
          <p:cNvPr id="1036" name="Group 20"/>
          <p:cNvGrpSpPr>
            <a:grpSpLocks/>
          </p:cNvGrpSpPr>
          <p:nvPr/>
        </p:nvGrpSpPr>
        <p:grpSpPr bwMode="auto">
          <a:xfrm>
            <a:off x="227013" y="908050"/>
            <a:ext cx="463550" cy="369888"/>
            <a:chOff x="143" y="794"/>
            <a:chExt cx="292" cy="233"/>
          </a:xfrm>
        </p:grpSpPr>
        <p:grpSp>
          <p:nvGrpSpPr>
            <p:cNvPr id="1038" name="Group 21"/>
            <p:cNvGrpSpPr>
              <a:grpSpLocks noChangeAspect="1"/>
            </p:cNvGrpSpPr>
            <p:nvPr/>
          </p:nvGrpSpPr>
          <p:grpSpPr bwMode="auto">
            <a:xfrm>
              <a:off x="144" y="801"/>
              <a:ext cx="291" cy="225"/>
              <a:chOff x="2229" y="6190"/>
              <a:chExt cx="3621" cy="2813"/>
            </a:xfrm>
          </p:grpSpPr>
          <p:sp>
            <p:nvSpPr>
              <p:cNvPr id="1048" name="Freeform 22"/>
              <p:cNvSpPr>
                <a:spLocks noChangeAspect="1"/>
              </p:cNvSpPr>
              <p:nvPr/>
            </p:nvSpPr>
            <p:spPr bwMode="auto">
              <a:xfrm>
                <a:off x="2229" y="6190"/>
                <a:ext cx="3621" cy="2813"/>
              </a:xfrm>
              <a:custGeom>
                <a:avLst/>
                <a:gdLst>
                  <a:gd name="T0" fmla="*/ 3612 w 3621"/>
                  <a:gd name="T1" fmla="*/ 2813 h 2813"/>
                  <a:gd name="T2" fmla="*/ 12 w 3621"/>
                  <a:gd name="T3" fmla="*/ 2809 h 2813"/>
                  <a:gd name="T4" fmla="*/ 12 w 3621"/>
                  <a:gd name="T5" fmla="*/ 0 h 2813"/>
                  <a:gd name="T6" fmla="*/ 3612 w 3621"/>
                  <a:gd name="T7" fmla="*/ 2813 h 281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621"/>
                  <a:gd name="T13" fmla="*/ 0 h 2813"/>
                  <a:gd name="T14" fmla="*/ 3621 w 3621"/>
                  <a:gd name="T15" fmla="*/ 2813 h 281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621" h="2813">
                    <a:moveTo>
                      <a:pt x="3612" y="2813"/>
                    </a:moveTo>
                    <a:cubicBezTo>
                      <a:pt x="1812" y="2811"/>
                      <a:pt x="12" y="2809"/>
                      <a:pt x="12" y="2809"/>
                    </a:cubicBezTo>
                    <a:cubicBezTo>
                      <a:pt x="12" y="2809"/>
                      <a:pt x="12" y="1404"/>
                      <a:pt x="12" y="0"/>
                    </a:cubicBezTo>
                    <a:cubicBezTo>
                      <a:pt x="0" y="1469"/>
                      <a:pt x="3621" y="1235"/>
                      <a:pt x="3612" y="2813"/>
                    </a:cubicBez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49" name="Freeform 23"/>
              <p:cNvSpPr>
                <a:spLocks noChangeAspect="1"/>
              </p:cNvSpPr>
              <p:nvPr/>
            </p:nvSpPr>
            <p:spPr bwMode="auto">
              <a:xfrm>
                <a:off x="2406" y="6795"/>
                <a:ext cx="876" cy="1770"/>
              </a:xfrm>
              <a:custGeom>
                <a:avLst/>
                <a:gdLst>
                  <a:gd name="T0" fmla="*/ 0 w 876"/>
                  <a:gd name="T1" fmla="*/ 0 h 1770"/>
                  <a:gd name="T2" fmla="*/ 876 w 876"/>
                  <a:gd name="T3" fmla="*/ 594 h 1770"/>
                  <a:gd name="T4" fmla="*/ 538 w 876"/>
                  <a:gd name="T5" fmla="*/ 1625 h 1770"/>
                  <a:gd name="T6" fmla="*/ 0 w 876"/>
                  <a:gd name="T7" fmla="*/ 1770 h 1770"/>
                  <a:gd name="T8" fmla="*/ 0 w 876"/>
                  <a:gd name="T9" fmla="*/ 0 h 177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76"/>
                  <a:gd name="T16" fmla="*/ 0 h 1770"/>
                  <a:gd name="T17" fmla="*/ 876 w 876"/>
                  <a:gd name="T18" fmla="*/ 1770 h 177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76" h="1770">
                    <a:moveTo>
                      <a:pt x="0" y="0"/>
                    </a:moveTo>
                    <a:cubicBezTo>
                      <a:pt x="126" y="237"/>
                      <a:pt x="648" y="513"/>
                      <a:pt x="876" y="594"/>
                    </a:cubicBezTo>
                    <a:lnTo>
                      <a:pt x="538" y="1625"/>
                    </a:lnTo>
                    <a:cubicBezTo>
                      <a:pt x="258" y="1442"/>
                      <a:pt x="0" y="1635"/>
                      <a:pt x="0" y="177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50" name="Freeform 24"/>
              <p:cNvSpPr>
                <a:spLocks noChangeAspect="1"/>
              </p:cNvSpPr>
              <p:nvPr/>
            </p:nvSpPr>
            <p:spPr bwMode="auto">
              <a:xfrm>
                <a:off x="2406" y="8628"/>
                <a:ext cx="285" cy="206"/>
              </a:xfrm>
              <a:custGeom>
                <a:avLst/>
                <a:gdLst>
                  <a:gd name="T0" fmla="*/ 0 w 285"/>
                  <a:gd name="T1" fmla="*/ 0 h 206"/>
                  <a:gd name="T2" fmla="*/ 2 w 285"/>
                  <a:gd name="T3" fmla="*/ 198 h 206"/>
                  <a:gd name="T4" fmla="*/ 285 w 285"/>
                  <a:gd name="T5" fmla="*/ 206 h 206"/>
                  <a:gd name="T6" fmla="*/ 0 w 285"/>
                  <a:gd name="T7" fmla="*/ 0 h 20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85"/>
                  <a:gd name="T13" fmla="*/ 0 h 206"/>
                  <a:gd name="T14" fmla="*/ 285 w 285"/>
                  <a:gd name="T15" fmla="*/ 206 h 20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85" h="206">
                    <a:moveTo>
                      <a:pt x="0" y="0"/>
                    </a:moveTo>
                    <a:cubicBezTo>
                      <a:pt x="1" y="99"/>
                      <a:pt x="2" y="198"/>
                      <a:pt x="2" y="198"/>
                    </a:cubicBezTo>
                    <a:lnTo>
                      <a:pt x="285" y="206"/>
                    </a:lnTo>
                    <a:cubicBezTo>
                      <a:pt x="132" y="186"/>
                      <a:pt x="3" y="90"/>
                      <a:pt x="0" y="0"/>
                    </a:cubicBez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51" name="Freeform 25"/>
              <p:cNvSpPr>
                <a:spLocks noChangeAspect="1"/>
              </p:cNvSpPr>
              <p:nvPr/>
            </p:nvSpPr>
            <p:spPr bwMode="auto">
              <a:xfrm>
                <a:off x="2808" y="7443"/>
                <a:ext cx="861" cy="1391"/>
              </a:xfrm>
              <a:custGeom>
                <a:avLst/>
                <a:gdLst>
                  <a:gd name="T0" fmla="*/ 855 w 861"/>
                  <a:gd name="T1" fmla="*/ 1382 h 1391"/>
                  <a:gd name="T2" fmla="*/ 861 w 861"/>
                  <a:gd name="T3" fmla="*/ 96 h 1391"/>
                  <a:gd name="T4" fmla="*/ 609 w 861"/>
                  <a:gd name="T5" fmla="*/ 0 h 1391"/>
                  <a:gd name="T6" fmla="*/ 228 w 861"/>
                  <a:gd name="T7" fmla="*/ 1196 h 1391"/>
                  <a:gd name="T8" fmla="*/ 0 w 861"/>
                  <a:gd name="T9" fmla="*/ 1391 h 1391"/>
                  <a:gd name="T10" fmla="*/ 855 w 861"/>
                  <a:gd name="T11" fmla="*/ 1382 h 139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861"/>
                  <a:gd name="T19" fmla="*/ 0 h 1391"/>
                  <a:gd name="T20" fmla="*/ 861 w 861"/>
                  <a:gd name="T21" fmla="*/ 1391 h 1391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861" h="1391">
                    <a:moveTo>
                      <a:pt x="855" y="1382"/>
                    </a:moveTo>
                    <a:lnTo>
                      <a:pt x="861" y="96"/>
                    </a:lnTo>
                    <a:lnTo>
                      <a:pt x="609" y="0"/>
                    </a:lnTo>
                    <a:lnTo>
                      <a:pt x="228" y="1196"/>
                    </a:lnTo>
                    <a:cubicBezTo>
                      <a:pt x="228" y="1196"/>
                      <a:pt x="183" y="1349"/>
                      <a:pt x="0" y="1391"/>
                    </a:cubicBezTo>
                    <a:lnTo>
                      <a:pt x="855" y="138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52" name="Freeform 26"/>
              <p:cNvSpPr>
                <a:spLocks noChangeAspect="1"/>
              </p:cNvSpPr>
              <p:nvPr/>
            </p:nvSpPr>
            <p:spPr bwMode="auto">
              <a:xfrm>
                <a:off x="3804" y="7596"/>
                <a:ext cx="444" cy="1229"/>
              </a:xfrm>
              <a:custGeom>
                <a:avLst/>
                <a:gdLst>
                  <a:gd name="T0" fmla="*/ 0 w 444"/>
                  <a:gd name="T1" fmla="*/ 0 h 1229"/>
                  <a:gd name="T2" fmla="*/ 0 w 444"/>
                  <a:gd name="T3" fmla="*/ 1229 h 1229"/>
                  <a:gd name="T4" fmla="*/ 444 w 444"/>
                  <a:gd name="T5" fmla="*/ 1229 h 1229"/>
                  <a:gd name="T6" fmla="*/ 438 w 444"/>
                  <a:gd name="T7" fmla="*/ 153 h 1229"/>
                  <a:gd name="T8" fmla="*/ 0 w 444"/>
                  <a:gd name="T9" fmla="*/ 0 h 122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44"/>
                  <a:gd name="T16" fmla="*/ 0 h 1229"/>
                  <a:gd name="T17" fmla="*/ 444 w 444"/>
                  <a:gd name="T18" fmla="*/ 1229 h 122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44" h="1229">
                    <a:moveTo>
                      <a:pt x="0" y="0"/>
                    </a:moveTo>
                    <a:lnTo>
                      <a:pt x="0" y="1229"/>
                    </a:lnTo>
                    <a:lnTo>
                      <a:pt x="444" y="1229"/>
                    </a:lnTo>
                    <a:lnTo>
                      <a:pt x="438" y="15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53" name="Freeform 27"/>
              <p:cNvSpPr>
                <a:spLocks noChangeAspect="1"/>
              </p:cNvSpPr>
              <p:nvPr/>
            </p:nvSpPr>
            <p:spPr bwMode="auto">
              <a:xfrm>
                <a:off x="4389" y="7800"/>
                <a:ext cx="207" cy="659"/>
              </a:xfrm>
              <a:custGeom>
                <a:avLst/>
                <a:gdLst>
                  <a:gd name="T0" fmla="*/ 12 w 207"/>
                  <a:gd name="T1" fmla="*/ 659 h 659"/>
                  <a:gd name="T2" fmla="*/ 0 w 207"/>
                  <a:gd name="T3" fmla="*/ 0 h 659"/>
                  <a:gd name="T4" fmla="*/ 207 w 207"/>
                  <a:gd name="T5" fmla="*/ 84 h 659"/>
                  <a:gd name="T6" fmla="*/ 12 w 207"/>
                  <a:gd name="T7" fmla="*/ 659 h 65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07"/>
                  <a:gd name="T13" fmla="*/ 0 h 659"/>
                  <a:gd name="T14" fmla="*/ 207 w 207"/>
                  <a:gd name="T15" fmla="*/ 659 h 65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07" h="659">
                    <a:moveTo>
                      <a:pt x="12" y="659"/>
                    </a:moveTo>
                    <a:lnTo>
                      <a:pt x="0" y="0"/>
                    </a:lnTo>
                    <a:lnTo>
                      <a:pt x="207" y="84"/>
                    </a:lnTo>
                    <a:lnTo>
                      <a:pt x="12" y="659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54" name="Freeform 28"/>
              <p:cNvSpPr>
                <a:spLocks noChangeAspect="1"/>
              </p:cNvSpPr>
              <p:nvPr/>
            </p:nvSpPr>
            <p:spPr bwMode="auto">
              <a:xfrm>
                <a:off x="4437" y="7938"/>
                <a:ext cx="1365" cy="885"/>
              </a:xfrm>
              <a:custGeom>
                <a:avLst/>
                <a:gdLst>
                  <a:gd name="T0" fmla="*/ 294 w 1365"/>
                  <a:gd name="T1" fmla="*/ 0 h 885"/>
                  <a:gd name="T2" fmla="*/ 0 w 1365"/>
                  <a:gd name="T3" fmla="*/ 884 h 885"/>
                  <a:gd name="T4" fmla="*/ 1365 w 1365"/>
                  <a:gd name="T5" fmla="*/ 885 h 885"/>
                  <a:gd name="T6" fmla="*/ 294 w 1365"/>
                  <a:gd name="T7" fmla="*/ 0 h 885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365"/>
                  <a:gd name="T13" fmla="*/ 0 h 885"/>
                  <a:gd name="T14" fmla="*/ 1365 w 1365"/>
                  <a:gd name="T15" fmla="*/ 885 h 885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365" h="885">
                    <a:moveTo>
                      <a:pt x="294" y="0"/>
                    </a:moveTo>
                    <a:cubicBezTo>
                      <a:pt x="147" y="442"/>
                      <a:pt x="0" y="884"/>
                      <a:pt x="0" y="884"/>
                    </a:cubicBezTo>
                    <a:lnTo>
                      <a:pt x="1365" y="885"/>
                    </a:lnTo>
                    <a:cubicBezTo>
                      <a:pt x="1245" y="516"/>
                      <a:pt x="900" y="270"/>
                      <a:pt x="294" y="0"/>
                    </a:cubicBez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039" name="Group 29"/>
            <p:cNvGrpSpPr>
              <a:grpSpLocks noChangeAspect="1"/>
            </p:cNvGrpSpPr>
            <p:nvPr/>
          </p:nvGrpSpPr>
          <p:grpSpPr bwMode="auto">
            <a:xfrm rot="10800000">
              <a:off x="143" y="794"/>
              <a:ext cx="291" cy="225"/>
              <a:chOff x="2229" y="6190"/>
              <a:chExt cx="3621" cy="2813"/>
            </a:xfrm>
          </p:grpSpPr>
          <p:sp>
            <p:nvSpPr>
              <p:cNvPr id="1041" name="Freeform 30"/>
              <p:cNvSpPr>
                <a:spLocks noChangeAspect="1"/>
              </p:cNvSpPr>
              <p:nvPr/>
            </p:nvSpPr>
            <p:spPr bwMode="auto">
              <a:xfrm>
                <a:off x="2229" y="6190"/>
                <a:ext cx="3621" cy="2813"/>
              </a:xfrm>
              <a:custGeom>
                <a:avLst/>
                <a:gdLst>
                  <a:gd name="T0" fmla="*/ 3612 w 3621"/>
                  <a:gd name="T1" fmla="*/ 2813 h 2813"/>
                  <a:gd name="T2" fmla="*/ 12 w 3621"/>
                  <a:gd name="T3" fmla="*/ 2809 h 2813"/>
                  <a:gd name="T4" fmla="*/ 12 w 3621"/>
                  <a:gd name="T5" fmla="*/ 0 h 2813"/>
                  <a:gd name="T6" fmla="*/ 3612 w 3621"/>
                  <a:gd name="T7" fmla="*/ 2813 h 281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621"/>
                  <a:gd name="T13" fmla="*/ 0 h 2813"/>
                  <a:gd name="T14" fmla="*/ 3621 w 3621"/>
                  <a:gd name="T15" fmla="*/ 2813 h 281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621" h="2813">
                    <a:moveTo>
                      <a:pt x="3612" y="2813"/>
                    </a:moveTo>
                    <a:cubicBezTo>
                      <a:pt x="1812" y="2811"/>
                      <a:pt x="12" y="2809"/>
                      <a:pt x="12" y="2809"/>
                    </a:cubicBezTo>
                    <a:cubicBezTo>
                      <a:pt x="12" y="2809"/>
                      <a:pt x="12" y="1404"/>
                      <a:pt x="12" y="0"/>
                    </a:cubicBezTo>
                    <a:cubicBezTo>
                      <a:pt x="0" y="1469"/>
                      <a:pt x="3621" y="1235"/>
                      <a:pt x="3612" y="2813"/>
                    </a:cubicBez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42" name="Freeform 31"/>
              <p:cNvSpPr>
                <a:spLocks noChangeAspect="1"/>
              </p:cNvSpPr>
              <p:nvPr/>
            </p:nvSpPr>
            <p:spPr bwMode="auto">
              <a:xfrm>
                <a:off x="2406" y="6795"/>
                <a:ext cx="876" cy="1770"/>
              </a:xfrm>
              <a:custGeom>
                <a:avLst/>
                <a:gdLst>
                  <a:gd name="T0" fmla="*/ 0 w 876"/>
                  <a:gd name="T1" fmla="*/ 0 h 1770"/>
                  <a:gd name="T2" fmla="*/ 876 w 876"/>
                  <a:gd name="T3" fmla="*/ 594 h 1770"/>
                  <a:gd name="T4" fmla="*/ 538 w 876"/>
                  <a:gd name="T5" fmla="*/ 1625 h 1770"/>
                  <a:gd name="T6" fmla="*/ 0 w 876"/>
                  <a:gd name="T7" fmla="*/ 1770 h 1770"/>
                  <a:gd name="T8" fmla="*/ 0 w 876"/>
                  <a:gd name="T9" fmla="*/ 0 h 177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76"/>
                  <a:gd name="T16" fmla="*/ 0 h 1770"/>
                  <a:gd name="T17" fmla="*/ 876 w 876"/>
                  <a:gd name="T18" fmla="*/ 1770 h 177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76" h="1770">
                    <a:moveTo>
                      <a:pt x="0" y="0"/>
                    </a:moveTo>
                    <a:cubicBezTo>
                      <a:pt x="126" y="237"/>
                      <a:pt x="648" y="513"/>
                      <a:pt x="876" y="594"/>
                    </a:cubicBezTo>
                    <a:lnTo>
                      <a:pt x="538" y="1625"/>
                    </a:lnTo>
                    <a:cubicBezTo>
                      <a:pt x="258" y="1442"/>
                      <a:pt x="0" y="1635"/>
                      <a:pt x="0" y="177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folHlink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43" name="Freeform 32"/>
              <p:cNvSpPr>
                <a:spLocks noChangeAspect="1"/>
              </p:cNvSpPr>
              <p:nvPr/>
            </p:nvSpPr>
            <p:spPr bwMode="auto">
              <a:xfrm>
                <a:off x="2406" y="8628"/>
                <a:ext cx="285" cy="206"/>
              </a:xfrm>
              <a:custGeom>
                <a:avLst/>
                <a:gdLst>
                  <a:gd name="T0" fmla="*/ 0 w 285"/>
                  <a:gd name="T1" fmla="*/ 0 h 206"/>
                  <a:gd name="T2" fmla="*/ 2 w 285"/>
                  <a:gd name="T3" fmla="*/ 198 h 206"/>
                  <a:gd name="T4" fmla="*/ 285 w 285"/>
                  <a:gd name="T5" fmla="*/ 206 h 206"/>
                  <a:gd name="T6" fmla="*/ 0 w 285"/>
                  <a:gd name="T7" fmla="*/ 0 h 20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85"/>
                  <a:gd name="T13" fmla="*/ 0 h 206"/>
                  <a:gd name="T14" fmla="*/ 285 w 285"/>
                  <a:gd name="T15" fmla="*/ 206 h 20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85" h="206">
                    <a:moveTo>
                      <a:pt x="0" y="0"/>
                    </a:moveTo>
                    <a:cubicBezTo>
                      <a:pt x="1" y="99"/>
                      <a:pt x="2" y="198"/>
                      <a:pt x="2" y="198"/>
                    </a:cubicBezTo>
                    <a:lnTo>
                      <a:pt x="285" y="206"/>
                    </a:lnTo>
                    <a:cubicBezTo>
                      <a:pt x="132" y="186"/>
                      <a:pt x="3" y="90"/>
                      <a:pt x="0" y="0"/>
                    </a:cubicBezTo>
                    <a:close/>
                  </a:path>
                </a:pathLst>
              </a:custGeom>
              <a:solidFill>
                <a:schemeClr val="folHlink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44" name="Freeform 33"/>
              <p:cNvSpPr>
                <a:spLocks noChangeAspect="1"/>
              </p:cNvSpPr>
              <p:nvPr/>
            </p:nvSpPr>
            <p:spPr bwMode="auto">
              <a:xfrm>
                <a:off x="2808" y="7443"/>
                <a:ext cx="861" cy="1391"/>
              </a:xfrm>
              <a:custGeom>
                <a:avLst/>
                <a:gdLst>
                  <a:gd name="T0" fmla="*/ 855 w 861"/>
                  <a:gd name="T1" fmla="*/ 1382 h 1391"/>
                  <a:gd name="T2" fmla="*/ 861 w 861"/>
                  <a:gd name="T3" fmla="*/ 96 h 1391"/>
                  <a:gd name="T4" fmla="*/ 609 w 861"/>
                  <a:gd name="T5" fmla="*/ 0 h 1391"/>
                  <a:gd name="T6" fmla="*/ 228 w 861"/>
                  <a:gd name="T7" fmla="*/ 1196 h 1391"/>
                  <a:gd name="T8" fmla="*/ 0 w 861"/>
                  <a:gd name="T9" fmla="*/ 1391 h 1391"/>
                  <a:gd name="T10" fmla="*/ 855 w 861"/>
                  <a:gd name="T11" fmla="*/ 1382 h 139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861"/>
                  <a:gd name="T19" fmla="*/ 0 h 1391"/>
                  <a:gd name="T20" fmla="*/ 861 w 861"/>
                  <a:gd name="T21" fmla="*/ 1391 h 1391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861" h="1391">
                    <a:moveTo>
                      <a:pt x="855" y="1382"/>
                    </a:moveTo>
                    <a:lnTo>
                      <a:pt x="861" y="96"/>
                    </a:lnTo>
                    <a:lnTo>
                      <a:pt x="609" y="0"/>
                    </a:lnTo>
                    <a:lnTo>
                      <a:pt x="228" y="1196"/>
                    </a:lnTo>
                    <a:cubicBezTo>
                      <a:pt x="228" y="1196"/>
                      <a:pt x="183" y="1349"/>
                      <a:pt x="0" y="1391"/>
                    </a:cubicBezTo>
                    <a:lnTo>
                      <a:pt x="855" y="1382"/>
                    </a:lnTo>
                    <a:close/>
                  </a:path>
                </a:pathLst>
              </a:custGeom>
              <a:solidFill>
                <a:schemeClr val="folHlink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45" name="Freeform 34"/>
              <p:cNvSpPr>
                <a:spLocks noChangeAspect="1"/>
              </p:cNvSpPr>
              <p:nvPr/>
            </p:nvSpPr>
            <p:spPr bwMode="auto">
              <a:xfrm>
                <a:off x="3804" y="7596"/>
                <a:ext cx="444" cy="1229"/>
              </a:xfrm>
              <a:custGeom>
                <a:avLst/>
                <a:gdLst>
                  <a:gd name="T0" fmla="*/ 0 w 444"/>
                  <a:gd name="T1" fmla="*/ 0 h 1229"/>
                  <a:gd name="T2" fmla="*/ 0 w 444"/>
                  <a:gd name="T3" fmla="*/ 1229 h 1229"/>
                  <a:gd name="T4" fmla="*/ 444 w 444"/>
                  <a:gd name="T5" fmla="*/ 1229 h 1229"/>
                  <a:gd name="T6" fmla="*/ 438 w 444"/>
                  <a:gd name="T7" fmla="*/ 153 h 1229"/>
                  <a:gd name="T8" fmla="*/ 0 w 444"/>
                  <a:gd name="T9" fmla="*/ 0 h 122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44"/>
                  <a:gd name="T16" fmla="*/ 0 h 1229"/>
                  <a:gd name="T17" fmla="*/ 444 w 444"/>
                  <a:gd name="T18" fmla="*/ 1229 h 122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44" h="1229">
                    <a:moveTo>
                      <a:pt x="0" y="0"/>
                    </a:moveTo>
                    <a:lnTo>
                      <a:pt x="0" y="1229"/>
                    </a:lnTo>
                    <a:lnTo>
                      <a:pt x="444" y="1229"/>
                    </a:lnTo>
                    <a:lnTo>
                      <a:pt x="438" y="15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folHlink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46" name="Freeform 35"/>
              <p:cNvSpPr>
                <a:spLocks noChangeAspect="1"/>
              </p:cNvSpPr>
              <p:nvPr/>
            </p:nvSpPr>
            <p:spPr bwMode="auto">
              <a:xfrm>
                <a:off x="4389" y="7800"/>
                <a:ext cx="207" cy="659"/>
              </a:xfrm>
              <a:custGeom>
                <a:avLst/>
                <a:gdLst>
                  <a:gd name="T0" fmla="*/ 12 w 207"/>
                  <a:gd name="T1" fmla="*/ 659 h 659"/>
                  <a:gd name="T2" fmla="*/ 0 w 207"/>
                  <a:gd name="T3" fmla="*/ 0 h 659"/>
                  <a:gd name="T4" fmla="*/ 207 w 207"/>
                  <a:gd name="T5" fmla="*/ 84 h 659"/>
                  <a:gd name="T6" fmla="*/ 12 w 207"/>
                  <a:gd name="T7" fmla="*/ 659 h 65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07"/>
                  <a:gd name="T13" fmla="*/ 0 h 659"/>
                  <a:gd name="T14" fmla="*/ 207 w 207"/>
                  <a:gd name="T15" fmla="*/ 659 h 65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07" h="659">
                    <a:moveTo>
                      <a:pt x="12" y="659"/>
                    </a:moveTo>
                    <a:lnTo>
                      <a:pt x="0" y="0"/>
                    </a:lnTo>
                    <a:lnTo>
                      <a:pt x="207" y="84"/>
                    </a:lnTo>
                    <a:lnTo>
                      <a:pt x="12" y="659"/>
                    </a:lnTo>
                    <a:close/>
                  </a:path>
                </a:pathLst>
              </a:custGeom>
              <a:solidFill>
                <a:schemeClr val="folHlink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47" name="Freeform 36"/>
              <p:cNvSpPr>
                <a:spLocks noChangeAspect="1"/>
              </p:cNvSpPr>
              <p:nvPr/>
            </p:nvSpPr>
            <p:spPr bwMode="auto">
              <a:xfrm>
                <a:off x="4437" y="7938"/>
                <a:ext cx="1365" cy="885"/>
              </a:xfrm>
              <a:custGeom>
                <a:avLst/>
                <a:gdLst>
                  <a:gd name="T0" fmla="*/ 294 w 1365"/>
                  <a:gd name="T1" fmla="*/ 0 h 885"/>
                  <a:gd name="T2" fmla="*/ 0 w 1365"/>
                  <a:gd name="T3" fmla="*/ 884 h 885"/>
                  <a:gd name="T4" fmla="*/ 1365 w 1365"/>
                  <a:gd name="T5" fmla="*/ 885 h 885"/>
                  <a:gd name="T6" fmla="*/ 294 w 1365"/>
                  <a:gd name="T7" fmla="*/ 0 h 885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365"/>
                  <a:gd name="T13" fmla="*/ 0 h 885"/>
                  <a:gd name="T14" fmla="*/ 1365 w 1365"/>
                  <a:gd name="T15" fmla="*/ 885 h 885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365" h="885">
                    <a:moveTo>
                      <a:pt x="294" y="0"/>
                    </a:moveTo>
                    <a:cubicBezTo>
                      <a:pt x="147" y="442"/>
                      <a:pt x="0" y="884"/>
                      <a:pt x="0" y="884"/>
                    </a:cubicBezTo>
                    <a:lnTo>
                      <a:pt x="1365" y="885"/>
                    </a:lnTo>
                    <a:cubicBezTo>
                      <a:pt x="1245" y="516"/>
                      <a:pt x="900" y="270"/>
                      <a:pt x="294" y="0"/>
                    </a:cubicBezTo>
                    <a:close/>
                  </a:path>
                </a:pathLst>
              </a:custGeom>
              <a:solidFill>
                <a:schemeClr val="folHlink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040" name="Rectangle 37">
              <a:hlinkClick r:id="" action="ppaction://macro?name=AddCmdBar"/>
            </p:cNvPr>
            <p:cNvSpPr>
              <a:spLocks noChangeAspect="1" noChangeArrowheads="1"/>
            </p:cNvSpPr>
            <p:nvPr/>
          </p:nvSpPr>
          <p:spPr bwMode="auto">
            <a:xfrm>
              <a:off x="145" y="798"/>
              <a:ext cx="288" cy="229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3175">
              <a:solidFill>
                <a:schemeClr val="folHlink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037" name="Dalee">
            <a:hlinkClick r:id="" action="ppaction://macro?name=Pusk" highlightClick="1"/>
          </p:cNvPr>
          <p:cNvSpPr>
            <a:spLocks noChangeArrowheads="1"/>
          </p:cNvSpPr>
          <p:nvPr/>
        </p:nvSpPr>
        <p:spPr bwMode="auto">
          <a:xfrm>
            <a:off x="3492500" y="6427788"/>
            <a:ext cx="2159000" cy="338137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 b="1">
                <a:solidFill>
                  <a:schemeClr val="tx2"/>
                </a:solidFill>
                <a:latin typeface="Arial" charset="0"/>
                <a:cs typeface="Arial" charset="0"/>
                <a:sym typeface="Webdings" pitchFamily="18" charset="2"/>
              </a:rPr>
              <a:t>Начать тестирование</a:t>
            </a:r>
          </a:p>
        </p:txBody>
      </p:sp>
      <p:sp>
        <p:nvSpPr>
          <p:cNvPr id="30" name="Нижний колонтитул 29"/>
          <p:cNvSpPr>
            <a:spLocks noGrp="1"/>
          </p:cNvSpPr>
          <p:nvPr>
            <p:ph type="ftr" sz="quarter" idx="11"/>
          </p:nvPr>
        </p:nvSpPr>
        <p:spPr>
          <a:xfrm>
            <a:off x="1714480" y="285728"/>
            <a:ext cx="6215106" cy="500066"/>
          </a:xfrm>
        </p:spPr>
        <p:txBody>
          <a:bodyPr/>
          <a:lstStyle/>
          <a:p>
            <a:pPr algn="l">
              <a:defRPr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Методический портал учителя "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Методсовет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" - http://metodsovet.su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AutoShape 6" descr="http://poznaemmir.com/wp-content/uploads/2013/06/9178_html_7b9b44f3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3" name="Picture 8" descr="http://poznaemmir.com/wp-content/uploads/2013/06/9178_html_7b9b44f3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310434" y="4071942"/>
            <a:ext cx="2833566" cy="2114549"/>
          </a:xfrm>
          <a:prstGeom prst="rect">
            <a:avLst/>
          </a:prstGeom>
          <a:noFill/>
        </p:spPr>
      </p:pic>
    </p:spTree>
    <p:custDataLst>
      <p:tags r:id="rId2"/>
    </p:custDataLst>
    <p:controls>
      <mc:AlternateContent xmlns:mc="http://schemas.openxmlformats.org/markup-compatibility/2006">
        <mc:Choice xmlns:v="urn:schemas-microsoft-com:vml" Requires="v">
          <p:control spid="1028" name="TextBox1" r:id="rId3" imgW="2952720" imgH="285840"/>
        </mc:Choice>
        <mc:Fallback>
          <p:control name="TextBox1" r:id="rId3" imgW="2952720" imgH="285840">
            <p:pic>
              <p:nvPicPr>
                <p:cNvPr id="0" name="TextBox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8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092450" y="5445125"/>
                  <a:ext cx="2952750" cy="28892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0" y="6237288"/>
            <a:ext cx="9144000" cy="620712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chemeClr val="accent1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ru-RU">
              <a:solidFill>
                <a:srgbClr val="BAC9D0"/>
              </a:solidFill>
              <a:latin typeface="Arial" charset="0"/>
            </a:endParaRPr>
          </a:p>
        </p:txBody>
      </p:sp>
      <p:sp>
        <p:nvSpPr>
          <p:cNvPr id="4099" name="Out_Zd"/>
          <p:cNvSpPr txBox="1">
            <a:spLocks noChangeArrowheads="1"/>
          </p:cNvSpPr>
          <p:nvPr/>
        </p:nvSpPr>
        <p:spPr bwMode="auto">
          <a:xfrm>
            <a:off x="1331913" y="6386513"/>
            <a:ext cx="503237" cy="323850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8000" tIns="10800" rIns="18000" bIns="10800"/>
          <a:lstStyle/>
          <a:p>
            <a:pPr algn="ctr">
              <a:spcBef>
                <a:spcPct val="50000"/>
              </a:spcBef>
            </a:pPr>
            <a:r>
              <a:rPr lang="ru-RU" b="1" smtClean="0">
                <a:solidFill>
                  <a:schemeClr val="hlink"/>
                </a:solidFill>
                <a:latin typeface="Arial" charset="0"/>
              </a:rPr>
              <a:t>1</a:t>
            </a:r>
            <a:endParaRPr lang="ru-RU" b="1" dirty="0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4100" name="Out_Tim"/>
          <p:cNvSpPr txBox="1">
            <a:spLocks noChangeArrowheads="1"/>
          </p:cNvSpPr>
          <p:nvPr/>
        </p:nvSpPr>
        <p:spPr bwMode="auto">
          <a:xfrm>
            <a:off x="8101013" y="6418263"/>
            <a:ext cx="647700" cy="221866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8000" tIns="10800" rIns="18000" bIns="10800">
            <a:spAutoFit/>
          </a:bodyPr>
          <a:lstStyle/>
          <a:p>
            <a:pPr algn="ctr">
              <a:spcBef>
                <a:spcPct val="50000"/>
              </a:spcBef>
            </a:pPr>
            <a:endParaRPr lang="ru-RU" sz="1300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4101" name="Tx_Zd"/>
          <p:cNvSpPr txBox="1">
            <a:spLocks noChangeArrowheads="1"/>
          </p:cNvSpPr>
          <p:nvPr/>
        </p:nvSpPr>
        <p:spPr bwMode="auto">
          <a:xfrm>
            <a:off x="484188" y="6442075"/>
            <a:ext cx="75882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>
              <a:spcBef>
                <a:spcPct val="50000"/>
              </a:spcBef>
            </a:pPr>
            <a:r>
              <a:rPr lang="ru-RU" sz="1400">
                <a:solidFill>
                  <a:schemeClr val="tx2"/>
                </a:solidFill>
                <a:latin typeface="Arial" charset="0"/>
              </a:rPr>
              <a:t>Задание</a:t>
            </a:r>
          </a:p>
        </p:txBody>
      </p:sp>
      <p:grpSp>
        <p:nvGrpSpPr>
          <p:cNvPr id="4102" name="Group 43"/>
          <p:cNvGrpSpPr>
            <a:grpSpLocks noChangeAspect="1"/>
          </p:cNvGrpSpPr>
          <p:nvPr/>
        </p:nvGrpSpPr>
        <p:grpSpPr bwMode="auto">
          <a:xfrm>
            <a:off x="6713538" y="6394450"/>
            <a:ext cx="287337" cy="306388"/>
            <a:chOff x="3115" y="4008"/>
            <a:chExt cx="195" cy="209"/>
          </a:xfrm>
        </p:grpSpPr>
        <p:sp>
          <p:nvSpPr>
            <p:cNvPr id="4149" name="AutoShape 44">
              <a:hlinkClick r:id="" action="ppaction://hlinkshowjump?jump=previousslide"/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3109" y="4014"/>
              <a:ext cx="204" cy="192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 w="38100" cmpd="dbl">
              <a:noFill/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algn="ctr"/>
              <a:endParaRPr lang="ru-RU">
                <a:solidFill>
                  <a:schemeClr val="bg1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4150" name="AutoShape 45">
              <a:hlinkClick r:id="" action="ppaction://hlinkshowjump?jump=previousslide"/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3119" y="4026"/>
              <a:ext cx="197" cy="185"/>
            </a:xfrm>
            <a:prstGeom prst="triangle">
              <a:avLst>
                <a:gd name="adj" fmla="val 50000"/>
              </a:avLst>
            </a:prstGeom>
            <a:solidFill>
              <a:srgbClr val="777777"/>
            </a:solidFill>
            <a:ln w="38100" cmpd="dbl">
              <a:noFill/>
              <a:miter lim="800000"/>
              <a:headEnd/>
              <a:tailEnd/>
            </a:ln>
          </p:spPr>
          <p:txBody>
            <a:bodyPr vert="eaVert" wrap="none" anchor="ctr"/>
            <a:lstStyle/>
            <a:p>
              <a:pPr algn="ctr"/>
              <a:endParaRPr lang="ru-RU">
                <a:solidFill>
                  <a:schemeClr val="bg1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4151" name="AutoShape 46">
              <a:hlinkClick r:id="" action="ppaction://hlinkshowjump?jump=previousslide" highlightClick="1"/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3122" y="4032"/>
              <a:ext cx="181" cy="170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38100" cmpd="dbl">
              <a:noFill/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algn="ctr"/>
              <a:endParaRPr lang="ru-RU">
                <a:solidFill>
                  <a:schemeClr val="bg1"/>
                </a:solidFill>
                <a:latin typeface="Arial" charset="0"/>
                <a:cs typeface="Arial" charset="0"/>
              </a:endParaRPr>
            </a:p>
          </p:txBody>
        </p:sp>
      </p:grpSp>
      <p:sp>
        <p:nvSpPr>
          <p:cNvPr id="5177" name="AutoShape 54"/>
          <p:cNvSpPr>
            <a:spLocks noChangeArrowheads="1"/>
          </p:cNvSpPr>
          <p:nvPr/>
        </p:nvSpPr>
        <p:spPr bwMode="auto">
          <a:xfrm>
            <a:off x="2795588" y="6407150"/>
            <a:ext cx="2879725" cy="28257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accent1"/>
              </a:gs>
              <a:gs pos="5000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38100" cmpd="dbl">
            <a:solidFill>
              <a:schemeClr val="hlink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1200">
                <a:latin typeface="Arial" charset="0"/>
              </a:rPr>
              <a:t>Выберите все правильные ответы!</a:t>
            </a:r>
          </a:p>
        </p:txBody>
      </p:sp>
      <p:sp>
        <p:nvSpPr>
          <p:cNvPr id="4104" name="Rectangle 47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sz="4400" dirty="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4105" name="Rectangle 48"/>
          <p:cNvSpPr>
            <a:spLocks noChangeArrowheads="1"/>
          </p:cNvSpPr>
          <p:nvPr/>
        </p:nvSpPr>
        <p:spPr bwMode="auto">
          <a:xfrm>
            <a:off x="1292225" y="2012950"/>
            <a:ext cx="737711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ru-RU" sz="2400" dirty="0" smtClean="0">
                <a:latin typeface="Arial" charset="0"/>
              </a:rPr>
              <a:t>равнобедренный</a:t>
            </a:r>
            <a:endParaRPr lang="ru-RU" sz="2400" dirty="0">
              <a:latin typeface="Arial" charset="0"/>
            </a:endParaRPr>
          </a:p>
        </p:txBody>
      </p:sp>
      <p:sp>
        <p:nvSpPr>
          <p:cNvPr id="4106" name="Rectangle 49"/>
          <p:cNvSpPr>
            <a:spLocks noChangeArrowheads="1"/>
          </p:cNvSpPr>
          <p:nvPr/>
        </p:nvSpPr>
        <p:spPr bwMode="auto">
          <a:xfrm>
            <a:off x="1292225" y="2647950"/>
            <a:ext cx="737711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ru-RU" sz="2400" dirty="0" smtClean="0">
                <a:latin typeface="Arial" charset="0"/>
              </a:rPr>
              <a:t>равносторонний</a:t>
            </a:r>
            <a:endParaRPr lang="ru-RU" sz="2400" dirty="0">
              <a:latin typeface="Arial" charset="0"/>
            </a:endParaRPr>
          </a:p>
        </p:txBody>
      </p:sp>
      <p:sp>
        <p:nvSpPr>
          <p:cNvPr id="4107" name="Rectangle 50"/>
          <p:cNvSpPr>
            <a:spLocks noChangeArrowheads="1"/>
          </p:cNvSpPr>
          <p:nvPr/>
        </p:nvSpPr>
        <p:spPr bwMode="auto">
          <a:xfrm>
            <a:off x="1292225" y="3282950"/>
            <a:ext cx="737711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ru-RU" sz="2400" dirty="0" smtClean="0">
                <a:latin typeface="Arial" charset="0"/>
              </a:rPr>
              <a:t>разносторонний</a:t>
            </a:r>
            <a:endParaRPr lang="ru-RU" sz="2400" dirty="0">
              <a:latin typeface="Arial" charset="0"/>
            </a:endParaRPr>
          </a:p>
        </p:txBody>
      </p:sp>
      <p:sp>
        <p:nvSpPr>
          <p:cNvPr id="4108" name="Rectangle 51"/>
          <p:cNvSpPr>
            <a:spLocks noChangeArrowheads="1"/>
          </p:cNvSpPr>
          <p:nvPr/>
        </p:nvSpPr>
        <p:spPr bwMode="auto">
          <a:xfrm>
            <a:off x="1292225" y="3917950"/>
            <a:ext cx="737711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endParaRPr lang="ru-RU" sz="2400" dirty="0">
              <a:latin typeface="Arial" charset="0"/>
            </a:endParaRPr>
          </a:p>
        </p:txBody>
      </p:sp>
      <p:sp>
        <p:nvSpPr>
          <p:cNvPr id="4109" name="Rectangle 52"/>
          <p:cNvSpPr>
            <a:spLocks noChangeArrowheads="1"/>
          </p:cNvSpPr>
          <p:nvPr/>
        </p:nvSpPr>
        <p:spPr bwMode="auto">
          <a:xfrm>
            <a:off x="1292225" y="4552950"/>
            <a:ext cx="737711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endParaRPr lang="ru-RU" sz="2400" dirty="0">
              <a:latin typeface="Arial" charset="0"/>
            </a:endParaRPr>
          </a:p>
        </p:txBody>
      </p:sp>
      <p:sp>
        <p:nvSpPr>
          <p:cNvPr id="4110" name="Rectangle 53"/>
          <p:cNvSpPr>
            <a:spLocks noChangeArrowheads="1"/>
          </p:cNvSpPr>
          <p:nvPr/>
        </p:nvSpPr>
        <p:spPr bwMode="auto">
          <a:xfrm>
            <a:off x="1292225" y="5189538"/>
            <a:ext cx="737711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endParaRPr lang="ru-RU" sz="2400" dirty="0">
              <a:latin typeface="Arial" charset="0"/>
            </a:endParaRPr>
          </a:p>
        </p:txBody>
      </p:sp>
      <p:sp>
        <p:nvSpPr>
          <p:cNvPr id="4111" name="Dalee">
            <a:hlinkClick r:id="" action="ppaction://macro?name=Next_Slide" highlightClick="1"/>
          </p:cNvPr>
          <p:cNvSpPr>
            <a:spLocks noChangeArrowheads="1"/>
          </p:cNvSpPr>
          <p:nvPr/>
        </p:nvSpPr>
        <p:spPr bwMode="auto">
          <a:xfrm>
            <a:off x="7092950" y="6394450"/>
            <a:ext cx="939800" cy="306388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 b="1" smtClean="0">
                <a:solidFill>
                  <a:schemeClr val="tx2"/>
                </a:solidFill>
                <a:latin typeface="Arial" charset="0"/>
              </a:rPr>
              <a:t>Далее</a:t>
            </a:r>
            <a:endParaRPr lang="ru-RU" sz="1400" b="1">
              <a:solidFill>
                <a:schemeClr val="tx2"/>
              </a:solidFill>
              <a:latin typeface="Arial" charset="0"/>
              <a:cs typeface="Arial" charset="0"/>
              <a:sym typeface="Webdings" pitchFamily="18" charset="2"/>
            </a:endParaRPr>
          </a:p>
        </p:txBody>
      </p:sp>
      <p:sp>
        <p:nvSpPr>
          <p:cNvPr id="4112" name="Cena"/>
          <p:cNvSpPr>
            <a:spLocks noChangeArrowheads="1"/>
          </p:cNvSpPr>
          <p:nvPr/>
        </p:nvSpPr>
        <p:spPr bwMode="auto">
          <a:xfrm>
            <a:off x="1866900" y="6440488"/>
            <a:ext cx="4333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r"/>
            <a:r>
              <a:rPr lang="ru-RU" sz="1000" smtClean="0">
                <a:solidFill>
                  <a:schemeClr val="tx2"/>
                </a:solidFill>
              </a:rPr>
              <a:t>2 бал.</a:t>
            </a:r>
            <a:endParaRPr lang="ru-RU" sz="1000">
              <a:solidFill>
                <a:schemeClr val="tx2"/>
              </a:solidFill>
            </a:endParaRPr>
          </a:p>
        </p:txBody>
      </p:sp>
      <p:grpSp>
        <p:nvGrpSpPr>
          <p:cNvPr id="4113" name="KAN 1"/>
          <p:cNvGrpSpPr>
            <a:grpSpLocks/>
          </p:cNvGrpSpPr>
          <p:nvPr/>
        </p:nvGrpSpPr>
        <p:grpSpPr bwMode="auto">
          <a:xfrm>
            <a:off x="444500" y="2032000"/>
            <a:ext cx="647700" cy="395288"/>
            <a:chOff x="295" y="1248"/>
            <a:chExt cx="408" cy="249"/>
          </a:xfrm>
        </p:grpSpPr>
        <p:sp>
          <p:nvSpPr>
            <p:cNvPr id="5" name="Fon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295" y="1248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>
                <a:defRPr/>
              </a:pPr>
              <a:r>
                <a:rPr lang="en-US" b="1"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charset="0"/>
                </a:rPr>
                <a:t>1</a:t>
              </a:r>
              <a:endParaRPr lang="ru-RU" b="1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endParaRPr>
            </a:p>
          </p:txBody>
        </p:sp>
        <p:sp>
          <p:nvSpPr>
            <p:cNvPr id="6" name="Flag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307" y="1259"/>
              <a:ext cx="227" cy="227"/>
            </a:xfrm>
            <a:prstGeom prst="rect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r>
                <a:rPr lang="ru-RU" sz="100">
                  <a:latin typeface="Arial" charset="0"/>
                </a:rPr>
                <a:t>0</a:t>
              </a:r>
            </a:p>
          </p:txBody>
        </p:sp>
        <p:sp>
          <p:nvSpPr>
            <p:cNvPr id="7" name="Rectangle 15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330" y="1282"/>
              <a:ext cx="182" cy="182"/>
            </a:xfrm>
            <a:prstGeom prst="rect">
              <a:avLst/>
            </a:prstGeom>
            <a:gradFill rotWithShape="1">
              <a:gsLst>
                <a:gs pos="0">
                  <a:schemeClr val="accent1">
                    <a:gamma/>
                    <a:shade val="18431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4147" name="Rectangle 16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353" y="1305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Arial" charset="0"/>
              </a:endParaRPr>
            </a:p>
          </p:txBody>
        </p:sp>
        <p:sp>
          <p:nvSpPr>
            <p:cNvPr id="4148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364" y="1315"/>
              <a:ext cx="113" cy="114"/>
            </a:xfrm>
            <a:custGeom>
              <a:avLst/>
              <a:gdLst>
                <a:gd name="T0" fmla="*/ 0 w 2834"/>
                <a:gd name="T1" fmla="*/ 0 h 2857"/>
                <a:gd name="T2" fmla="*/ 0 w 2834"/>
                <a:gd name="T3" fmla="*/ 0 h 2857"/>
                <a:gd name="T4" fmla="*/ 0 w 2834"/>
                <a:gd name="T5" fmla="*/ 0 h 2857"/>
                <a:gd name="T6" fmla="*/ 0 w 2834"/>
                <a:gd name="T7" fmla="*/ 0 h 2857"/>
                <a:gd name="T8" fmla="*/ 0 w 2834"/>
                <a:gd name="T9" fmla="*/ 0 h 2857"/>
                <a:gd name="T10" fmla="*/ 0 w 2834"/>
                <a:gd name="T11" fmla="*/ 0 h 2857"/>
                <a:gd name="T12" fmla="*/ 0 w 2834"/>
                <a:gd name="T13" fmla="*/ 0 h 285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834"/>
                <a:gd name="T22" fmla="*/ 0 h 2857"/>
                <a:gd name="T23" fmla="*/ 2834 w 2834"/>
                <a:gd name="T24" fmla="*/ 2857 h 285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834" h="2857">
                  <a:moveTo>
                    <a:pt x="0" y="635"/>
                  </a:moveTo>
                  <a:lnTo>
                    <a:pt x="0" y="1891"/>
                  </a:lnTo>
                  <a:lnTo>
                    <a:pt x="1256" y="2857"/>
                  </a:lnTo>
                  <a:lnTo>
                    <a:pt x="2834" y="1263"/>
                  </a:lnTo>
                  <a:lnTo>
                    <a:pt x="2834" y="0"/>
                  </a:lnTo>
                  <a:lnTo>
                    <a:pt x="1252" y="1618"/>
                  </a:lnTo>
                  <a:lnTo>
                    <a:pt x="0" y="635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Arial" charset="0"/>
              </a:endParaRPr>
            </a:p>
          </p:txBody>
        </p:sp>
      </p:grpSp>
      <p:grpSp>
        <p:nvGrpSpPr>
          <p:cNvPr id="4114" name="KAN 2"/>
          <p:cNvGrpSpPr>
            <a:grpSpLocks/>
          </p:cNvGrpSpPr>
          <p:nvPr/>
        </p:nvGrpSpPr>
        <p:grpSpPr bwMode="auto">
          <a:xfrm>
            <a:off x="444500" y="2667000"/>
            <a:ext cx="647700" cy="395288"/>
            <a:chOff x="295" y="1248"/>
            <a:chExt cx="408" cy="249"/>
          </a:xfrm>
        </p:grpSpPr>
        <p:sp>
          <p:nvSpPr>
            <p:cNvPr id="8" name="Fon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295" y="1248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>
                <a:defRPr/>
              </a:pPr>
              <a:r>
                <a:rPr lang="en-US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2</a:t>
              </a:r>
              <a:endParaRPr lang="ru-RU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9" name="Flag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307" y="1259"/>
              <a:ext cx="227" cy="227"/>
            </a:xfrm>
            <a:prstGeom prst="rect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r>
                <a:rPr lang="ru-RU" sz="100">
                  <a:latin typeface="Arial" charset="0"/>
                </a:rPr>
                <a:t>0</a:t>
              </a:r>
            </a:p>
          </p:txBody>
        </p:sp>
        <p:sp>
          <p:nvSpPr>
            <p:cNvPr id="10" name="Rectangle 15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330" y="1282"/>
              <a:ext cx="182" cy="182"/>
            </a:xfrm>
            <a:prstGeom prst="rect">
              <a:avLst/>
            </a:prstGeom>
            <a:gradFill rotWithShape="1">
              <a:gsLst>
                <a:gs pos="0">
                  <a:schemeClr val="accent1">
                    <a:gamma/>
                    <a:shade val="18431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4142" name="Rectangle 16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353" y="1305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Arial" charset="0"/>
              </a:endParaRPr>
            </a:p>
          </p:txBody>
        </p:sp>
        <p:sp>
          <p:nvSpPr>
            <p:cNvPr id="4143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364" y="1315"/>
              <a:ext cx="113" cy="114"/>
            </a:xfrm>
            <a:custGeom>
              <a:avLst/>
              <a:gdLst>
                <a:gd name="T0" fmla="*/ 0 w 2834"/>
                <a:gd name="T1" fmla="*/ 0 h 2857"/>
                <a:gd name="T2" fmla="*/ 0 w 2834"/>
                <a:gd name="T3" fmla="*/ 0 h 2857"/>
                <a:gd name="T4" fmla="*/ 0 w 2834"/>
                <a:gd name="T5" fmla="*/ 0 h 2857"/>
                <a:gd name="T6" fmla="*/ 0 w 2834"/>
                <a:gd name="T7" fmla="*/ 0 h 2857"/>
                <a:gd name="T8" fmla="*/ 0 w 2834"/>
                <a:gd name="T9" fmla="*/ 0 h 2857"/>
                <a:gd name="T10" fmla="*/ 0 w 2834"/>
                <a:gd name="T11" fmla="*/ 0 h 2857"/>
                <a:gd name="T12" fmla="*/ 0 w 2834"/>
                <a:gd name="T13" fmla="*/ 0 h 285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834"/>
                <a:gd name="T22" fmla="*/ 0 h 2857"/>
                <a:gd name="T23" fmla="*/ 2834 w 2834"/>
                <a:gd name="T24" fmla="*/ 2857 h 285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834" h="2857">
                  <a:moveTo>
                    <a:pt x="0" y="635"/>
                  </a:moveTo>
                  <a:lnTo>
                    <a:pt x="0" y="1891"/>
                  </a:lnTo>
                  <a:lnTo>
                    <a:pt x="1256" y="2857"/>
                  </a:lnTo>
                  <a:lnTo>
                    <a:pt x="2834" y="1263"/>
                  </a:lnTo>
                  <a:lnTo>
                    <a:pt x="2834" y="0"/>
                  </a:lnTo>
                  <a:lnTo>
                    <a:pt x="1252" y="1618"/>
                  </a:lnTo>
                  <a:lnTo>
                    <a:pt x="0" y="635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Arial" charset="0"/>
              </a:endParaRPr>
            </a:p>
          </p:txBody>
        </p:sp>
      </p:grpSp>
      <p:grpSp>
        <p:nvGrpSpPr>
          <p:cNvPr id="4115" name="KAN 3"/>
          <p:cNvGrpSpPr>
            <a:grpSpLocks/>
          </p:cNvGrpSpPr>
          <p:nvPr/>
        </p:nvGrpSpPr>
        <p:grpSpPr bwMode="auto">
          <a:xfrm>
            <a:off x="444500" y="3302000"/>
            <a:ext cx="647700" cy="395288"/>
            <a:chOff x="295" y="1248"/>
            <a:chExt cx="408" cy="249"/>
          </a:xfrm>
        </p:grpSpPr>
        <p:sp>
          <p:nvSpPr>
            <p:cNvPr id="11" name="Fon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295" y="1248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>
                <a:defRPr/>
              </a:pPr>
              <a:r>
                <a:rPr lang="en-US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3</a:t>
              </a:r>
              <a:endParaRPr lang="ru-RU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12" name="Flag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307" y="1259"/>
              <a:ext cx="227" cy="227"/>
            </a:xfrm>
            <a:prstGeom prst="rect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r>
                <a:rPr lang="ru-RU" sz="100">
                  <a:latin typeface="Arial" charset="0"/>
                </a:rPr>
                <a:t>0</a:t>
              </a:r>
            </a:p>
          </p:txBody>
        </p:sp>
        <p:sp>
          <p:nvSpPr>
            <p:cNvPr id="13" name="Rectangle 15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330" y="1282"/>
              <a:ext cx="182" cy="182"/>
            </a:xfrm>
            <a:prstGeom prst="rect">
              <a:avLst/>
            </a:prstGeom>
            <a:gradFill rotWithShape="1">
              <a:gsLst>
                <a:gs pos="0">
                  <a:schemeClr val="accent1">
                    <a:gamma/>
                    <a:shade val="18431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4137" name="Rectangle 16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353" y="1305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Arial" charset="0"/>
              </a:endParaRPr>
            </a:p>
          </p:txBody>
        </p:sp>
        <p:sp>
          <p:nvSpPr>
            <p:cNvPr id="4138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364" y="1315"/>
              <a:ext cx="113" cy="114"/>
            </a:xfrm>
            <a:custGeom>
              <a:avLst/>
              <a:gdLst>
                <a:gd name="T0" fmla="*/ 0 w 2834"/>
                <a:gd name="T1" fmla="*/ 0 h 2857"/>
                <a:gd name="T2" fmla="*/ 0 w 2834"/>
                <a:gd name="T3" fmla="*/ 0 h 2857"/>
                <a:gd name="T4" fmla="*/ 0 w 2834"/>
                <a:gd name="T5" fmla="*/ 0 h 2857"/>
                <a:gd name="T6" fmla="*/ 0 w 2834"/>
                <a:gd name="T7" fmla="*/ 0 h 2857"/>
                <a:gd name="T8" fmla="*/ 0 w 2834"/>
                <a:gd name="T9" fmla="*/ 0 h 2857"/>
                <a:gd name="T10" fmla="*/ 0 w 2834"/>
                <a:gd name="T11" fmla="*/ 0 h 2857"/>
                <a:gd name="T12" fmla="*/ 0 w 2834"/>
                <a:gd name="T13" fmla="*/ 0 h 285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834"/>
                <a:gd name="T22" fmla="*/ 0 h 2857"/>
                <a:gd name="T23" fmla="*/ 2834 w 2834"/>
                <a:gd name="T24" fmla="*/ 2857 h 285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834" h="2857">
                  <a:moveTo>
                    <a:pt x="0" y="635"/>
                  </a:moveTo>
                  <a:lnTo>
                    <a:pt x="0" y="1891"/>
                  </a:lnTo>
                  <a:lnTo>
                    <a:pt x="1256" y="2857"/>
                  </a:lnTo>
                  <a:lnTo>
                    <a:pt x="2834" y="1263"/>
                  </a:lnTo>
                  <a:lnTo>
                    <a:pt x="2834" y="0"/>
                  </a:lnTo>
                  <a:lnTo>
                    <a:pt x="1252" y="1618"/>
                  </a:lnTo>
                  <a:lnTo>
                    <a:pt x="0" y="635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Arial" charset="0"/>
              </a:endParaRPr>
            </a:p>
          </p:txBody>
        </p:sp>
      </p:grpSp>
      <p:sp>
        <p:nvSpPr>
          <p:cNvPr id="38" name="Прямоугольник 37"/>
          <p:cNvSpPr/>
          <p:nvPr/>
        </p:nvSpPr>
        <p:spPr>
          <a:xfrm>
            <a:off x="0" y="0"/>
            <a:ext cx="9156930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Arial" charset="0"/>
              </a:rPr>
              <a:t>Треугольник, у которого</a:t>
            </a:r>
          </a:p>
          <a:p>
            <a:pPr algn="ctr"/>
            <a:r>
              <a:rPr lang="ru-RU" sz="4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Arial" charset="0"/>
              </a:rPr>
              <a:t> все стороны равны, называется…</a:t>
            </a:r>
            <a:endParaRPr lang="ru-RU" sz="4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pic>
        <p:nvPicPr>
          <p:cNvPr id="21506" name="Picture 2" descr="http://i.ytimg.com/vi/XYbapX4aPbo/maxresdefault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63999" y="3643314"/>
            <a:ext cx="4580001" cy="2576251"/>
          </a:xfrm>
          <a:prstGeom prst="rect">
            <a:avLst/>
          </a:prstGeom>
          <a:noFill/>
        </p:spPr>
      </p:pic>
    </p:spTree>
    <p:custDataLst>
      <p:tags r:id="rId1"/>
    </p:custData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0" y="6237288"/>
            <a:ext cx="9144000" cy="620712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chemeClr val="accent1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ru-RU">
              <a:solidFill>
                <a:srgbClr val="BAC9D0"/>
              </a:solidFill>
              <a:latin typeface="Arial" charset="0"/>
            </a:endParaRPr>
          </a:p>
        </p:txBody>
      </p:sp>
      <p:sp>
        <p:nvSpPr>
          <p:cNvPr id="4099" name="Out_Zd"/>
          <p:cNvSpPr txBox="1">
            <a:spLocks noChangeArrowheads="1"/>
          </p:cNvSpPr>
          <p:nvPr/>
        </p:nvSpPr>
        <p:spPr bwMode="auto">
          <a:xfrm>
            <a:off x="1331913" y="6386513"/>
            <a:ext cx="503237" cy="323850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8000" tIns="10800" rIns="18000" bIns="10800"/>
          <a:lstStyle/>
          <a:p>
            <a:pPr algn="ctr">
              <a:spcBef>
                <a:spcPct val="50000"/>
              </a:spcBef>
            </a:pPr>
            <a:r>
              <a:rPr lang="ru-RU" b="1" smtClean="0">
                <a:solidFill>
                  <a:schemeClr val="hlink"/>
                </a:solidFill>
                <a:latin typeface="Arial" charset="0"/>
              </a:rPr>
              <a:t>2</a:t>
            </a:r>
            <a:endParaRPr lang="ru-RU" b="1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4100" name="Out_Tim"/>
          <p:cNvSpPr txBox="1">
            <a:spLocks noChangeArrowheads="1"/>
          </p:cNvSpPr>
          <p:nvPr/>
        </p:nvSpPr>
        <p:spPr bwMode="auto">
          <a:xfrm>
            <a:off x="8101013" y="6418263"/>
            <a:ext cx="647700" cy="221866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8000" tIns="10800" rIns="18000" bIns="10800">
            <a:spAutoFit/>
          </a:bodyPr>
          <a:lstStyle/>
          <a:p>
            <a:pPr algn="ctr">
              <a:spcBef>
                <a:spcPct val="50000"/>
              </a:spcBef>
            </a:pPr>
            <a:endParaRPr lang="ru-RU" sz="1300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4101" name="Tx_Zd"/>
          <p:cNvSpPr txBox="1">
            <a:spLocks noChangeArrowheads="1"/>
          </p:cNvSpPr>
          <p:nvPr/>
        </p:nvSpPr>
        <p:spPr bwMode="auto">
          <a:xfrm>
            <a:off x="484188" y="6442075"/>
            <a:ext cx="75882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>
              <a:spcBef>
                <a:spcPct val="50000"/>
              </a:spcBef>
            </a:pPr>
            <a:r>
              <a:rPr lang="ru-RU" sz="1400">
                <a:solidFill>
                  <a:schemeClr val="tx2"/>
                </a:solidFill>
                <a:latin typeface="Arial" charset="0"/>
              </a:rPr>
              <a:t>Задание</a:t>
            </a:r>
          </a:p>
        </p:txBody>
      </p:sp>
      <p:grpSp>
        <p:nvGrpSpPr>
          <p:cNvPr id="20" name="Group 43"/>
          <p:cNvGrpSpPr>
            <a:grpSpLocks noChangeAspect="1"/>
          </p:cNvGrpSpPr>
          <p:nvPr/>
        </p:nvGrpSpPr>
        <p:grpSpPr bwMode="auto">
          <a:xfrm>
            <a:off x="6713538" y="6394450"/>
            <a:ext cx="287337" cy="306388"/>
            <a:chOff x="3115" y="4008"/>
            <a:chExt cx="195" cy="209"/>
          </a:xfrm>
        </p:grpSpPr>
        <p:sp>
          <p:nvSpPr>
            <p:cNvPr id="4149" name="AutoShape 44">
              <a:hlinkClick r:id="" action="ppaction://hlinkshowjump?jump=previousslide"/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3109" y="4014"/>
              <a:ext cx="204" cy="192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 w="38100" cmpd="dbl">
              <a:noFill/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algn="ctr"/>
              <a:endParaRPr lang="ru-RU">
                <a:solidFill>
                  <a:schemeClr val="bg1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4150" name="AutoShape 45">
              <a:hlinkClick r:id="" action="ppaction://hlinkshowjump?jump=previousslide"/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3119" y="4026"/>
              <a:ext cx="197" cy="185"/>
            </a:xfrm>
            <a:prstGeom prst="triangle">
              <a:avLst>
                <a:gd name="adj" fmla="val 50000"/>
              </a:avLst>
            </a:prstGeom>
            <a:solidFill>
              <a:srgbClr val="777777"/>
            </a:solidFill>
            <a:ln w="38100" cmpd="dbl">
              <a:noFill/>
              <a:miter lim="800000"/>
              <a:headEnd/>
              <a:tailEnd/>
            </a:ln>
          </p:spPr>
          <p:txBody>
            <a:bodyPr vert="eaVert" wrap="none" anchor="ctr"/>
            <a:lstStyle/>
            <a:p>
              <a:pPr algn="ctr"/>
              <a:endParaRPr lang="ru-RU">
                <a:solidFill>
                  <a:schemeClr val="bg1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4151" name="AutoShape 46">
              <a:hlinkClick r:id="" action="ppaction://hlinkshowjump?jump=previousslide" highlightClick="1"/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3122" y="4032"/>
              <a:ext cx="181" cy="170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38100" cmpd="dbl">
              <a:noFill/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algn="ctr"/>
              <a:endParaRPr lang="ru-RU">
                <a:solidFill>
                  <a:schemeClr val="bg1"/>
                </a:solidFill>
                <a:latin typeface="Arial" charset="0"/>
                <a:cs typeface="Arial" charset="0"/>
              </a:endParaRPr>
            </a:p>
          </p:txBody>
        </p:sp>
      </p:grpSp>
      <p:sp>
        <p:nvSpPr>
          <p:cNvPr id="5177" name="AutoShape 54"/>
          <p:cNvSpPr>
            <a:spLocks noChangeArrowheads="1"/>
          </p:cNvSpPr>
          <p:nvPr/>
        </p:nvSpPr>
        <p:spPr bwMode="auto">
          <a:xfrm>
            <a:off x="2795588" y="6407150"/>
            <a:ext cx="2879725" cy="28257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accent1"/>
              </a:gs>
              <a:gs pos="5000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38100" cmpd="dbl">
            <a:solidFill>
              <a:schemeClr val="hlink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1200">
                <a:latin typeface="Arial" charset="0"/>
              </a:rPr>
              <a:t>Выберите все правильные ответы!</a:t>
            </a:r>
          </a:p>
        </p:txBody>
      </p:sp>
      <p:sp>
        <p:nvSpPr>
          <p:cNvPr id="4104" name="Rectangle 47"/>
          <p:cNvSpPr>
            <a:spLocks noChangeArrowheads="1"/>
          </p:cNvSpPr>
          <p:nvPr/>
        </p:nvSpPr>
        <p:spPr bwMode="auto">
          <a:xfrm>
            <a:off x="439738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sz="4400" dirty="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4105" name="Rectangle 48"/>
          <p:cNvSpPr>
            <a:spLocks noChangeArrowheads="1"/>
          </p:cNvSpPr>
          <p:nvPr/>
        </p:nvSpPr>
        <p:spPr bwMode="auto">
          <a:xfrm>
            <a:off x="1292225" y="2012950"/>
            <a:ext cx="737711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ru-RU" sz="2400" dirty="0" smtClean="0">
                <a:latin typeface="Arial" charset="0"/>
              </a:rPr>
              <a:t>равнобедренный</a:t>
            </a:r>
            <a:endParaRPr lang="ru-RU" sz="2400" dirty="0">
              <a:latin typeface="Arial" charset="0"/>
            </a:endParaRPr>
          </a:p>
        </p:txBody>
      </p:sp>
      <p:sp>
        <p:nvSpPr>
          <p:cNvPr id="4106" name="Rectangle 49"/>
          <p:cNvSpPr>
            <a:spLocks noChangeArrowheads="1"/>
          </p:cNvSpPr>
          <p:nvPr/>
        </p:nvSpPr>
        <p:spPr bwMode="auto">
          <a:xfrm>
            <a:off x="1292225" y="2647950"/>
            <a:ext cx="737711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ru-RU" sz="2400" dirty="0" smtClean="0">
                <a:latin typeface="Arial" charset="0"/>
              </a:rPr>
              <a:t>равносторонний</a:t>
            </a:r>
            <a:endParaRPr lang="ru-RU" sz="2400" dirty="0">
              <a:latin typeface="Arial" charset="0"/>
            </a:endParaRPr>
          </a:p>
        </p:txBody>
      </p:sp>
      <p:sp>
        <p:nvSpPr>
          <p:cNvPr id="4107" name="Rectangle 50"/>
          <p:cNvSpPr>
            <a:spLocks noChangeArrowheads="1"/>
          </p:cNvSpPr>
          <p:nvPr/>
        </p:nvSpPr>
        <p:spPr bwMode="auto">
          <a:xfrm>
            <a:off x="1292225" y="3282950"/>
            <a:ext cx="737711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ru-RU" sz="2400" dirty="0" smtClean="0">
                <a:latin typeface="Arial" charset="0"/>
              </a:rPr>
              <a:t>разносторонний</a:t>
            </a:r>
            <a:endParaRPr lang="ru-RU" sz="2400" dirty="0">
              <a:latin typeface="Arial" charset="0"/>
            </a:endParaRPr>
          </a:p>
        </p:txBody>
      </p:sp>
      <p:sp>
        <p:nvSpPr>
          <p:cNvPr id="4108" name="Rectangle 51"/>
          <p:cNvSpPr>
            <a:spLocks noChangeArrowheads="1"/>
          </p:cNvSpPr>
          <p:nvPr/>
        </p:nvSpPr>
        <p:spPr bwMode="auto">
          <a:xfrm>
            <a:off x="1292225" y="3917950"/>
            <a:ext cx="737711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endParaRPr lang="ru-RU" sz="2400" dirty="0">
              <a:latin typeface="Arial" charset="0"/>
            </a:endParaRPr>
          </a:p>
        </p:txBody>
      </p:sp>
      <p:sp>
        <p:nvSpPr>
          <p:cNvPr id="4109" name="Rectangle 52"/>
          <p:cNvSpPr>
            <a:spLocks noChangeArrowheads="1"/>
          </p:cNvSpPr>
          <p:nvPr/>
        </p:nvSpPr>
        <p:spPr bwMode="auto">
          <a:xfrm>
            <a:off x="1292225" y="4552950"/>
            <a:ext cx="737711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endParaRPr lang="ru-RU" sz="2400" dirty="0">
              <a:latin typeface="Arial" charset="0"/>
            </a:endParaRPr>
          </a:p>
        </p:txBody>
      </p:sp>
      <p:sp>
        <p:nvSpPr>
          <p:cNvPr id="4110" name="Rectangle 53"/>
          <p:cNvSpPr>
            <a:spLocks noChangeArrowheads="1"/>
          </p:cNvSpPr>
          <p:nvPr/>
        </p:nvSpPr>
        <p:spPr bwMode="auto">
          <a:xfrm>
            <a:off x="1292225" y="5189538"/>
            <a:ext cx="737711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endParaRPr lang="ru-RU" sz="2400" dirty="0">
              <a:latin typeface="Arial" charset="0"/>
            </a:endParaRPr>
          </a:p>
        </p:txBody>
      </p:sp>
      <p:sp>
        <p:nvSpPr>
          <p:cNvPr id="4111" name="Dalee">
            <a:hlinkClick r:id="" action="ppaction://macro?name=Next_Slide" highlightClick="1"/>
          </p:cNvPr>
          <p:cNvSpPr>
            <a:spLocks noChangeArrowheads="1"/>
          </p:cNvSpPr>
          <p:nvPr/>
        </p:nvSpPr>
        <p:spPr bwMode="auto">
          <a:xfrm>
            <a:off x="7092950" y="6394450"/>
            <a:ext cx="939800" cy="306388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 b="1" smtClean="0">
                <a:solidFill>
                  <a:schemeClr val="tx2"/>
                </a:solidFill>
                <a:latin typeface="Arial" charset="0"/>
              </a:rPr>
              <a:t>Далее</a:t>
            </a:r>
            <a:endParaRPr lang="ru-RU" sz="1400" b="1">
              <a:solidFill>
                <a:schemeClr val="tx2"/>
              </a:solidFill>
              <a:latin typeface="Arial" charset="0"/>
              <a:cs typeface="Arial" charset="0"/>
              <a:sym typeface="Webdings" pitchFamily="18" charset="2"/>
            </a:endParaRPr>
          </a:p>
        </p:txBody>
      </p:sp>
      <p:sp>
        <p:nvSpPr>
          <p:cNvPr id="4112" name="Cena"/>
          <p:cNvSpPr>
            <a:spLocks noChangeArrowheads="1"/>
          </p:cNvSpPr>
          <p:nvPr/>
        </p:nvSpPr>
        <p:spPr bwMode="auto">
          <a:xfrm>
            <a:off x="1866900" y="6440488"/>
            <a:ext cx="4333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r"/>
            <a:r>
              <a:rPr lang="ru-RU" sz="1000" smtClean="0">
                <a:solidFill>
                  <a:schemeClr val="tx2"/>
                </a:solidFill>
              </a:rPr>
              <a:t>3 бал.</a:t>
            </a:r>
            <a:endParaRPr lang="ru-RU" sz="1000">
              <a:solidFill>
                <a:schemeClr val="tx2"/>
              </a:solidFill>
            </a:endParaRPr>
          </a:p>
        </p:txBody>
      </p:sp>
      <p:grpSp>
        <p:nvGrpSpPr>
          <p:cNvPr id="21" name="KAN 1"/>
          <p:cNvGrpSpPr>
            <a:grpSpLocks/>
          </p:cNvGrpSpPr>
          <p:nvPr/>
        </p:nvGrpSpPr>
        <p:grpSpPr bwMode="auto">
          <a:xfrm>
            <a:off x="444500" y="2032000"/>
            <a:ext cx="647700" cy="395288"/>
            <a:chOff x="295" y="1248"/>
            <a:chExt cx="408" cy="249"/>
          </a:xfrm>
        </p:grpSpPr>
        <p:sp>
          <p:nvSpPr>
            <p:cNvPr id="5" name="Fon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295" y="1248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>
                <a:defRPr/>
              </a:pPr>
              <a:r>
                <a:rPr lang="en-US" b="1"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charset="0"/>
                </a:rPr>
                <a:t>1</a:t>
              </a:r>
              <a:endParaRPr lang="ru-RU" b="1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endParaRPr>
            </a:p>
          </p:txBody>
        </p:sp>
        <p:sp>
          <p:nvSpPr>
            <p:cNvPr id="6" name="Flag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307" y="1259"/>
              <a:ext cx="227" cy="227"/>
            </a:xfrm>
            <a:prstGeom prst="rect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r>
                <a:rPr lang="ru-RU" sz="100">
                  <a:latin typeface="Arial" charset="0"/>
                </a:rPr>
                <a:t>0</a:t>
              </a:r>
            </a:p>
          </p:txBody>
        </p:sp>
        <p:sp>
          <p:nvSpPr>
            <p:cNvPr id="7" name="Rectangle 15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330" y="1282"/>
              <a:ext cx="182" cy="182"/>
            </a:xfrm>
            <a:prstGeom prst="rect">
              <a:avLst/>
            </a:prstGeom>
            <a:gradFill rotWithShape="1">
              <a:gsLst>
                <a:gs pos="0">
                  <a:schemeClr val="accent1">
                    <a:gamma/>
                    <a:shade val="18431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4147" name="Rectangle 16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353" y="1305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Arial" charset="0"/>
              </a:endParaRPr>
            </a:p>
          </p:txBody>
        </p:sp>
        <p:sp>
          <p:nvSpPr>
            <p:cNvPr id="4148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364" y="1315"/>
              <a:ext cx="113" cy="114"/>
            </a:xfrm>
            <a:custGeom>
              <a:avLst/>
              <a:gdLst>
                <a:gd name="T0" fmla="*/ 0 w 2834"/>
                <a:gd name="T1" fmla="*/ 0 h 2857"/>
                <a:gd name="T2" fmla="*/ 0 w 2834"/>
                <a:gd name="T3" fmla="*/ 0 h 2857"/>
                <a:gd name="T4" fmla="*/ 0 w 2834"/>
                <a:gd name="T5" fmla="*/ 0 h 2857"/>
                <a:gd name="T6" fmla="*/ 0 w 2834"/>
                <a:gd name="T7" fmla="*/ 0 h 2857"/>
                <a:gd name="T8" fmla="*/ 0 w 2834"/>
                <a:gd name="T9" fmla="*/ 0 h 2857"/>
                <a:gd name="T10" fmla="*/ 0 w 2834"/>
                <a:gd name="T11" fmla="*/ 0 h 2857"/>
                <a:gd name="T12" fmla="*/ 0 w 2834"/>
                <a:gd name="T13" fmla="*/ 0 h 285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834"/>
                <a:gd name="T22" fmla="*/ 0 h 2857"/>
                <a:gd name="T23" fmla="*/ 2834 w 2834"/>
                <a:gd name="T24" fmla="*/ 2857 h 285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834" h="2857">
                  <a:moveTo>
                    <a:pt x="0" y="635"/>
                  </a:moveTo>
                  <a:lnTo>
                    <a:pt x="0" y="1891"/>
                  </a:lnTo>
                  <a:lnTo>
                    <a:pt x="1256" y="2857"/>
                  </a:lnTo>
                  <a:lnTo>
                    <a:pt x="2834" y="1263"/>
                  </a:lnTo>
                  <a:lnTo>
                    <a:pt x="2834" y="0"/>
                  </a:lnTo>
                  <a:lnTo>
                    <a:pt x="1252" y="1618"/>
                  </a:lnTo>
                  <a:lnTo>
                    <a:pt x="0" y="635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Arial" charset="0"/>
              </a:endParaRPr>
            </a:p>
          </p:txBody>
        </p:sp>
      </p:grpSp>
      <p:grpSp>
        <p:nvGrpSpPr>
          <p:cNvPr id="22" name="KAN 2"/>
          <p:cNvGrpSpPr>
            <a:grpSpLocks/>
          </p:cNvGrpSpPr>
          <p:nvPr/>
        </p:nvGrpSpPr>
        <p:grpSpPr bwMode="auto">
          <a:xfrm>
            <a:off x="444500" y="2667000"/>
            <a:ext cx="647700" cy="395288"/>
            <a:chOff x="295" y="1248"/>
            <a:chExt cx="408" cy="249"/>
          </a:xfrm>
        </p:grpSpPr>
        <p:sp>
          <p:nvSpPr>
            <p:cNvPr id="8" name="Fon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295" y="1248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>
                <a:defRPr/>
              </a:pPr>
              <a:r>
                <a:rPr lang="en-US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2</a:t>
              </a:r>
              <a:endParaRPr lang="ru-RU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9" name="Flag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307" y="1259"/>
              <a:ext cx="227" cy="227"/>
            </a:xfrm>
            <a:prstGeom prst="rect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r>
                <a:rPr lang="ru-RU" sz="100">
                  <a:latin typeface="Arial" charset="0"/>
                </a:rPr>
                <a:t>0</a:t>
              </a:r>
            </a:p>
          </p:txBody>
        </p:sp>
        <p:sp>
          <p:nvSpPr>
            <p:cNvPr id="10" name="Rectangle 15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330" y="1282"/>
              <a:ext cx="182" cy="182"/>
            </a:xfrm>
            <a:prstGeom prst="rect">
              <a:avLst/>
            </a:prstGeom>
            <a:gradFill rotWithShape="1">
              <a:gsLst>
                <a:gs pos="0">
                  <a:schemeClr val="accent1">
                    <a:gamma/>
                    <a:shade val="18431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4142" name="Rectangle 16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353" y="1305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Arial" charset="0"/>
              </a:endParaRPr>
            </a:p>
          </p:txBody>
        </p:sp>
        <p:sp>
          <p:nvSpPr>
            <p:cNvPr id="4143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364" y="1315"/>
              <a:ext cx="113" cy="114"/>
            </a:xfrm>
            <a:custGeom>
              <a:avLst/>
              <a:gdLst>
                <a:gd name="T0" fmla="*/ 0 w 2834"/>
                <a:gd name="T1" fmla="*/ 0 h 2857"/>
                <a:gd name="T2" fmla="*/ 0 w 2834"/>
                <a:gd name="T3" fmla="*/ 0 h 2857"/>
                <a:gd name="T4" fmla="*/ 0 w 2834"/>
                <a:gd name="T5" fmla="*/ 0 h 2857"/>
                <a:gd name="T6" fmla="*/ 0 w 2834"/>
                <a:gd name="T7" fmla="*/ 0 h 2857"/>
                <a:gd name="T8" fmla="*/ 0 w 2834"/>
                <a:gd name="T9" fmla="*/ 0 h 2857"/>
                <a:gd name="T10" fmla="*/ 0 w 2834"/>
                <a:gd name="T11" fmla="*/ 0 h 2857"/>
                <a:gd name="T12" fmla="*/ 0 w 2834"/>
                <a:gd name="T13" fmla="*/ 0 h 285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834"/>
                <a:gd name="T22" fmla="*/ 0 h 2857"/>
                <a:gd name="T23" fmla="*/ 2834 w 2834"/>
                <a:gd name="T24" fmla="*/ 2857 h 285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834" h="2857">
                  <a:moveTo>
                    <a:pt x="0" y="635"/>
                  </a:moveTo>
                  <a:lnTo>
                    <a:pt x="0" y="1891"/>
                  </a:lnTo>
                  <a:lnTo>
                    <a:pt x="1256" y="2857"/>
                  </a:lnTo>
                  <a:lnTo>
                    <a:pt x="2834" y="1263"/>
                  </a:lnTo>
                  <a:lnTo>
                    <a:pt x="2834" y="0"/>
                  </a:lnTo>
                  <a:lnTo>
                    <a:pt x="1252" y="1618"/>
                  </a:lnTo>
                  <a:lnTo>
                    <a:pt x="0" y="635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Arial" charset="0"/>
              </a:endParaRPr>
            </a:p>
          </p:txBody>
        </p:sp>
      </p:grpSp>
      <p:grpSp>
        <p:nvGrpSpPr>
          <p:cNvPr id="23" name="KAN 3"/>
          <p:cNvGrpSpPr>
            <a:grpSpLocks/>
          </p:cNvGrpSpPr>
          <p:nvPr/>
        </p:nvGrpSpPr>
        <p:grpSpPr bwMode="auto">
          <a:xfrm>
            <a:off x="444500" y="3302000"/>
            <a:ext cx="647700" cy="395288"/>
            <a:chOff x="295" y="1248"/>
            <a:chExt cx="408" cy="249"/>
          </a:xfrm>
        </p:grpSpPr>
        <p:sp>
          <p:nvSpPr>
            <p:cNvPr id="11" name="Fon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295" y="1248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>
                <a:defRPr/>
              </a:pPr>
              <a:r>
                <a:rPr lang="en-US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3</a:t>
              </a:r>
              <a:endParaRPr lang="ru-RU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12" name="Flag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307" y="1259"/>
              <a:ext cx="227" cy="227"/>
            </a:xfrm>
            <a:prstGeom prst="rect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r>
                <a:rPr lang="ru-RU" sz="100">
                  <a:latin typeface="Arial" charset="0"/>
                </a:rPr>
                <a:t>0</a:t>
              </a:r>
            </a:p>
          </p:txBody>
        </p:sp>
        <p:sp>
          <p:nvSpPr>
            <p:cNvPr id="13" name="Rectangle 15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330" y="1282"/>
              <a:ext cx="182" cy="182"/>
            </a:xfrm>
            <a:prstGeom prst="rect">
              <a:avLst/>
            </a:prstGeom>
            <a:gradFill rotWithShape="1">
              <a:gsLst>
                <a:gs pos="0">
                  <a:schemeClr val="accent1">
                    <a:gamma/>
                    <a:shade val="18431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4137" name="Rectangle 16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353" y="1305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Arial" charset="0"/>
              </a:endParaRPr>
            </a:p>
          </p:txBody>
        </p:sp>
        <p:sp>
          <p:nvSpPr>
            <p:cNvPr id="4138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364" y="1315"/>
              <a:ext cx="113" cy="114"/>
            </a:xfrm>
            <a:custGeom>
              <a:avLst/>
              <a:gdLst>
                <a:gd name="T0" fmla="*/ 0 w 2834"/>
                <a:gd name="T1" fmla="*/ 0 h 2857"/>
                <a:gd name="T2" fmla="*/ 0 w 2834"/>
                <a:gd name="T3" fmla="*/ 0 h 2857"/>
                <a:gd name="T4" fmla="*/ 0 w 2834"/>
                <a:gd name="T5" fmla="*/ 0 h 2857"/>
                <a:gd name="T6" fmla="*/ 0 w 2834"/>
                <a:gd name="T7" fmla="*/ 0 h 2857"/>
                <a:gd name="T8" fmla="*/ 0 w 2834"/>
                <a:gd name="T9" fmla="*/ 0 h 2857"/>
                <a:gd name="T10" fmla="*/ 0 w 2834"/>
                <a:gd name="T11" fmla="*/ 0 h 2857"/>
                <a:gd name="T12" fmla="*/ 0 w 2834"/>
                <a:gd name="T13" fmla="*/ 0 h 285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834"/>
                <a:gd name="T22" fmla="*/ 0 h 2857"/>
                <a:gd name="T23" fmla="*/ 2834 w 2834"/>
                <a:gd name="T24" fmla="*/ 2857 h 285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834" h="2857">
                  <a:moveTo>
                    <a:pt x="0" y="635"/>
                  </a:moveTo>
                  <a:lnTo>
                    <a:pt x="0" y="1891"/>
                  </a:lnTo>
                  <a:lnTo>
                    <a:pt x="1256" y="2857"/>
                  </a:lnTo>
                  <a:lnTo>
                    <a:pt x="2834" y="1263"/>
                  </a:lnTo>
                  <a:lnTo>
                    <a:pt x="2834" y="0"/>
                  </a:lnTo>
                  <a:lnTo>
                    <a:pt x="1252" y="1618"/>
                  </a:lnTo>
                  <a:lnTo>
                    <a:pt x="0" y="635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Arial" charset="0"/>
              </a:endParaRPr>
            </a:p>
          </p:txBody>
        </p:sp>
      </p:grpSp>
      <p:sp>
        <p:nvSpPr>
          <p:cNvPr id="38" name="Прямоугольник 37"/>
          <p:cNvSpPr/>
          <p:nvPr/>
        </p:nvSpPr>
        <p:spPr>
          <a:xfrm>
            <a:off x="285720" y="214290"/>
            <a:ext cx="8613897" cy="9541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28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" charset="0"/>
              </a:rPr>
              <a:t>Определить вид треугольника, стороны</a:t>
            </a:r>
          </a:p>
          <a:p>
            <a:pPr algn="ctr"/>
            <a:r>
              <a:rPr lang="ru-RU" sz="28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" charset="0"/>
              </a:rPr>
              <a:t> которого равны: </a:t>
            </a:r>
            <a:r>
              <a:rPr lang="ru-RU" sz="2800" b="1" cap="all" spc="0" dirty="0" smtClean="0">
                <a:ln w="0"/>
                <a:solidFill>
                  <a:schemeClr val="accent5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Arial" charset="0"/>
              </a:rPr>
              <a:t>25</a:t>
            </a:r>
            <a:r>
              <a:rPr lang="ru-RU" sz="28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" charset="0"/>
              </a:rPr>
              <a:t>см,</a:t>
            </a:r>
            <a:r>
              <a:rPr lang="ru-RU" sz="2800" b="1" cap="all" spc="0" dirty="0" smtClean="0">
                <a:ln w="0"/>
                <a:solidFill>
                  <a:schemeClr val="accent5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Arial" charset="0"/>
              </a:rPr>
              <a:t>24</a:t>
            </a:r>
            <a:r>
              <a:rPr lang="ru-RU" sz="28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" charset="0"/>
              </a:rPr>
              <a:t>см,</a:t>
            </a:r>
            <a:r>
              <a:rPr lang="ru-RU" sz="2800" b="1" cap="all" spc="0" dirty="0" smtClean="0">
                <a:ln w="0"/>
                <a:solidFill>
                  <a:schemeClr val="accent5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Arial" charset="0"/>
              </a:rPr>
              <a:t>25</a:t>
            </a:r>
            <a:r>
              <a:rPr lang="ru-RU" sz="28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" charset="0"/>
              </a:rPr>
              <a:t>см</a:t>
            </a:r>
            <a:endParaRPr lang="ru-RU" sz="28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20482" name="Picture 2" descr="&amp;icy;&amp;zcy;&amp;ocy;&amp;bcy;&amp;rcy;&amp;acy;&amp;zhcy;&amp;iecy;&amp;ncy;&amp;icy;&amp;iecy; &amp;gcy;&amp;iecy;&amp;ocy;&amp;mcy;&amp;iecy;&amp;tcy;&amp;rcy;&amp;icy;&amp;chcy;&amp;iecy;&amp;scy;&amp;kcy;&amp;icy;&amp;khcy; &amp;fcy;&amp;icy;&amp;gcy;&amp;ucy;&amp;rcy;: 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714876" y="2428868"/>
            <a:ext cx="3810000" cy="3810000"/>
          </a:xfrm>
          <a:prstGeom prst="rect">
            <a:avLst/>
          </a:prstGeom>
          <a:noFill/>
        </p:spPr>
      </p:pic>
    </p:spTree>
    <p:custDataLst>
      <p:tags r:id="rId1"/>
    </p:custData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0" y="6237288"/>
            <a:ext cx="9144000" cy="620712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chemeClr val="accent1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ru-RU">
              <a:solidFill>
                <a:srgbClr val="BAC9D0"/>
              </a:solidFill>
              <a:latin typeface="Arial" charset="0"/>
            </a:endParaRPr>
          </a:p>
        </p:txBody>
      </p:sp>
      <p:sp>
        <p:nvSpPr>
          <p:cNvPr id="4099" name="Out_Zd"/>
          <p:cNvSpPr txBox="1">
            <a:spLocks noChangeArrowheads="1"/>
          </p:cNvSpPr>
          <p:nvPr/>
        </p:nvSpPr>
        <p:spPr bwMode="auto">
          <a:xfrm>
            <a:off x="1331913" y="6386513"/>
            <a:ext cx="503237" cy="323850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8000" tIns="10800" rIns="18000" bIns="10800"/>
          <a:lstStyle/>
          <a:p>
            <a:pPr algn="ctr">
              <a:spcBef>
                <a:spcPct val="50000"/>
              </a:spcBef>
            </a:pPr>
            <a:r>
              <a:rPr lang="ru-RU" b="1" smtClean="0">
                <a:solidFill>
                  <a:schemeClr val="hlink"/>
                </a:solidFill>
                <a:latin typeface="Arial" charset="0"/>
              </a:rPr>
              <a:t>3</a:t>
            </a:r>
            <a:endParaRPr lang="ru-RU" b="1" dirty="0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4100" name="Out_Tim"/>
          <p:cNvSpPr txBox="1">
            <a:spLocks noChangeArrowheads="1"/>
          </p:cNvSpPr>
          <p:nvPr/>
        </p:nvSpPr>
        <p:spPr bwMode="auto">
          <a:xfrm>
            <a:off x="8101013" y="6418263"/>
            <a:ext cx="647700" cy="221866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8000" tIns="10800" rIns="18000" bIns="10800">
            <a:spAutoFit/>
          </a:bodyPr>
          <a:lstStyle/>
          <a:p>
            <a:pPr algn="ctr">
              <a:spcBef>
                <a:spcPct val="50000"/>
              </a:spcBef>
            </a:pPr>
            <a:endParaRPr lang="ru-RU" sz="1300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4101" name="Tx_Zd"/>
          <p:cNvSpPr txBox="1">
            <a:spLocks noChangeArrowheads="1"/>
          </p:cNvSpPr>
          <p:nvPr/>
        </p:nvSpPr>
        <p:spPr bwMode="auto">
          <a:xfrm>
            <a:off x="484188" y="6442075"/>
            <a:ext cx="75882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>
              <a:spcBef>
                <a:spcPct val="50000"/>
              </a:spcBef>
            </a:pPr>
            <a:r>
              <a:rPr lang="ru-RU" sz="1400">
                <a:solidFill>
                  <a:schemeClr val="tx2"/>
                </a:solidFill>
                <a:latin typeface="Arial" charset="0"/>
              </a:rPr>
              <a:t>Задание</a:t>
            </a:r>
          </a:p>
        </p:txBody>
      </p:sp>
      <p:grpSp>
        <p:nvGrpSpPr>
          <p:cNvPr id="2" name="Group 43"/>
          <p:cNvGrpSpPr>
            <a:grpSpLocks noChangeAspect="1"/>
          </p:cNvGrpSpPr>
          <p:nvPr/>
        </p:nvGrpSpPr>
        <p:grpSpPr bwMode="auto">
          <a:xfrm>
            <a:off x="6713538" y="6394450"/>
            <a:ext cx="287337" cy="306388"/>
            <a:chOff x="3115" y="4008"/>
            <a:chExt cx="195" cy="209"/>
          </a:xfrm>
        </p:grpSpPr>
        <p:sp>
          <p:nvSpPr>
            <p:cNvPr id="4149" name="AutoShape 44">
              <a:hlinkClick r:id="" action="ppaction://hlinkshowjump?jump=previousslide"/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3109" y="4014"/>
              <a:ext cx="204" cy="192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 w="38100" cmpd="dbl">
              <a:noFill/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algn="ctr"/>
              <a:endParaRPr lang="ru-RU">
                <a:solidFill>
                  <a:schemeClr val="bg1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4150" name="AutoShape 45">
              <a:hlinkClick r:id="" action="ppaction://hlinkshowjump?jump=previousslide"/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3119" y="4026"/>
              <a:ext cx="197" cy="185"/>
            </a:xfrm>
            <a:prstGeom prst="triangle">
              <a:avLst>
                <a:gd name="adj" fmla="val 50000"/>
              </a:avLst>
            </a:prstGeom>
            <a:solidFill>
              <a:srgbClr val="777777"/>
            </a:solidFill>
            <a:ln w="38100" cmpd="dbl">
              <a:noFill/>
              <a:miter lim="800000"/>
              <a:headEnd/>
              <a:tailEnd/>
            </a:ln>
          </p:spPr>
          <p:txBody>
            <a:bodyPr vert="eaVert" wrap="none" anchor="ctr"/>
            <a:lstStyle/>
            <a:p>
              <a:pPr algn="ctr"/>
              <a:endParaRPr lang="ru-RU">
                <a:solidFill>
                  <a:schemeClr val="bg1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4151" name="AutoShape 46">
              <a:hlinkClick r:id="" action="ppaction://hlinkshowjump?jump=previousslide" highlightClick="1"/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3122" y="4032"/>
              <a:ext cx="181" cy="170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38100" cmpd="dbl">
              <a:noFill/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algn="ctr"/>
              <a:endParaRPr lang="ru-RU">
                <a:solidFill>
                  <a:schemeClr val="bg1"/>
                </a:solidFill>
                <a:latin typeface="Arial" charset="0"/>
                <a:cs typeface="Arial" charset="0"/>
              </a:endParaRPr>
            </a:p>
          </p:txBody>
        </p:sp>
      </p:grpSp>
      <p:sp>
        <p:nvSpPr>
          <p:cNvPr id="5177" name="AutoShape 54"/>
          <p:cNvSpPr>
            <a:spLocks noChangeArrowheads="1"/>
          </p:cNvSpPr>
          <p:nvPr/>
        </p:nvSpPr>
        <p:spPr bwMode="auto">
          <a:xfrm>
            <a:off x="2795588" y="6407150"/>
            <a:ext cx="2879725" cy="28257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accent1"/>
              </a:gs>
              <a:gs pos="5000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38100" cmpd="dbl">
            <a:solidFill>
              <a:schemeClr val="hlink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1200">
                <a:latin typeface="Arial" charset="0"/>
              </a:rPr>
              <a:t>Выберите все правильные ответы!</a:t>
            </a:r>
          </a:p>
        </p:txBody>
      </p:sp>
      <p:sp>
        <p:nvSpPr>
          <p:cNvPr id="4104" name="Rectangle 47"/>
          <p:cNvSpPr>
            <a:spLocks noChangeArrowheads="1"/>
          </p:cNvSpPr>
          <p:nvPr/>
        </p:nvSpPr>
        <p:spPr bwMode="auto">
          <a:xfrm>
            <a:off x="439738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Arial" charset="0"/>
              </a:rPr>
              <a:t>Верно ли: 1) равные фигуры имеют равные площади; 2) фигуры, у которых равны площади- равны</a:t>
            </a:r>
            <a:endParaRPr lang="ru-RU" sz="4400" b="1" dirty="0">
              <a:solidFill>
                <a:schemeClr val="accent1">
                  <a:lumMod val="75000"/>
                </a:schemeClr>
              </a:solidFill>
              <a:latin typeface="Arial" charset="0"/>
            </a:endParaRPr>
          </a:p>
        </p:txBody>
      </p:sp>
      <p:sp>
        <p:nvSpPr>
          <p:cNvPr id="4105" name="Rectangle 48"/>
          <p:cNvSpPr>
            <a:spLocks noChangeArrowheads="1"/>
          </p:cNvSpPr>
          <p:nvPr/>
        </p:nvSpPr>
        <p:spPr bwMode="auto">
          <a:xfrm>
            <a:off x="1292225" y="2012950"/>
            <a:ext cx="737711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ru-RU" sz="2400" dirty="0" smtClean="0">
                <a:latin typeface="Arial" charset="0"/>
              </a:rPr>
              <a:t>2- верно, 1- нет</a:t>
            </a:r>
            <a:endParaRPr lang="ru-RU" sz="2400" dirty="0">
              <a:latin typeface="Arial" charset="0"/>
            </a:endParaRPr>
          </a:p>
        </p:txBody>
      </p:sp>
      <p:sp>
        <p:nvSpPr>
          <p:cNvPr id="4106" name="Rectangle 49"/>
          <p:cNvSpPr>
            <a:spLocks noChangeArrowheads="1"/>
          </p:cNvSpPr>
          <p:nvPr/>
        </p:nvSpPr>
        <p:spPr bwMode="auto">
          <a:xfrm>
            <a:off x="1292225" y="2647950"/>
            <a:ext cx="737711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ru-RU" sz="2400" dirty="0" smtClean="0">
                <a:latin typeface="Arial" charset="0"/>
              </a:rPr>
              <a:t>Оба верны</a:t>
            </a:r>
            <a:endParaRPr lang="ru-RU" sz="2400" dirty="0">
              <a:latin typeface="Arial" charset="0"/>
            </a:endParaRPr>
          </a:p>
        </p:txBody>
      </p:sp>
      <p:sp>
        <p:nvSpPr>
          <p:cNvPr id="4107" name="Rectangle 50"/>
          <p:cNvSpPr>
            <a:spLocks noChangeArrowheads="1"/>
          </p:cNvSpPr>
          <p:nvPr/>
        </p:nvSpPr>
        <p:spPr bwMode="auto">
          <a:xfrm>
            <a:off x="1292225" y="3282950"/>
            <a:ext cx="737711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ru-RU" sz="2400" dirty="0" smtClean="0">
                <a:latin typeface="Arial" charset="0"/>
              </a:rPr>
              <a:t>1- верно, 2 -нет</a:t>
            </a:r>
            <a:endParaRPr lang="ru-RU" sz="2400" dirty="0">
              <a:latin typeface="Arial" charset="0"/>
            </a:endParaRPr>
          </a:p>
        </p:txBody>
      </p:sp>
      <p:sp>
        <p:nvSpPr>
          <p:cNvPr id="4108" name="Rectangle 51"/>
          <p:cNvSpPr>
            <a:spLocks noChangeArrowheads="1"/>
          </p:cNvSpPr>
          <p:nvPr/>
        </p:nvSpPr>
        <p:spPr bwMode="auto">
          <a:xfrm>
            <a:off x="1292225" y="3917950"/>
            <a:ext cx="737711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endParaRPr lang="ru-RU" sz="2400" dirty="0">
              <a:latin typeface="Arial" charset="0"/>
            </a:endParaRPr>
          </a:p>
        </p:txBody>
      </p:sp>
      <p:sp>
        <p:nvSpPr>
          <p:cNvPr id="4109" name="Rectangle 52"/>
          <p:cNvSpPr>
            <a:spLocks noChangeArrowheads="1"/>
          </p:cNvSpPr>
          <p:nvPr/>
        </p:nvSpPr>
        <p:spPr bwMode="auto">
          <a:xfrm>
            <a:off x="1292225" y="4552950"/>
            <a:ext cx="737711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endParaRPr lang="ru-RU" sz="2400" dirty="0">
              <a:latin typeface="Arial" charset="0"/>
            </a:endParaRPr>
          </a:p>
        </p:txBody>
      </p:sp>
      <p:sp>
        <p:nvSpPr>
          <p:cNvPr id="4110" name="Rectangle 53"/>
          <p:cNvSpPr>
            <a:spLocks noChangeArrowheads="1"/>
          </p:cNvSpPr>
          <p:nvPr/>
        </p:nvSpPr>
        <p:spPr bwMode="auto">
          <a:xfrm>
            <a:off x="1292225" y="5189538"/>
            <a:ext cx="737711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endParaRPr lang="ru-RU" sz="2400" dirty="0">
              <a:latin typeface="Arial" charset="0"/>
            </a:endParaRPr>
          </a:p>
        </p:txBody>
      </p:sp>
      <p:sp>
        <p:nvSpPr>
          <p:cNvPr id="4111" name="Dalee">
            <a:hlinkClick r:id="" action="ppaction://macro?name=Next_Slide" highlightClick="1"/>
          </p:cNvPr>
          <p:cNvSpPr>
            <a:spLocks noChangeArrowheads="1"/>
          </p:cNvSpPr>
          <p:nvPr/>
        </p:nvSpPr>
        <p:spPr bwMode="auto">
          <a:xfrm>
            <a:off x="7092950" y="6394450"/>
            <a:ext cx="939800" cy="306388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 b="1" smtClean="0">
                <a:solidFill>
                  <a:schemeClr val="tx2"/>
                </a:solidFill>
                <a:latin typeface="Arial" charset="0"/>
              </a:rPr>
              <a:t>Далее</a:t>
            </a:r>
            <a:endParaRPr lang="ru-RU" sz="1400" b="1">
              <a:solidFill>
                <a:schemeClr val="tx2"/>
              </a:solidFill>
              <a:latin typeface="Arial" charset="0"/>
              <a:cs typeface="Arial" charset="0"/>
              <a:sym typeface="Webdings" pitchFamily="18" charset="2"/>
            </a:endParaRPr>
          </a:p>
        </p:txBody>
      </p:sp>
      <p:sp>
        <p:nvSpPr>
          <p:cNvPr id="4112" name="Cena"/>
          <p:cNvSpPr>
            <a:spLocks noChangeArrowheads="1"/>
          </p:cNvSpPr>
          <p:nvPr/>
        </p:nvSpPr>
        <p:spPr bwMode="auto">
          <a:xfrm>
            <a:off x="1866900" y="6440488"/>
            <a:ext cx="4333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r"/>
            <a:r>
              <a:rPr lang="ru-RU" sz="1000" smtClean="0">
                <a:solidFill>
                  <a:schemeClr val="tx2"/>
                </a:solidFill>
              </a:rPr>
              <a:t>3 бал.</a:t>
            </a:r>
            <a:endParaRPr lang="ru-RU" sz="1000">
              <a:solidFill>
                <a:schemeClr val="tx2"/>
              </a:solidFill>
            </a:endParaRPr>
          </a:p>
        </p:txBody>
      </p:sp>
      <p:grpSp>
        <p:nvGrpSpPr>
          <p:cNvPr id="3" name="KAN 1"/>
          <p:cNvGrpSpPr>
            <a:grpSpLocks/>
          </p:cNvGrpSpPr>
          <p:nvPr/>
        </p:nvGrpSpPr>
        <p:grpSpPr bwMode="auto">
          <a:xfrm>
            <a:off x="444500" y="2032000"/>
            <a:ext cx="647700" cy="395288"/>
            <a:chOff x="295" y="1248"/>
            <a:chExt cx="408" cy="249"/>
          </a:xfrm>
        </p:grpSpPr>
        <p:sp>
          <p:nvSpPr>
            <p:cNvPr id="5" name="Fon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295" y="1248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>
                <a:defRPr/>
              </a:pPr>
              <a:r>
                <a:rPr lang="en-US" b="1"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charset="0"/>
                </a:rPr>
                <a:t>1</a:t>
              </a:r>
              <a:endParaRPr lang="ru-RU" b="1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endParaRPr>
            </a:p>
          </p:txBody>
        </p:sp>
        <p:sp>
          <p:nvSpPr>
            <p:cNvPr id="6" name="Flag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307" y="1259"/>
              <a:ext cx="227" cy="227"/>
            </a:xfrm>
            <a:prstGeom prst="rect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r>
                <a:rPr lang="ru-RU" sz="100">
                  <a:latin typeface="Arial" charset="0"/>
                </a:rPr>
                <a:t>0</a:t>
              </a:r>
            </a:p>
          </p:txBody>
        </p:sp>
        <p:sp>
          <p:nvSpPr>
            <p:cNvPr id="7" name="Rectangle 15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330" y="1282"/>
              <a:ext cx="182" cy="182"/>
            </a:xfrm>
            <a:prstGeom prst="rect">
              <a:avLst/>
            </a:prstGeom>
            <a:gradFill rotWithShape="1">
              <a:gsLst>
                <a:gs pos="0">
                  <a:schemeClr val="accent1">
                    <a:gamma/>
                    <a:shade val="18431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4147" name="Rectangle 16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353" y="1305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Arial" charset="0"/>
              </a:endParaRPr>
            </a:p>
          </p:txBody>
        </p:sp>
        <p:sp>
          <p:nvSpPr>
            <p:cNvPr id="4148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364" y="1315"/>
              <a:ext cx="113" cy="114"/>
            </a:xfrm>
            <a:custGeom>
              <a:avLst/>
              <a:gdLst>
                <a:gd name="T0" fmla="*/ 0 w 2834"/>
                <a:gd name="T1" fmla="*/ 0 h 2857"/>
                <a:gd name="T2" fmla="*/ 0 w 2834"/>
                <a:gd name="T3" fmla="*/ 0 h 2857"/>
                <a:gd name="T4" fmla="*/ 0 w 2834"/>
                <a:gd name="T5" fmla="*/ 0 h 2857"/>
                <a:gd name="T6" fmla="*/ 0 w 2834"/>
                <a:gd name="T7" fmla="*/ 0 h 2857"/>
                <a:gd name="T8" fmla="*/ 0 w 2834"/>
                <a:gd name="T9" fmla="*/ 0 h 2857"/>
                <a:gd name="T10" fmla="*/ 0 w 2834"/>
                <a:gd name="T11" fmla="*/ 0 h 2857"/>
                <a:gd name="T12" fmla="*/ 0 w 2834"/>
                <a:gd name="T13" fmla="*/ 0 h 285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834"/>
                <a:gd name="T22" fmla="*/ 0 h 2857"/>
                <a:gd name="T23" fmla="*/ 2834 w 2834"/>
                <a:gd name="T24" fmla="*/ 2857 h 285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834" h="2857">
                  <a:moveTo>
                    <a:pt x="0" y="635"/>
                  </a:moveTo>
                  <a:lnTo>
                    <a:pt x="0" y="1891"/>
                  </a:lnTo>
                  <a:lnTo>
                    <a:pt x="1256" y="2857"/>
                  </a:lnTo>
                  <a:lnTo>
                    <a:pt x="2834" y="1263"/>
                  </a:lnTo>
                  <a:lnTo>
                    <a:pt x="2834" y="0"/>
                  </a:lnTo>
                  <a:lnTo>
                    <a:pt x="1252" y="1618"/>
                  </a:lnTo>
                  <a:lnTo>
                    <a:pt x="0" y="635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Arial" charset="0"/>
              </a:endParaRPr>
            </a:p>
          </p:txBody>
        </p:sp>
      </p:grpSp>
      <p:grpSp>
        <p:nvGrpSpPr>
          <p:cNvPr id="4" name="KAN 2"/>
          <p:cNvGrpSpPr>
            <a:grpSpLocks/>
          </p:cNvGrpSpPr>
          <p:nvPr/>
        </p:nvGrpSpPr>
        <p:grpSpPr bwMode="auto">
          <a:xfrm>
            <a:off x="444500" y="2667000"/>
            <a:ext cx="647700" cy="395288"/>
            <a:chOff x="295" y="1248"/>
            <a:chExt cx="408" cy="249"/>
          </a:xfrm>
        </p:grpSpPr>
        <p:sp>
          <p:nvSpPr>
            <p:cNvPr id="8" name="Fon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295" y="1248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>
                <a:defRPr/>
              </a:pPr>
              <a:r>
                <a:rPr lang="en-US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2</a:t>
              </a:r>
              <a:endParaRPr lang="ru-RU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9" name="Flag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307" y="1259"/>
              <a:ext cx="227" cy="227"/>
            </a:xfrm>
            <a:prstGeom prst="rect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r>
                <a:rPr lang="ru-RU" sz="100">
                  <a:latin typeface="Arial" charset="0"/>
                </a:rPr>
                <a:t>0</a:t>
              </a:r>
            </a:p>
          </p:txBody>
        </p:sp>
        <p:sp>
          <p:nvSpPr>
            <p:cNvPr id="10" name="Rectangle 15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330" y="1282"/>
              <a:ext cx="182" cy="182"/>
            </a:xfrm>
            <a:prstGeom prst="rect">
              <a:avLst/>
            </a:prstGeom>
            <a:gradFill rotWithShape="1">
              <a:gsLst>
                <a:gs pos="0">
                  <a:schemeClr val="accent1">
                    <a:gamma/>
                    <a:shade val="18431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4142" name="Rectangle 16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353" y="1305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Arial" charset="0"/>
              </a:endParaRPr>
            </a:p>
          </p:txBody>
        </p:sp>
        <p:sp>
          <p:nvSpPr>
            <p:cNvPr id="4143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364" y="1315"/>
              <a:ext cx="113" cy="114"/>
            </a:xfrm>
            <a:custGeom>
              <a:avLst/>
              <a:gdLst>
                <a:gd name="T0" fmla="*/ 0 w 2834"/>
                <a:gd name="T1" fmla="*/ 0 h 2857"/>
                <a:gd name="T2" fmla="*/ 0 w 2834"/>
                <a:gd name="T3" fmla="*/ 0 h 2857"/>
                <a:gd name="T4" fmla="*/ 0 w 2834"/>
                <a:gd name="T5" fmla="*/ 0 h 2857"/>
                <a:gd name="T6" fmla="*/ 0 w 2834"/>
                <a:gd name="T7" fmla="*/ 0 h 2857"/>
                <a:gd name="T8" fmla="*/ 0 w 2834"/>
                <a:gd name="T9" fmla="*/ 0 h 2857"/>
                <a:gd name="T10" fmla="*/ 0 w 2834"/>
                <a:gd name="T11" fmla="*/ 0 h 2857"/>
                <a:gd name="T12" fmla="*/ 0 w 2834"/>
                <a:gd name="T13" fmla="*/ 0 h 285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834"/>
                <a:gd name="T22" fmla="*/ 0 h 2857"/>
                <a:gd name="T23" fmla="*/ 2834 w 2834"/>
                <a:gd name="T24" fmla="*/ 2857 h 285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834" h="2857">
                  <a:moveTo>
                    <a:pt x="0" y="635"/>
                  </a:moveTo>
                  <a:lnTo>
                    <a:pt x="0" y="1891"/>
                  </a:lnTo>
                  <a:lnTo>
                    <a:pt x="1256" y="2857"/>
                  </a:lnTo>
                  <a:lnTo>
                    <a:pt x="2834" y="1263"/>
                  </a:lnTo>
                  <a:lnTo>
                    <a:pt x="2834" y="0"/>
                  </a:lnTo>
                  <a:lnTo>
                    <a:pt x="1252" y="1618"/>
                  </a:lnTo>
                  <a:lnTo>
                    <a:pt x="0" y="635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Arial" charset="0"/>
              </a:endParaRPr>
            </a:p>
          </p:txBody>
        </p:sp>
      </p:grpSp>
      <p:grpSp>
        <p:nvGrpSpPr>
          <p:cNvPr id="14" name="KAN 3"/>
          <p:cNvGrpSpPr>
            <a:grpSpLocks/>
          </p:cNvGrpSpPr>
          <p:nvPr/>
        </p:nvGrpSpPr>
        <p:grpSpPr bwMode="auto">
          <a:xfrm>
            <a:off x="444500" y="3302000"/>
            <a:ext cx="647700" cy="395288"/>
            <a:chOff x="295" y="1248"/>
            <a:chExt cx="408" cy="249"/>
          </a:xfrm>
        </p:grpSpPr>
        <p:sp>
          <p:nvSpPr>
            <p:cNvPr id="11" name="Fon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295" y="1248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>
                <a:defRPr/>
              </a:pPr>
              <a:r>
                <a:rPr lang="en-US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3</a:t>
              </a:r>
              <a:endParaRPr lang="ru-RU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12" name="Flag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307" y="1259"/>
              <a:ext cx="227" cy="227"/>
            </a:xfrm>
            <a:prstGeom prst="rect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r>
                <a:rPr lang="ru-RU" sz="100">
                  <a:latin typeface="Arial" charset="0"/>
                </a:rPr>
                <a:t>0</a:t>
              </a:r>
            </a:p>
          </p:txBody>
        </p:sp>
        <p:sp>
          <p:nvSpPr>
            <p:cNvPr id="13" name="Rectangle 15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330" y="1282"/>
              <a:ext cx="182" cy="182"/>
            </a:xfrm>
            <a:prstGeom prst="rect">
              <a:avLst/>
            </a:prstGeom>
            <a:gradFill rotWithShape="1">
              <a:gsLst>
                <a:gs pos="0">
                  <a:schemeClr val="accent1">
                    <a:gamma/>
                    <a:shade val="18431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4137" name="Rectangle 16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353" y="1305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Arial" charset="0"/>
              </a:endParaRPr>
            </a:p>
          </p:txBody>
        </p:sp>
        <p:sp>
          <p:nvSpPr>
            <p:cNvPr id="4138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364" y="1315"/>
              <a:ext cx="113" cy="114"/>
            </a:xfrm>
            <a:custGeom>
              <a:avLst/>
              <a:gdLst>
                <a:gd name="T0" fmla="*/ 0 w 2834"/>
                <a:gd name="T1" fmla="*/ 0 h 2857"/>
                <a:gd name="T2" fmla="*/ 0 w 2834"/>
                <a:gd name="T3" fmla="*/ 0 h 2857"/>
                <a:gd name="T4" fmla="*/ 0 w 2834"/>
                <a:gd name="T5" fmla="*/ 0 h 2857"/>
                <a:gd name="T6" fmla="*/ 0 w 2834"/>
                <a:gd name="T7" fmla="*/ 0 h 2857"/>
                <a:gd name="T8" fmla="*/ 0 w 2834"/>
                <a:gd name="T9" fmla="*/ 0 h 2857"/>
                <a:gd name="T10" fmla="*/ 0 w 2834"/>
                <a:gd name="T11" fmla="*/ 0 h 2857"/>
                <a:gd name="T12" fmla="*/ 0 w 2834"/>
                <a:gd name="T13" fmla="*/ 0 h 285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834"/>
                <a:gd name="T22" fmla="*/ 0 h 2857"/>
                <a:gd name="T23" fmla="*/ 2834 w 2834"/>
                <a:gd name="T24" fmla="*/ 2857 h 285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834" h="2857">
                  <a:moveTo>
                    <a:pt x="0" y="635"/>
                  </a:moveTo>
                  <a:lnTo>
                    <a:pt x="0" y="1891"/>
                  </a:lnTo>
                  <a:lnTo>
                    <a:pt x="1256" y="2857"/>
                  </a:lnTo>
                  <a:lnTo>
                    <a:pt x="2834" y="1263"/>
                  </a:lnTo>
                  <a:lnTo>
                    <a:pt x="2834" y="0"/>
                  </a:lnTo>
                  <a:lnTo>
                    <a:pt x="1252" y="1618"/>
                  </a:lnTo>
                  <a:lnTo>
                    <a:pt x="0" y="635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Arial" charset="0"/>
              </a:endParaRPr>
            </a:p>
          </p:txBody>
        </p:sp>
      </p:grpSp>
      <p:pic>
        <p:nvPicPr>
          <p:cNvPr id="19458" name="Picture 2" descr="&amp;icy;&amp;zcy;&amp;ocy;&amp;bcy;&amp;rcy;&amp;acy;&amp;zhcy;&amp;iecy;&amp;ncy;&amp;icy;&amp;iecy; &amp;gcy;&amp;iecy;&amp;ocy;&amp;mcy;&amp;iecy;&amp;tcy;&amp;rcy;&amp;icy;&amp;chcy;&amp;iecy;&amp;scy;&amp;kcy;&amp;icy;&amp;khcy; &amp;fcy;&amp;icy;&amp;gcy;&amp;ucy;&amp;rcy;: 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334000" y="2357430"/>
            <a:ext cx="3810000" cy="3810000"/>
          </a:xfrm>
          <a:prstGeom prst="rect">
            <a:avLst/>
          </a:prstGeom>
          <a:noFill/>
        </p:spPr>
      </p:pic>
    </p:spTree>
    <p:custDataLst>
      <p:tags r:id="rId1"/>
    </p:custData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0" y="6237288"/>
            <a:ext cx="9144000" cy="620712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chemeClr val="accent1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ru-RU">
              <a:solidFill>
                <a:srgbClr val="BAC9D0"/>
              </a:solidFill>
              <a:latin typeface="Arial" charset="0"/>
            </a:endParaRPr>
          </a:p>
        </p:txBody>
      </p:sp>
      <p:sp>
        <p:nvSpPr>
          <p:cNvPr id="4099" name="Out_Zd"/>
          <p:cNvSpPr txBox="1">
            <a:spLocks noChangeArrowheads="1"/>
          </p:cNvSpPr>
          <p:nvPr/>
        </p:nvSpPr>
        <p:spPr bwMode="auto">
          <a:xfrm>
            <a:off x="1331913" y="6386513"/>
            <a:ext cx="503237" cy="323850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8000" tIns="10800" rIns="18000" bIns="10800"/>
          <a:lstStyle/>
          <a:p>
            <a:pPr algn="ctr">
              <a:spcBef>
                <a:spcPct val="50000"/>
              </a:spcBef>
            </a:pPr>
            <a:r>
              <a:rPr lang="ru-RU" b="1" smtClean="0">
                <a:solidFill>
                  <a:schemeClr val="hlink"/>
                </a:solidFill>
                <a:latin typeface="Arial" charset="0"/>
              </a:rPr>
              <a:t>4</a:t>
            </a:r>
            <a:endParaRPr lang="ru-RU" b="1" dirty="0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4100" name="Out_Tim"/>
          <p:cNvSpPr txBox="1">
            <a:spLocks noChangeArrowheads="1"/>
          </p:cNvSpPr>
          <p:nvPr/>
        </p:nvSpPr>
        <p:spPr bwMode="auto">
          <a:xfrm>
            <a:off x="8101013" y="6418263"/>
            <a:ext cx="647700" cy="221866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8000" tIns="10800" rIns="18000" bIns="10800">
            <a:spAutoFit/>
          </a:bodyPr>
          <a:lstStyle/>
          <a:p>
            <a:pPr algn="ctr">
              <a:spcBef>
                <a:spcPct val="50000"/>
              </a:spcBef>
            </a:pPr>
            <a:endParaRPr lang="ru-RU" sz="1300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4101" name="Tx_Zd"/>
          <p:cNvSpPr txBox="1">
            <a:spLocks noChangeArrowheads="1"/>
          </p:cNvSpPr>
          <p:nvPr/>
        </p:nvSpPr>
        <p:spPr bwMode="auto">
          <a:xfrm>
            <a:off x="484188" y="6442075"/>
            <a:ext cx="75882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>
              <a:spcBef>
                <a:spcPct val="50000"/>
              </a:spcBef>
            </a:pPr>
            <a:r>
              <a:rPr lang="ru-RU" sz="1400">
                <a:solidFill>
                  <a:schemeClr val="tx2"/>
                </a:solidFill>
                <a:latin typeface="Arial" charset="0"/>
              </a:rPr>
              <a:t>Задание</a:t>
            </a:r>
          </a:p>
        </p:txBody>
      </p:sp>
      <p:grpSp>
        <p:nvGrpSpPr>
          <p:cNvPr id="20" name="Group 43"/>
          <p:cNvGrpSpPr>
            <a:grpSpLocks noChangeAspect="1"/>
          </p:cNvGrpSpPr>
          <p:nvPr/>
        </p:nvGrpSpPr>
        <p:grpSpPr bwMode="auto">
          <a:xfrm>
            <a:off x="6713538" y="6394450"/>
            <a:ext cx="287337" cy="306388"/>
            <a:chOff x="3115" y="4008"/>
            <a:chExt cx="195" cy="209"/>
          </a:xfrm>
        </p:grpSpPr>
        <p:sp>
          <p:nvSpPr>
            <p:cNvPr id="4149" name="AutoShape 44">
              <a:hlinkClick r:id="" action="ppaction://hlinkshowjump?jump=previousslide"/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3109" y="4014"/>
              <a:ext cx="204" cy="192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 w="38100" cmpd="dbl">
              <a:noFill/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algn="ctr"/>
              <a:endParaRPr lang="ru-RU">
                <a:solidFill>
                  <a:schemeClr val="bg1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4150" name="AutoShape 45">
              <a:hlinkClick r:id="" action="ppaction://hlinkshowjump?jump=previousslide"/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3119" y="4026"/>
              <a:ext cx="197" cy="185"/>
            </a:xfrm>
            <a:prstGeom prst="triangle">
              <a:avLst>
                <a:gd name="adj" fmla="val 50000"/>
              </a:avLst>
            </a:prstGeom>
            <a:solidFill>
              <a:srgbClr val="777777"/>
            </a:solidFill>
            <a:ln w="38100" cmpd="dbl">
              <a:noFill/>
              <a:miter lim="800000"/>
              <a:headEnd/>
              <a:tailEnd/>
            </a:ln>
          </p:spPr>
          <p:txBody>
            <a:bodyPr vert="eaVert" wrap="none" anchor="ctr"/>
            <a:lstStyle/>
            <a:p>
              <a:pPr algn="ctr"/>
              <a:endParaRPr lang="ru-RU">
                <a:solidFill>
                  <a:schemeClr val="bg1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4151" name="AutoShape 46">
              <a:hlinkClick r:id="" action="ppaction://hlinkshowjump?jump=previousslide" highlightClick="1"/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3122" y="4032"/>
              <a:ext cx="181" cy="170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38100" cmpd="dbl">
              <a:noFill/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algn="ctr"/>
              <a:endParaRPr lang="ru-RU">
                <a:solidFill>
                  <a:schemeClr val="bg1"/>
                </a:solidFill>
                <a:latin typeface="Arial" charset="0"/>
                <a:cs typeface="Arial" charset="0"/>
              </a:endParaRPr>
            </a:p>
          </p:txBody>
        </p:sp>
      </p:grpSp>
      <p:sp>
        <p:nvSpPr>
          <p:cNvPr id="5177" name="AutoShape 54"/>
          <p:cNvSpPr>
            <a:spLocks noChangeArrowheads="1"/>
          </p:cNvSpPr>
          <p:nvPr/>
        </p:nvSpPr>
        <p:spPr bwMode="auto">
          <a:xfrm>
            <a:off x="2795588" y="6407150"/>
            <a:ext cx="2879725" cy="28257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accent1"/>
              </a:gs>
              <a:gs pos="5000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38100" cmpd="dbl">
            <a:solidFill>
              <a:schemeClr val="hlink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1200">
                <a:latin typeface="Arial" charset="0"/>
              </a:rPr>
              <a:t>Выберите все правильные ответы!</a:t>
            </a:r>
          </a:p>
        </p:txBody>
      </p:sp>
      <p:sp>
        <p:nvSpPr>
          <p:cNvPr id="4104" name="Rectangle 47"/>
          <p:cNvSpPr>
            <a:spLocks noChangeArrowheads="1"/>
          </p:cNvSpPr>
          <p:nvPr/>
        </p:nvSpPr>
        <p:spPr bwMode="auto">
          <a:xfrm>
            <a:off x="423456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Arial" charset="0"/>
              </a:rPr>
              <a:t>Что </a:t>
            </a:r>
            <a:r>
              <a:rPr lang="ru-RU" sz="4800" b="1" dirty="0" smtClean="0">
                <a:solidFill>
                  <a:schemeClr val="accent1">
                    <a:lumMod val="75000"/>
                  </a:schemeClr>
                </a:solidFill>
                <a:latin typeface="Arial" charset="0"/>
              </a:rPr>
              <a:t>не</a:t>
            </a: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Arial" charset="0"/>
              </a:rPr>
              <a:t> является свойством диагоналей любого прямоугольника?</a:t>
            </a:r>
            <a:endParaRPr lang="ru-RU" sz="4400" b="1" dirty="0">
              <a:solidFill>
                <a:schemeClr val="accent1">
                  <a:lumMod val="75000"/>
                </a:schemeClr>
              </a:solidFill>
              <a:latin typeface="Arial" charset="0"/>
            </a:endParaRPr>
          </a:p>
        </p:txBody>
      </p:sp>
      <p:sp>
        <p:nvSpPr>
          <p:cNvPr id="4105" name="Rectangle 48"/>
          <p:cNvSpPr>
            <a:spLocks noChangeArrowheads="1"/>
          </p:cNvSpPr>
          <p:nvPr/>
        </p:nvSpPr>
        <p:spPr bwMode="auto">
          <a:xfrm>
            <a:off x="1292225" y="2012950"/>
            <a:ext cx="737711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ru-RU" sz="2400" dirty="0" smtClean="0">
                <a:latin typeface="Arial" charset="0"/>
              </a:rPr>
              <a:t>Пересекаются под прямым углом</a:t>
            </a:r>
            <a:endParaRPr lang="ru-RU" sz="2400" dirty="0">
              <a:latin typeface="Arial" charset="0"/>
            </a:endParaRPr>
          </a:p>
        </p:txBody>
      </p:sp>
      <p:sp>
        <p:nvSpPr>
          <p:cNvPr id="4106" name="Rectangle 49"/>
          <p:cNvSpPr>
            <a:spLocks noChangeArrowheads="1"/>
          </p:cNvSpPr>
          <p:nvPr/>
        </p:nvSpPr>
        <p:spPr bwMode="auto">
          <a:xfrm>
            <a:off x="1142977" y="2647950"/>
            <a:ext cx="8001024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ru-RU" sz="2400" dirty="0" smtClean="0">
                <a:latin typeface="Arial" charset="0"/>
              </a:rPr>
              <a:t>Пересекаются и точкой пересечения делятся пополам</a:t>
            </a:r>
            <a:endParaRPr lang="ru-RU" sz="2400" dirty="0">
              <a:latin typeface="Arial" charset="0"/>
            </a:endParaRPr>
          </a:p>
        </p:txBody>
      </p:sp>
      <p:sp>
        <p:nvSpPr>
          <p:cNvPr id="4107" name="Rectangle 50"/>
          <p:cNvSpPr>
            <a:spLocks noChangeArrowheads="1"/>
          </p:cNvSpPr>
          <p:nvPr/>
        </p:nvSpPr>
        <p:spPr bwMode="auto">
          <a:xfrm>
            <a:off x="1292225" y="3282950"/>
            <a:ext cx="737711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ru-RU" sz="2400" dirty="0" smtClean="0">
                <a:latin typeface="Arial" charset="0"/>
              </a:rPr>
              <a:t>Равны</a:t>
            </a:r>
            <a:endParaRPr lang="ru-RU" sz="2400" dirty="0">
              <a:latin typeface="Arial" charset="0"/>
            </a:endParaRPr>
          </a:p>
        </p:txBody>
      </p:sp>
      <p:sp>
        <p:nvSpPr>
          <p:cNvPr id="4108" name="Rectangle 51"/>
          <p:cNvSpPr>
            <a:spLocks noChangeArrowheads="1"/>
          </p:cNvSpPr>
          <p:nvPr/>
        </p:nvSpPr>
        <p:spPr bwMode="auto">
          <a:xfrm>
            <a:off x="1292225" y="3917950"/>
            <a:ext cx="737711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endParaRPr lang="ru-RU" sz="2400" dirty="0">
              <a:latin typeface="Arial" charset="0"/>
            </a:endParaRPr>
          </a:p>
        </p:txBody>
      </p:sp>
      <p:sp>
        <p:nvSpPr>
          <p:cNvPr id="4109" name="Rectangle 52"/>
          <p:cNvSpPr>
            <a:spLocks noChangeArrowheads="1"/>
          </p:cNvSpPr>
          <p:nvPr/>
        </p:nvSpPr>
        <p:spPr bwMode="auto">
          <a:xfrm>
            <a:off x="1292225" y="4552950"/>
            <a:ext cx="737711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endParaRPr lang="ru-RU" sz="2400" dirty="0">
              <a:latin typeface="Arial" charset="0"/>
            </a:endParaRPr>
          </a:p>
        </p:txBody>
      </p:sp>
      <p:sp>
        <p:nvSpPr>
          <p:cNvPr id="4110" name="Rectangle 53"/>
          <p:cNvSpPr>
            <a:spLocks noChangeArrowheads="1"/>
          </p:cNvSpPr>
          <p:nvPr/>
        </p:nvSpPr>
        <p:spPr bwMode="auto">
          <a:xfrm>
            <a:off x="1292225" y="5189538"/>
            <a:ext cx="737711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endParaRPr lang="ru-RU" sz="2400" dirty="0">
              <a:latin typeface="Arial" charset="0"/>
            </a:endParaRPr>
          </a:p>
        </p:txBody>
      </p:sp>
      <p:sp>
        <p:nvSpPr>
          <p:cNvPr id="4111" name="Dalee">
            <a:hlinkClick r:id="" action="ppaction://macro?name=Next_Slide" highlightClick="1"/>
          </p:cNvPr>
          <p:cNvSpPr>
            <a:spLocks noChangeArrowheads="1"/>
          </p:cNvSpPr>
          <p:nvPr/>
        </p:nvSpPr>
        <p:spPr bwMode="auto">
          <a:xfrm>
            <a:off x="7092950" y="6394450"/>
            <a:ext cx="939800" cy="306388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 b="1" smtClean="0">
                <a:solidFill>
                  <a:schemeClr val="tx2"/>
                </a:solidFill>
                <a:latin typeface="Arial" charset="0"/>
              </a:rPr>
              <a:t>Далее</a:t>
            </a:r>
            <a:endParaRPr lang="ru-RU" sz="1400" b="1">
              <a:solidFill>
                <a:schemeClr val="tx2"/>
              </a:solidFill>
              <a:latin typeface="Arial" charset="0"/>
              <a:cs typeface="Arial" charset="0"/>
              <a:sym typeface="Webdings" pitchFamily="18" charset="2"/>
            </a:endParaRPr>
          </a:p>
        </p:txBody>
      </p:sp>
      <p:sp>
        <p:nvSpPr>
          <p:cNvPr id="4112" name="Cena"/>
          <p:cNvSpPr>
            <a:spLocks noChangeArrowheads="1"/>
          </p:cNvSpPr>
          <p:nvPr/>
        </p:nvSpPr>
        <p:spPr bwMode="auto">
          <a:xfrm>
            <a:off x="1866900" y="6440488"/>
            <a:ext cx="4333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r"/>
            <a:r>
              <a:rPr lang="ru-RU" sz="1000" smtClean="0">
                <a:solidFill>
                  <a:schemeClr val="tx2"/>
                </a:solidFill>
              </a:rPr>
              <a:t>3 бал.</a:t>
            </a:r>
            <a:endParaRPr lang="ru-RU" sz="1000">
              <a:solidFill>
                <a:schemeClr val="tx2"/>
              </a:solidFill>
            </a:endParaRPr>
          </a:p>
        </p:txBody>
      </p:sp>
      <p:grpSp>
        <p:nvGrpSpPr>
          <p:cNvPr id="21" name="KAN 1"/>
          <p:cNvGrpSpPr>
            <a:grpSpLocks/>
          </p:cNvGrpSpPr>
          <p:nvPr/>
        </p:nvGrpSpPr>
        <p:grpSpPr bwMode="auto">
          <a:xfrm>
            <a:off x="444500" y="2032000"/>
            <a:ext cx="647700" cy="395288"/>
            <a:chOff x="295" y="1248"/>
            <a:chExt cx="408" cy="249"/>
          </a:xfrm>
        </p:grpSpPr>
        <p:sp>
          <p:nvSpPr>
            <p:cNvPr id="5" name="Fon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295" y="1248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>
                <a:defRPr/>
              </a:pPr>
              <a:r>
                <a:rPr lang="en-US" b="1"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charset="0"/>
                </a:rPr>
                <a:t>1</a:t>
              </a:r>
              <a:endParaRPr lang="ru-RU" b="1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endParaRPr>
            </a:p>
          </p:txBody>
        </p:sp>
        <p:sp>
          <p:nvSpPr>
            <p:cNvPr id="6" name="Flag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307" y="1259"/>
              <a:ext cx="227" cy="227"/>
            </a:xfrm>
            <a:prstGeom prst="rect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r>
                <a:rPr lang="ru-RU" sz="100">
                  <a:latin typeface="Arial" charset="0"/>
                </a:rPr>
                <a:t>0</a:t>
              </a:r>
            </a:p>
          </p:txBody>
        </p:sp>
        <p:sp>
          <p:nvSpPr>
            <p:cNvPr id="7" name="Rectangle 15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330" y="1282"/>
              <a:ext cx="182" cy="182"/>
            </a:xfrm>
            <a:prstGeom prst="rect">
              <a:avLst/>
            </a:prstGeom>
            <a:gradFill rotWithShape="1">
              <a:gsLst>
                <a:gs pos="0">
                  <a:schemeClr val="accent1">
                    <a:gamma/>
                    <a:shade val="18431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4147" name="Rectangle 16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353" y="1305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Arial" charset="0"/>
              </a:endParaRPr>
            </a:p>
          </p:txBody>
        </p:sp>
        <p:sp>
          <p:nvSpPr>
            <p:cNvPr id="4148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364" y="1315"/>
              <a:ext cx="113" cy="114"/>
            </a:xfrm>
            <a:custGeom>
              <a:avLst/>
              <a:gdLst>
                <a:gd name="T0" fmla="*/ 0 w 2834"/>
                <a:gd name="T1" fmla="*/ 0 h 2857"/>
                <a:gd name="T2" fmla="*/ 0 w 2834"/>
                <a:gd name="T3" fmla="*/ 0 h 2857"/>
                <a:gd name="T4" fmla="*/ 0 w 2834"/>
                <a:gd name="T5" fmla="*/ 0 h 2857"/>
                <a:gd name="T6" fmla="*/ 0 w 2834"/>
                <a:gd name="T7" fmla="*/ 0 h 2857"/>
                <a:gd name="T8" fmla="*/ 0 w 2834"/>
                <a:gd name="T9" fmla="*/ 0 h 2857"/>
                <a:gd name="T10" fmla="*/ 0 w 2834"/>
                <a:gd name="T11" fmla="*/ 0 h 2857"/>
                <a:gd name="T12" fmla="*/ 0 w 2834"/>
                <a:gd name="T13" fmla="*/ 0 h 285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834"/>
                <a:gd name="T22" fmla="*/ 0 h 2857"/>
                <a:gd name="T23" fmla="*/ 2834 w 2834"/>
                <a:gd name="T24" fmla="*/ 2857 h 285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834" h="2857">
                  <a:moveTo>
                    <a:pt x="0" y="635"/>
                  </a:moveTo>
                  <a:lnTo>
                    <a:pt x="0" y="1891"/>
                  </a:lnTo>
                  <a:lnTo>
                    <a:pt x="1256" y="2857"/>
                  </a:lnTo>
                  <a:lnTo>
                    <a:pt x="2834" y="1263"/>
                  </a:lnTo>
                  <a:lnTo>
                    <a:pt x="2834" y="0"/>
                  </a:lnTo>
                  <a:lnTo>
                    <a:pt x="1252" y="1618"/>
                  </a:lnTo>
                  <a:lnTo>
                    <a:pt x="0" y="635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Arial" charset="0"/>
              </a:endParaRPr>
            </a:p>
          </p:txBody>
        </p:sp>
      </p:grpSp>
      <p:grpSp>
        <p:nvGrpSpPr>
          <p:cNvPr id="22" name="KAN 2"/>
          <p:cNvGrpSpPr>
            <a:grpSpLocks/>
          </p:cNvGrpSpPr>
          <p:nvPr/>
        </p:nvGrpSpPr>
        <p:grpSpPr bwMode="auto">
          <a:xfrm>
            <a:off x="444500" y="2667000"/>
            <a:ext cx="647700" cy="395288"/>
            <a:chOff x="295" y="1248"/>
            <a:chExt cx="408" cy="249"/>
          </a:xfrm>
        </p:grpSpPr>
        <p:sp>
          <p:nvSpPr>
            <p:cNvPr id="8" name="Fon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295" y="1248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>
                <a:defRPr/>
              </a:pPr>
              <a:r>
                <a:rPr lang="en-US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2</a:t>
              </a:r>
              <a:endParaRPr lang="ru-RU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9" name="Flag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307" y="1259"/>
              <a:ext cx="227" cy="227"/>
            </a:xfrm>
            <a:prstGeom prst="rect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r>
                <a:rPr lang="ru-RU" sz="100">
                  <a:latin typeface="Arial" charset="0"/>
                </a:rPr>
                <a:t>0</a:t>
              </a:r>
            </a:p>
          </p:txBody>
        </p:sp>
        <p:sp>
          <p:nvSpPr>
            <p:cNvPr id="10" name="Rectangle 15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330" y="1282"/>
              <a:ext cx="182" cy="182"/>
            </a:xfrm>
            <a:prstGeom prst="rect">
              <a:avLst/>
            </a:prstGeom>
            <a:gradFill rotWithShape="1">
              <a:gsLst>
                <a:gs pos="0">
                  <a:schemeClr val="accent1">
                    <a:gamma/>
                    <a:shade val="18431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4142" name="Rectangle 16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353" y="1305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Arial" charset="0"/>
              </a:endParaRPr>
            </a:p>
          </p:txBody>
        </p:sp>
        <p:sp>
          <p:nvSpPr>
            <p:cNvPr id="4143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364" y="1315"/>
              <a:ext cx="113" cy="114"/>
            </a:xfrm>
            <a:custGeom>
              <a:avLst/>
              <a:gdLst>
                <a:gd name="T0" fmla="*/ 0 w 2834"/>
                <a:gd name="T1" fmla="*/ 0 h 2857"/>
                <a:gd name="T2" fmla="*/ 0 w 2834"/>
                <a:gd name="T3" fmla="*/ 0 h 2857"/>
                <a:gd name="T4" fmla="*/ 0 w 2834"/>
                <a:gd name="T5" fmla="*/ 0 h 2857"/>
                <a:gd name="T6" fmla="*/ 0 w 2834"/>
                <a:gd name="T7" fmla="*/ 0 h 2857"/>
                <a:gd name="T8" fmla="*/ 0 w 2834"/>
                <a:gd name="T9" fmla="*/ 0 h 2857"/>
                <a:gd name="T10" fmla="*/ 0 w 2834"/>
                <a:gd name="T11" fmla="*/ 0 h 2857"/>
                <a:gd name="T12" fmla="*/ 0 w 2834"/>
                <a:gd name="T13" fmla="*/ 0 h 285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834"/>
                <a:gd name="T22" fmla="*/ 0 h 2857"/>
                <a:gd name="T23" fmla="*/ 2834 w 2834"/>
                <a:gd name="T24" fmla="*/ 2857 h 285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834" h="2857">
                  <a:moveTo>
                    <a:pt x="0" y="635"/>
                  </a:moveTo>
                  <a:lnTo>
                    <a:pt x="0" y="1891"/>
                  </a:lnTo>
                  <a:lnTo>
                    <a:pt x="1256" y="2857"/>
                  </a:lnTo>
                  <a:lnTo>
                    <a:pt x="2834" y="1263"/>
                  </a:lnTo>
                  <a:lnTo>
                    <a:pt x="2834" y="0"/>
                  </a:lnTo>
                  <a:lnTo>
                    <a:pt x="1252" y="1618"/>
                  </a:lnTo>
                  <a:lnTo>
                    <a:pt x="0" y="635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Arial" charset="0"/>
              </a:endParaRPr>
            </a:p>
          </p:txBody>
        </p:sp>
      </p:grpSp>
      <p:grpSp>
        <p:nvGrpSpPr>
          <p:cNvPr id="23" name="KAN 3"/>
          <p:cNvGrpSpPr>
            <a:grpSpLocks/>
          </p:cNvGrpSpPr>
          <p:nvPr/>
        </p:nvGrpSpPr>
        <p:grpSpPr bwMode="auto">
          <a:xfrm>
            <a:off x="444500" y="3302000"/>
            <a:ext cx="647700" cy="395288"/>
            <a:chOff x="295" y="1248"/>
            <a:chExt cx="408" cy="249"/>
          </a:xfrm>
        </p:grpSpPr>
        <p:sp>
          <p:nvSpPr>
            <p:cNvPr id="11" name="Fon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295" y="1248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>
                <a:defRPr/>
              </a:pPr>
              <a:r>
                <a:rPr lang="en-US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3</a:t>
              </a:r>
              <a:endParaRPr lang="ru-RU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12" name="Flag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307" y="1259"/>
              <a:ext cx="227" cy="227"/>
            </a:xfrm>
            <a:prstGeom prst="rect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r>
                <a:rPr lang="ru-RU" sz="100">
                  <a:latin typeface="Arial" charset="0"/>
                </a:rPr>
                <a:t>0</a:t>
              </a:r>
            </a:p>
          </p:txBody>
        </p:sp>
        <p:sp>
          <p:nvSpPr>
            <p:cNvPr id="13" name="Rectangle 15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330" y="1282"/>
              <a:ext cx="182" cy="182"/>
            </a:xfrm>
            <a:prstGeom prst="rect">
              <a:avLst/>
            </a:prstGeom>
            <a:gradFill rotWithShape="1">
              <a:gsLst>
                <a:gs pos="0">
                  <a:schemeClr val="accent1">
                    <a:gamma/>
                    <a:shade val="18431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4137" name="Rectangle 16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353" y="1305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Arial" charset="0"/>
              </a:endParaRPr>
            </a:p>
          </p:txBody>
        </p:sp>
        <p:sp>
          <p:nvSpPr>
            <p:cNvPr id="4138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364" y="1315"/>
              <a:ext cx="113" cy="114"/>
            </a:xfrm>
            <a:custGeom>
              <a:avLst/>
              <a:gdLst>
                <a:gd name="T0" fmla="*/ 0 w 2834"/>
                <a:gd name="T1" fmla="*/ 0 h 2857"/>
                <a:gd name="T2" fmla="*/ 0 w 2834"/>
                <a:gd name="T3" fmla="*/ 0 h 2857"/>
                <a:gd name="T4" fmla="*/ 0 w 2834"/>
                <a:gd name="T5" fmla="*/ 0 h 2857"/>
                <a:gd name="T6" fmla="*/ 0 w 2834"/>
                <a:gd name="T7" fmla="*/ 0 h 2857"/>
                <a:gd name="T8" fmla="*/ 0 w 2834"/>
                <a:gd name="T9" fmla="*/ 0 h 2857"/>
                <a:gd name="T10" fmla="*/ 0 w 2834"/>
                <a:gd name="T11" fmla="*/ 0 h 2857"/>
                <a:gd name="T12" fmla="*/ 0 w 2834"/>
                <a:gd name="T13" fmla="*/ 0 h 285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834"/>
                <a:gd name="T22" fmla="*/ 0 h 2857"/>
                <a:gd name="T23" fmla="*/ 2834 w 2834"/>
                <a:gd name="T24" fmla="*/ 2857 h 285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834" h="2857">
                  <a:moveTo>
                    <a:pt x="0" y="635"/>
                  </a:moveTo>
                  <a:lnTo>
                    <a:pt x="0" y="1891"/>
                  </a:lnTo>
                  <a:lnTo>
                    <a:pt x="1256" y="2857"/>
                  </a:lnTo>
                  <a:lnTo>
                    <a:pt x="2834" y="1263"/>
                  </a:lnTo>
                  <a:lnTo>
                    <a:pt x="2834" y="0"/>
                  </a:lnTo>
                  <a:lnTo>
                    <a:pt x="1252" y="1618"/>
                  </a:lnTo>
                  <a:lnTo>
                    <a:pt x="0" y="635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Arial" charset="0"/>
              </a:endParaRPr>
            </a:p>
          </p:txBody>
        </p:sp>
      </p:grpSp>
      <p:pic>
        <p:nvPicPr>
          <p:cNvPr id="18434" name="Picture 2" descr="&amp;icy;&amp;zcy;&amp;ocy;&amp;bcy;&amp;rcy;&amp;acy;&amp;zhcy;&amp;iecy;&amp;ncy;&amp;icy;&amp;iecy; &amp;gcy;&amp;iecy;&amp;ocy;&amp;mcy;&amp;iecy;&amp;tcy;&amp;rcy;&amp;icy;&amp;chcy;&amp;iecy;&amp;scy;&amp;kcy;&amp;icy;&amp;khcy; &amp;fcy;&amp;icy;&amp;gcy;&amp;ucy;&amp;rcy;: 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429124" y="3286124"/>
            <a:ext cx="4162425" cy="3057526"/>
          </a:xfrm>
          <a:prstGeom prst="rect">
            <a:avLst/>
          </a:prstGeom>
          <a:noFill/>
        </p:spPr>
      </p:pic>
    </p:spTree>
    <p:custDataLst>
      <p:tags r:id="rId1"/>
    </p:custData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0" y="6237288"/>
            <a:ext cx="9144000" cy="620712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chemeClr val="accent1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ru-RU">
              <a:solidFill>
                <a:srgbClr val="BAC9D0"/>
              </a:solidFill>
              <a:latin typeface="Arial" charset="0"/>
            </a:endParaRPr>
          </a:p>
        </p:txBody>
      </p:sp>
      <p:sp>
        <p:nvSpPr>
          <p:cNvPr id="4099" name="Out_Zd"/>
          <p:cNvSpPr txBox="1">
            <a:spLocks noChangeArrowheads="1"/>
          </p:cNvSpPr>
          <p:nvPr/>
        </p:nvSpPr>
        <p:spPr bwMode="auto">
          <a:xfrm>
            <a:off x="1331913" y="6386513"/>
            <a:ext cx="503237" cy="323850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8000" tIns="10800" rIns="18000" bIns="10800"/>
          <a:lstStyle/>
          <a:p>
            <a:pPr algn="ctr">
              <a:spcBef>
                <a:spcPct val="50000"/>
              </a:spcBef>
            </a:pPr>
            <a:r>
              <a:rPr lang="ru-RU" b="1" smtClean="0">
                <a:solidFill>
                  <a:schemeClr val="hlink"/>
                </a:solidFill>
                <a:latin typeface="Arial" charset="0"/>
              </a:rPr>
              <a:t>5</a:t>
            </a:r>
            <a:endParaRPr lang="ru-RU" b="1" dirty="0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4100" name="Out_Tim"/>
          <p:cNvSpPr txBox="1">
            <a:spLocks noChangeArrowheads="1"/>
          </p:cNvSpPr>
          <p:nvPr/>
        </p:nvSpPr>
        <p:spPr bwMode="auto">
          <a:xfrm>
            <a:off x="8101013" y="6418263"/>
            <a:ext cx="647700" cy="221866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8000" tIns="10800" rIns="18000" bIns="10800">
            <a:spAutoFit/>
          </a:bodyPr>
          <a:lstStyle/>
          <a:p>
            <a:pPr algn="ctr">
              <a:spcBef>
                <a:spcPct val="50000"/>
              </a:spcBef>
            </a:pPr>
            <a:endParaRPr lang="ru-RU" sz="1300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4101" name="Tx_Zd"/>
          <p:cNvSpPr txBox="1">
            <a:spLocks noChangeArrowheads="1"/>
          </p:cNvSpPr>
          <p:nvPr/>
        </p:nvSpPr>
        <p:spPr bwMode="auto">
          <a:xfrm>
            <a:off x="484188" y="6442075"/>
            <a:ext cx="75882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>
              <a:spcBef>
                <a:spcPct val="50000"/>
              </a:spcBef>
            </a:pPr>
            <a:r>
              <a:rPr lang="ru-RU" sz="1400">
                <a:solidFill>
                  <a:schemeClr val="tx2"/>
                </a:solidFill>
                <a:latin typeface="Arial" charset="0"/>
              </a:rPr>
              <a:t>Задание</a:t>
            </a:r>
          </a:p>
        </p:txBody>
      </p:sp>
      <p:grpSp>
        <p:nvGrpSpPr>
          <p:cNvPr id="20" name="Group 43"/>
          <p:cNvGrpSpPr>
            <a:grpSpLocks noChangeAspect="1"/>
          </p:cNvGrpSpPr>
          <p:nvPr/>
        </p:nvGrpSpPr>
        <p:grpSpPr bwMode="auto">
          <a:xfrm>
            <a:off x="6713538" y="6394450"/>
            <a:ext cx="287337" cy="306388"/>
            <a:chOff x="3115" y="4008"/>
            <a:chExt cx="195" cy="209"/>
          </a:xfrm>
        </p:grpSpPr>
        <p:sp>
          <p:nvSpPr>
            <p:cNvPr id="4149" name="AutoShape 44">
              <a:hlinkClick r:id="" action="ppaction://hlinkshowjump?jump=previousslide"/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3109" y="4014"/>
              <a:ext cx="204" cy="192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 w="38100" cmpd="dbl">
              <a:noFill/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algn="ctr"/>
              <a:endParaRPr lang="ru-RU">
                <a:solidFill>
                  <a:schemeClr val="bg1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4150" name="AutoShape 45">
              <a:hlinkClick r:id="" action="ppaction://hlinkshowjump?jump=previousslide"/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3119" y="4026"/>
              <a:ext cx="197" cy="185"/>
            </a:xfrm>
            <a:prstGeom prst="triangle">
              <a:avLst>
                <a:gd name="adj" fmla="val 50000"/>
              </a:avLst>
            </a:prstGeom>
            <a:solidFill>
              <a:srgbClr val="777777"/>
            </a:solidFill>
            <a:ln w="38100" cmpd="dbl">
              <a:noFill/>
              <a:miter lim="800000"/>
              <a:headEnd/>
              <a:tailEnd/>
            </a:ln>
          </p:spPr>
          <p:txBody>
            <a:bodyPr vert="eaVert" wrap="none" anchor="ctr"/>
            <a:lstStyle/>
            <a:p>
              <a:pPr algn="ctr"/>
              <a:endParaRPr lang="ru-RU">
                <a:solidFill>
                  <a:schemeClr val="bg1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4151" name="AutoShape 46">
              <a:hlinkClick r:id="" action="ppaction://hlinkshowjump?jump=previousslide" highlightClick="1"/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3122" y="4032"/>
              <a:ext cx="181" cy="170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38100" cmpd="dbl">
              <a:noFill/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algn="ctr"/>
              <a:endParaRPr lang="ru-RU">
                <a:solidFill>
                  <a:schemeClr val="bg1"/>
                </a:solidFill>
                <a:latin typeface="Arial" charset="0"/>
                <a:cs typeface="Arial" charset="0"/>
              </a:endParaRPr>
            </a:p>
          </p:txBody>
        </p:sp>
      </p:grpSp>
      <p:sp>
        <p:nvSpPr>
          <p:cNvPr id="5177" name="AutoShape 54"/>
          <p:cNvSpPr>
            <a:spLocks noChangeArrowheads="1"/>
          </p:cNvSpPr>
          <p:nvPr/>
        </p:nvSpPr>
        <p:spPr bwMode="auto">
          <a:xfrm>
            <a:off x="2795588" y="6407150"/>
            <a:ext cx="2879725" cy="28257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accent1"/>
              </a:gs>
              <a:gs pos="5000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38100" cmpd="dbl">
            <a:solidFill>
              <a:schemeClr val="hlink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1200">
                <a:latin typeface="Arial" charset="0"/>
              </a:rPr>
              <a:t>Выберите все правильные ответы!</a:t>
            </a:r>
          </a:p>
        </p:txBody>
      </p:sp>
      <p:sp>
        <p:nvSpPr>
          <p:cNvPr id="4104" name="Rectangle 47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3200" dirty="0" smtClean="0">
                <a:solidFill>
                  <a:schemeClr val="tx2"/>
                </a:solidFill>
                <a:latin typeface="Arial" charset="0"/>
              </a:rPr>
              <a:t>С помощью чего можно построить равнобедренный треугольник?</a:t>
            </a:r>
            <a:endParaRPr lang="ru-RU" sz="4400" dirty="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4105" name="Rectangle 48"/>
          <p:cNvSpPr>
            <a:spLocks noChangeArrowheads="1"/>
          </p:cNvSpPr>
          <p:nvPr/>
        </p:nvSpPr>
        <p:spPr bwMode="auto">
          <a:xfrm>
            <a:off x="1292225" y="2012950"/>
            <a:ext cx="737711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ru-RU" sz="2400" dirty="0" smtClean="0">
                <a:latin typeface="Arial" charset="0"/>
              </a:rPr>
              <a:t>Транспортир </a:t>
            </a:r>
            <a:endParaRPr lang="ru-RU" sz="2400" dirty="0">
              <a:latin typeface="Arial" charset="0"/>
            </a:endParaRPr>
          </a:p>
        </p:txBody>
      </p:sp>
      <p:sp>
        <p:nvSpPr>
          <p:cNvPr id="4106" name="Rectangle 49"/>
          <p:cNvSpPr>
            <a:spLocks noChangeArrowheads="1"/>
          </p:cNvSpPr>
          <p:nvPr/>
        </p:nvSpPr>
        <p:spPr bwMode="auto">
          <a:xfrm>
            <a:off x="1292225" y="2647950"/>
            <a:ext cx="737711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ru-RU" sz="2400" dirty="0" smtClean="0">
                <a:latin typeface="Arial" charset="0"/>
              </a:rPr>
              <a:t>Циркуль и линейка</a:t>
            </a:r>
            <a:endParaRPr lang="ru-RU" sz="2400" dirty="0">
              <a:latin typeface="Arial" charset="0"/>
            </a:endParaRPr>
          </a:p>
        </p:txBody>
      </p:sp>
      <p:sp>
        <p:nvSpPr>
          <p:cNvPr id="4107" name="Rectangle 50"/>
          <p:cNvSpPr>
            <a:spLocks noChangeArrowheads="1"/>
          </p:cNvSpPr>
          <p:nvPr/>
        </p:nvSpPr>
        <p:spPr bwMode="auto">
          <a:xfrm>
            <a:off x="1292225" y="3282950"/>
            <a:ext cx="737711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ru-RU" sz="2400" dirty="0" smtClean="0">
                <a:latin typeface="Arial" charset="0"/>
              </a:rPr>
              <a:t>От руки</a:t>
            </a:r>
            <a:endParaRPr lang="ru-RU" sz="2400" dirty="0">
              <a:latin typeface="Arial" charset="0"/>
            </a:endParaRPr>
          </a:p>
        </p:txBody>
      </p:sp>
      <p:sp>
        <p:nvSpPr>
          <p:cNvPr id="4108" name="Rectangle 51"/>
          <p:cNvSpPr>
            <a:spLocks noChangeArrowheads="1"/>
          </p:cNvSpPr>
          <p:nvPr/>
        </p:nvSpPr>
        <p:spPr bwMode="auto">
          <a:xfrm>
            <a:off x="1292225" y="3917950"/>
            <a:ext cx="737711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endParaRPr lang="ru-RU" sz="2400" dirty="0">
              <a:latin typeface="Arial" charset="0"/>
            </a:endParaRPr>
          </a:p>
        </p:txBody>
      </p:sp>
      <p:sp>
        <p:nvSpPr>
          <p:cNvPr id="4109" name="Rectangle 52"/>
          <p:cNvSpPr>
            <a:spLocks noChangeArrowheads="1"/>
          </p:cNvSpPr>
          <p:nvPr/>
        </p:nvSpPr>
        <p:spPr bwMode="auto">
          <a:xfrm>
            <a:off x="1292225" y="4552950"/>
            <a:ext cx="737711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endParaRPr lang="ru-RU" sz="2400" dirty="0">
              <a:latin typeface="Arial" charset="0"/>
            </a:endParaRPr>
          </a:p>
        </p:txBody>
      </p:sp>
      <p:sp>
        <p:nvSpPr>
          <p:cNvPr id="4110" name="Rectangle 53"/>
          <p:cNvSpPr>
            <a:spLocks noChangeArrowheads="1"/>
          </p:cNvSpPr>
          <p:nvPr/>
        </p:nvSpPr>
        <p:spPr bwMode="auto">
          <a:xfrm>
            <a:off x="637518" y="4662488"/>
            <a:ext cx="737711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endParaRPr lang="ru-RU" sz="2400" dirty="0">
              <a:latin typeface="Arial" charset="0"/>
            </a:endParaRPr>
          </a:p>
        </p:txBody>
      </p:sp>
      <p:sp>
        <p:nvSpPr>
          <p:cNvPr id="4111" name="Dalee">
            <a:hlinkClick r:id="" action="ppaction://macro?name=Next_Slide" highlightClick="1"/>
          </p:cNvPr>
          <p:cNvSpPr>
            <a:spLocks noChangeArrowheads="1"/>
          </p:cNvSpPr>
          <p:nvPr/>
        </p:nvSpPr>
        <p:spPr bwMode="auto">
          <a:xfrm>
            <a:off x="7092950" y="6394450"/>
            <a:ext cx="939800" cy="306388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 b="1" smtClean="0">
                <a:solidFill>
                  <a:schemeClr val="tx2"/>
                </a:solidFill>
                <a:latin typeface="Arial" charset="0"/>
              </a:rPr>
              <a:t>Итоги</a:t>
            </a:r>
            <a:endParaRPr lang="ru-RU" sz="1400" b="1">
              <a:solidFill>
                <a:schemeClr val="tx2"/>
              </a:solidFill>
              <a:latin typeface="Arial" charset="0"/>
              <a:cs typeface="Arial" charset="0"/>
              <a:sym typeface="Webdings" pitchFamily="18" charset="2"/>
            </a:endParaRPr>
          </a:p>
        </p:txBody>
      </p:sp>
      <p:sp>
        <p:nvSpPr>
          <p:cNvPr id="4112" name="Cena"/>
          <p:cNvSpPr>
            <a:spLocks noChangeArrowheads="1"/>
          </p:cNvSpPr>
          <p:nvPr/>
        </p:nvSpPr>
        <p:spPr bwMode="auto">
          <a:xfrm>
            <a:off x="1866900" y="6440488"/>
            <a:ext cx="4333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r"/>
            <a:r>
              <a:rPr lang="ru-RU" sz="1000" smtClean="0">
                <a:solidFill>
                  <a:schemeClr val="tx2"/>
                </a:solidFill>
              </a:rPr>
              <a:t>3 бал.</a:t>
            </a:r>
            <a:endParaRPr lang="ru-RU" sz="1000">
              <a:solidFill>
                <a:schemeClr val="tx2"/>
              </a:solidFill>
            </a:endParaRPr>
          </a:p>
        </p:txBody>
      </p:sp>
      <p:grpSp>
        <p:nvGrpSpPr>
          <p:cNvPr id="21" name="KAN 1"/>
          <p:cNvGrpSpPr>
            <a:grpSpLocks/>
          </p:cNvGrpSpPr>
          <p:nvPr/>
        </p:nvGrpSpPr>
        <p:grpSpPr bwMode="auto">
          <a:xfrm>
            <a:off x="444500" y="2032000"/>
            <a:ext cx="647700" cy="395288"/>
            <a:chOff x="295" y="1248"/>
            <a:chExt cx="408" cy="249"/>
          </a:xfrm>
        </p:grpSpPr>
        <p:sp>
          <p:nvSpPr>
            <p:cNvPr id="5" name="Fon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295" y="1248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>
                <a:defRPr/>
              </a:pPr>
              <a:r>
                <a:rPr lang="en-US" b="1"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charset="0"/>
                </a:rPr>
                <a:t>1</a:t>
              </a:r>
              <a:endParaRPr lang="ru-RU" b="1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endParaRPr>
            </a:p>
          </p:txBody>
        </p:sp>
        <p:sp>
          <p:nvSpPr>
            <p:cNvPr id="6" name="Flag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307" y="1259"/>
              <a:ext cx="227" cy="227"/>
            </a:xfrm>
            <a:prstGeom prst="rect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r>
                <a:rPr lang="ru-RU" sz="100">
                  <a:latin typeface="Arial" charset="0"/>
                </a:rPr>
                <a:t>0</a:t>
              </a:r>
            </a:p>
          </p:txBody>
        </p:sp>
        <p:sp>
          <p:nvSpPr>
            <p:cNvPr id="7" name="Rectangle 15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330" y="1282"/>
              <a:ext cx="182" cy="182"/>
            </a:xfrm>
            <a:prstGeom prst="rect">
              <a:avLst/>
            </a:prstGeom>
            <a:gradFill rotWithShape="1">
              <a:gsLst>
                <a:gs pos="0">
                  <a:schemeClr val="accent1">
                    <a:gamma/>
                    <a:shade val="18431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4147" name="Rectangle 16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353" y="1305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Arial" charset="0"/>
              </a:endParaRPr>
            </a:p>
          </p:txBody>
        </p:sp>
        <p:sp>
          <p:nvSpPr>
            <p:cNvPr id="4148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364" y="1315"/>
              <a:ext cx="113" cy="114"/>
            </a:xfrm>
            <a:custGeom>
              <a:avLst/>
              <a:gdLst>
                <a:gd name="T0" fmla="*/ 0 w 2834"/>
                <a:gd name="T1" fmla="*/ 0 h 2857"/>
                <a:gd name="T2" fmla="*/ 0 w 2834"/>
                <a:gd name="T3" fmla="*/ 0 h 2857"/>
                <a:gd name="T4" fmla="*/ 0 w 2834"/>
                <a:gd name="T5" fmla="*/ 0 h 2857"/>
                <a:gd name="T6" fmla="*/ 0 w 2834"/>
                <a:gd name="T7" fmla="*/ 0 h 2857"/>
                <a:gd name="T8" fmla="*/ 0 w 2834"/>
                <a:gd name="T9" fmla="*/ 0 h 2857"/>
                <a:gd name="T10" fmla="*/ 0 w 2834"/>
                <a:gd name="T11" fmla="*/ 0 h 2857"/>
                <a:gd name="T12" fmla="*/ 0 w 2834"/>
                <a:gd name="T13" fmla="*/ 0 h 285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834"/>
                <a:gd name="T22" fmla="*/ 0 h 2857"/>
                <a:gd name="T23" fmla="*/ 2834 w 2834"/>
                <a:gd name="T24" fmla="*/ 2857 h 285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834" h="2857">
                  <a:moveTo>
                    <a:pt x="0" y="635"/>
                  </a:moveTo>
                  <a:lnTo>
                    <a:pt x="0" y="1891"/>
                  </a:lnTo>
                  <a:lnTo>
                    <a:pt x="1256" y="2857"/>
                  </a:lnTo>
                  <a:lnTo>
                    <a:pt x="2834" y="1263"/>
                  </a:lnTo>
                  <a:lnTo>
                    <a:pt x="2834" y="0"/>
                  </a:lnTo>
                  <a:lnTo>
                    <a:pt x="1252" y="1618"/>
                  </a:lnTo>
                  <a:lnTo>
                    <a:pt x="0" y="635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Arial" charset="0"/>
              </a:endParaRPr>
            </a:p>
          </p:txBody>
        </p:sp>
      </p:grpSp>
      <p:grpSp>
        <p:nvGrpSpPr>
          <p:cNvPr id="22" name="KAN 2"/>
          <p:cNvGrpSpPr>
            <a:grpSpLocks/>
          </p:cNvGrpSpPr>
          <p:nvPr/>
        </p:nvGrpSpPr>
        <p:grpSpPr bwMode="auto">
          <a:xfrm>
            <a:off x="444500" y="2667000"/>
            <a:ext cx="647700" cy="395288"/>
            <a:chOff x="295" y="1248"/>
            <a:chExt cx="408" cy="249"/>
          </a:xfrm>
        </p:grpSpPr>
        <p:sp>
          <p:nvSpPr>
            <p:cNvPr id="8" name="Fon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295" y="1248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>
                <a:defRPr/>
              </a:pPr>
              <a:r>
                <a:rPr lang="en-US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2</a:t>
              </a:r>
              <a:endParaRPr lang="ru-RU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9" name="Flag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307" y="1259"/>
              <a:ext cx="227" cy="227"/>
            </a:xfrm>
            <a:prstGeom prst="rect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r>
                <a:rPr lang="ru-RU" sz="100">
                  <a:latin typeface="Arial" charset="0"/>
                </a:rPr>
                <a:t>0</a:t>
              </a:r>
            </a:p>
          </p:txBody>
        </p:sp>
        <p:sp>
          <p:nvSpPr>
            <p:cNvPr id="10" name="Rectangle 15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330" y="1282"/>
              <a:ext cx="182" cy="182"/>
            </a:xfrm>
            <a:prstGeom prst="rect">
              <a:avLst/>
            </a:prstGeom>
            <a:gradFill rotWithShape="1">
              <a:gsLst>
                <a:gs pos="0">
                  <a:schemeClr val="accent1">
                    <a:gamma/>
                    <a:shade val="18431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4142" name="Rectangle 16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353" y="1305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Arial" charset="0"/>
              </a:endParaRPr>
            </a:p>
          </p:txBody>
        </p:sp>
        <p:sp>
          <p:nvSpPr>
            <p:cNvPr id="4143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364" y="1315"/>
              <a:ext cx="113" cy="114"/>
            </a:xfrm>
            <a:custGeom>
              <a:avLst/>
              <a:gdLst>
                <a:gd name="T0" fmla="*/ 0 w 2834"/>
                <a:gd name="T1" fmla="*/ 0 h 2857"/>
                <a:gd name="T2" fmla="*/ 0 w 2834"/>
                <a:gd name="T3" fmla="*/ 0 h 2857"/>
                <a:gd name="T4" fmla="*/ 0 w 2834"/>
                <a:gd name="T5" fmla="*/ 0 h 2857"/>
                <a:gd name="T6" fmla="*/ 0 w 2834"/>
                <a:gd name="T7" fmla="*/ 0 h 2857"/>
                <a:gd name="T8" fmla="*/ 0 w 2834"/>
                <a:gd name="T9" fmla="*/ 0 h 2857"/>
                <a:gd name="T10" fmla="*/ 0 w 2834"/>
                <a:gd name="T11" fmla="*/ 0 h 2857"/>
                <a:gd name="T12" fmla="*/ 0 w 2834"/>
                <a:gd name="T13" fmla="*/ 0 h 285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834"/>
                <a:gd name="T22" fmla="*/ 0 h 2857"/>
                <a:gd name="T23" fmla="*/ 2834 w 2834"/>
                <a:gd name="T24" fmla="*/ 2857 h 285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834" h="2857">
                  <a:moveTo>
                    <a:pt x="0" y="635"/>
                  </a:moveTo>
                  <a:lnTo>
                    <a:pt x="0" y="1891"/>
                  </a:lnTo>
                  <a:lnTo>
                    <a:pt x="1256" y="2857"/>
                  </a:lnTo>
                  <a:lnTo>
                    <a:pt x="2834" y="1263"/>
                  </a:lnTo>
                  <a:lnTo>
                    <a:pt x="2834" y="0"/>
                  </a:lnTo>
                  <a:lnTo>
                    <a:pt x="1252" y="1618"/>
                  </a:lnTo>
                  <a:lnTo>
                    <a:pt x="0" y="635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Arial" charset="0"/>
              </a:endParaRPr>
            </a:p>
          </p:txBody>
        </p:sp>
      </p:grpSp>
      <p:grpSp>
        <p:nvGrpSpPr>
          <p:cNvPr id="23" name="KAN 3"/>
          <p:cNvGrpSpPr>
            <a:grpSpLocks/>
          </p:cNvGrpSpPr>
          <p:nvPr/>
        </p:nvGrpSpPr>
        <p:grpSpPr bwMode="auto">
          <a:xfrm>
            <a:off x="444500" y="3302000"/>
            <a:ext cx="647700" cy="395288"/>
            <a:chOff x="295" y="1248"/>
            <a:chExt cx="408" cy="249"/>
          </a:xfrm>
        </p:grpSpPr>
        <p:sp>
          <p:nvSpPr>
            <p:cNvPr id="11" name="Fon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295" y="1248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>
                <a:defRPr/>
              </a:pPr>
              <a:r>
                <a:rPr lang="en-US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3</a:t>
              </a:r>
              <a:endParaRPr lang="ru-RU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12" name="Flag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307" y="1259"/>
              <a:ext cx="227" cy="227"/>
            </a:xfrm>
            <a:prstGeom prst="rect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r>
                <a:rPr lang="ru-RU" sz="100">
                  <a:latin typeface="Arial" charset="0"/>
                </a:rPr>
                <a:t>0</a:t>
              </a:r>
            </a:p>
          </p:txBody>
        </p:sp>
        <p:sp>
          <p:nvSpPr>
            <p:cNvPr id="13" name="Rectangle 15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330" y="1282"/>
              <a:ext cx="182" cy="182"/>
            </a:xfrm>
            <a:prstGeom prst="rect">
              <a:avLst/>
            </a:prstGeom>
            <a:gradFill rotWithShape="1">
              <a:gsLst>
                <a:gs pos="0">
                  <a:schemeClr val="accent1">
                    <a:gamma/>
                    <a:shade val="18431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4137" name="Rectangle 16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353" y="1305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Arial" charset="0"/>
              </a:endParaRPr>
            </a:p>
          </p:txBody>
        </p:sp>
        <p:sp>
          <p:nvSpPr>
            <p:cNvPr id="4138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364" y="1315"/>
              <a:ext cx="113" cy="114"/>
            </a:xfrm>
            <a:custGeom>
              <a:avLst/>
              <a:gdLst>
                <a:gd name="T0" fmla="*/ 0 w 2834"/>
                <a:gd name="T1" fmla="*/ 0 h 2857"/>
                <a:gd name="T2" fmla="*/ 0 w 2834"/>
                <a:gd name="T3" fmla="*/ 0 h 2857"/>
                <a:gd name="T4" fmla="*/ 0 w 2834"/>
                <a:gd name="T5" fmla="*/ 0 h 2857"/>
                <a:gd name="T6" fmla="*/ 0 w 2834"/>
                <a:gd name="T7" fmla="*/ 0 h 2857"/>
                <a:gd name="T8" fmla="*/ 0 w 2834"/>
                <a:gd name="T9" fmla="*/ 0 h 2857"/>
                <a:gd name="T10" fmla="*/ 0 w 2834"/>
                <a:gd name="T11" fmla="*/ 0 h 2857"/>
                <a:gd name="T12" fmla="*/ 0 w 2834"/>
                <a:gd name="T13" fmla="*/ 0 h 285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834"/>
                <a:gd name="T22" fmla="*/ 0 h 2857"/>
                <a:gd name="T23" fmla="*/ 2834 w 2834"/>
                <a:gd name="T24" fmla="*/ 2857 h 285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834" h="2857">
                  <a:moveTo>
                    <a:pt x="0" y="635"/>
                  </a:moveTo>
                  <a:lnTo>
                    <a:pt x="0" y="1891"/>
                  </a:lnTo>
                  <a:lnTo>
                    <a:pt x="1256" y="2857"/>
                  </a:lnTo>
                  <a:lnTo>
                    <a:pt x="2834" y="1263"/>
                  </a:lnTo>
                  <a:lnTo>
                    <a:pt x="2834" y="0"/>
                  </a:lnTo>
                  <a:lnTo>
                    <a:pt x="1252" y="1618"/>
                  </a:lnTo>
                  <a:lnTo>
                    <a:pt x="0" y="635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Arial" charset="0"/>
              </a:endParaRPr>
            </a:p>
          </p:txBody>
        </p:sp>
      </p:grpSp>
      <p:pic>
        <p:nvPicPr>
          <p:cNvPr id="17410" name="Picture 2" descr="https://im0-tub-ru.yandex.net/i?id=186b2a0a2e11a595edc570f6b9c56671&amp;n=33&amp;h=190&amp;w=25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196246" y="1857364"/>
            <a:ext cx="4966066" cy="3714776"/>
          </a:xfrm>
          <a:prstGeom prst="rect">
            <a:avLst/>
          </a:prstGeom>
          <a:noFill/>
        </p:spPr>
      </p:pic>
    </p:spTree>
    <p:custDataLst>
      <p:tags r:id="rId1"/>
    </p:custData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6237288"/>
            <a:ext cx="9144000" cy="620712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chemeClr val="accent1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ru-RU">
              <a:solidFill>
                <a:srgbClr val="BAC9D0"/>
              </a:solidFill>
              <a:latin typeface="Arial" charset="0"/>
            </a:endParaRPr>
          </a:p>
        </p:txBody>
      </p:sp>
      <p:sp>
        <p:nvSpPr>
          <p:cNvPr id="6147" name="Out_Zd"/>
          <p:cNvSpPr txBox="1">
            <a:spLocks noChangeArrowheads="1"/>
          </p:cNvSpPr>
          <p:nvPr/>
        </p:nvSpPr>
        <p:spPr bwMode="auto">
          <a:xfrm>
            <a:off x="1835150" y="6384925"/>
            <a:ext cx="503238" cy="323850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8000" tIns="10800" rIns="18000" bIns="10800"/>
          <a:lstStyle/>
          <a:p>
            <a:pPr algn="ctr">
              <a:spcBef>
                <a:spcPct val="50000"/>
              </a:spcBef>
            </a:pPr>
            <a:endParaRPr lang="ru-RU" b="1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6148" name="Out_Tim"/>
          <p:cNvSpPr txBox="1">
            <a:spLocks noChangeArrowheads="1"/>
          </p:cNvSpPr>
          <p:nvPr/>
        </p:nvSpPr>
        <p:spPr bwMode="auto">
          <a:xfrm>
            <a:off x="8101013" y="6418263"/>
            <a:ext cx="647700" cy="221866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8000" tIns="10800" rIns="18000" bIns="10800">
            <a:spAutoFit/>
          </a:bodyPr>
          <a:lstStyle/>
          <a:p>
            <a:pPr algn="ctr">
              <a:spcBef>
                <a:spcPct val="50000"/>
              </a:spcBef>
            </a:pPr>
            <a:endParaRPr lang="ru-RU" sz="1300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6149" name="Tx_Zd"/>
          <p:cNvSpPr txBox="1">
            <a:spLocks noChangeArrowheads="1"/>
          </p:cNvSpPr>
          <p:nvPr/>
        </p:nvSpPr>
        <p:spPr bwMode="auto">
          <a:xfrm>
            <a:off x="539750" y="6440488"/>
            <a:ext cx="1223963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>
              <a:spcBef>
                <a:spcPct val="50000"/>
              </a:spcBef>
            </a:pPr>
            <a:r>
              <a:rPr lang="ru-RU" sz="1400">
                <a:solidFill>
                  <a:schemeClr val="tx2"/>
                </a:solidFill>
                <a:latin typeface="Arial" charset="0"/>
              </a:rPr>
              <a:t>Всего заданий</a:t>
            </a:r>
          </a:p>
        </p:txBody>
      </p:sp>
      <p:sp>
        <p:nvSpPr>
          <p:cNvPr id="6150" name="Tx_Tim"/>
          <p:cNvSpPr txBox="1">
            <a:spLocks noChangeArrowheads="1"/>
          </p:cNvSpPr>
          <p:nvPr/>
        </p:nvSpPr>
        <p:spPr bwMode="auto">
          <a:xfrm>
            <a:off x="6307138" y="6440488"/>
            <a:ext cx="17287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>
              <a:spcBef>
                <a:spcPct val="50000"/>
              </a:spcBef>
            </a:pPr>
            <a:r>
              <a:rPr lang="ru-RU" sz="1400">
                <a:solidFill>
                  <a:schemeClr val="tx2"/>
                </a:solidFill>
                <a:latin typeface="Arial" charset="0"/>
              </a:rPr>
              <a:t>Затрачено времени</a:t>
            </a:r>
          </a:p>
        </p:txBody>
      </p:sp>
      <p:sp>
        <p:nvSpPr>
          <p:cNvPr id="6151" name="AutoShape 12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3563938" y="6384925"/>
            <a:ext cx="863600" cy="323850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 b="1">
                <a:solidFill>
                  <a:schemeClr val="tx2"/>
                </a:solidFill>
                <a:latin typeface="Arial" charset="0"/>
              </a:rPr>
              <a:t>Снова</a:t>
            </a:r>
          </a:p>
        </p:txBody>
      </p:sp>
      <p:sp>
        <p:nvSpPr>
          <p:cNvPr id="6152" name="AutoShape 13">
            <a:hlinkClick r:id="" action="ppaction://hlinkshowjump?jump=endshow" highlightClick="1"/>
          </p:cNvPr>
          <p:cNvSpPr>
            <a:spLocks noChangeArrowheads="1"/>
          </p:cNvSpPr>
          <p:nvPr/>
        </p:nvSpPr>
        <p:spPr bwMode="auto">
          <a:xfrm>
            <a:off x="4716463" y="6384925"/>
            <a:ext cx="863600" cy="323850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 b="1">
                <a:solidFill>
                  <a:schemeClr val="tx2"/>
                </a:solidFill>
                <a:latin typeface="Arial" charset="0"/>
              </a:rPr>
              <a:t>Выход</a:t>
            </a:r>
            <a:endParaRPr lang="ru-RU" sz="1400" b="1">
              <a:solidFill>
                <a:schemeClr val="tx2"/>
              </a:solidFill>
              <a:latin typeface="Arial" charset="0"/>
              <a:sym typeface="Webdings" pitchFamily="18" charset="2"/>
            </a:endParaRPr>
          </a:p>
        </p:txBody>
      </p:sp>
      <p:sp>
        <p:nvSpPr>
          <p:cNvPr id="6161" name="Rectangle 17"/>
          <p:cNvSpPr>
            <a:spLocks noChangeArrowheads="1"/>
          </p:cNvSpPr>
          <p:nvPr/>
        </p:nvSpPr>
        <p:spPr bwMode="auto">
          <a:xfrm>
            <a:off x="687388" y="357188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lnSpc>
                <a:spcPct val="65000"/>
              </a:lnSpc>
              <a:defRPr/>
            </a:pPr>
            <a:r>
              <a:rPr lang="ru-RU" sz="6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Результаты</a:t>
            </a:r>
            <a:r>
              <a:rPr lang="en-US" sz="5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/>
            </a:r>
            <a:br>
              <a:rPr lang="en-US" sz="5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</a:br>
            <a:r>
              <a:rPr lang="ru-RU" sz="5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ru-RU" sz="40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тестирования</a:t>
            </a:r>
          </a:p>
        </p:txBody>
      </p:sp>
      <p:sp>
        <p:nvSpPr>
          <p:cNvPr id="18" name="Zhdi" hidden="1"/>
          <p:cNvSpPr>
            <a:spLocks noChangeArrowheads="1"/>
          </p:cNvSpPr>
          <p:nvPr/>
        </p:nvSpPr>
        <p:spPr bwMode="auto">
          <a:xfrm>
            <a:off x="2592388" y="1793875"/>
            <a:ext cx="3959225" cy="1143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69850" cmpd="thickThin" algn="ctr">
            <a:solidFill>
              <a:schemeClr val="accent2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ru-RU" sz="4000" b="1"/>
              <a:t>Подождите!</a:t>
            </a:r>
          </a:p>
          <a:p>
            <a:pPr algn="ctr">
              <a:defRPr/>
            </a:pPr>
            <a:r>
              <a:rPr lang="ru-RU"/>
              <a:t>Идет обработка данных</a:t>
            </a:r>
          </a:p>
        </p:txBody>
      </p:sp>
      <p:sp>
        <p:nvSpPr>
          <p:cNvPr id="6155" name="Cena"/>
          <p:cNvSpPr>
            <a:spLocks noChangeArrowheads="1"/>
          </p:cNvSpPr>
          <p:nvPr/>
        </p:nvSpPr>
        <p:spPr bwMode="auto">
          <a:xfrm>
            <a:off x="2424113" y="6440488"/>
            <a:ext cx="563562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r>
              <a:rPr lang="ru-RU" sz="1000" smtClean="0">
                <a:solidFill>
                  <a:schemeClr val="tx2"/>
                </a:solidFill>
              </a:rPr>
              <a:t> бал.</a:t>
            </a:r>
            <a:endParaRPr lang="ru-RU" sz="1000">
              <a:solidFill>
                <a:schemeClr val="tx2"/>
              </a:solidFill>
            </a:endParaRPr>
          </a:p>
        </p:txBody>
      </p:sp>
      <p:sp>
        <p:nvSpPr>
          <p:cNvPr id="6156" name="Out_ver"/>
          <p:cNvSpPr txBox="1">
            <a:spLocks noChangeArrowheads="1"/>
          </p:cNvSpPr>
          <p:nvPr/>
        </p:nvSpPr>
        <p:spPr bwMode="auto">
          <a:xfrm>
            <a:off x="5075238" y="3101975"/>
            <a:ext cx="1079500" cy="5032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50000"/>
              </a:spcBef>
            </a:pPr>
            <a:endParaRPr lang="ru-RU" sz="2400" b="1">
              <a:latin typeface="Arial" charset="0"/>
            </a:endParaRPr>
          </a:p>
        </p:txBody>
      </p:sp>
      <p:sp>
        <p:nvSpPr>
          <p:cNvPr id="6157" name="Out_proc"/>
          <p:cNvSpPr txBox="1">
            <a:spLocks noChangeArrowheads="1"/>
          </p:cNvSpPr>
          <p:nvPr/>
        </p:nvSpPr>
        <p:spPr bwMode="auto">
          <a:xfrm>
            <a:off x="6218238" y="3105150"/>
            <a:ext cx="1079500" cy="5032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50000"/>
              </a:spcBef>
            </a:pPr>
            <a:endParaRPr lang="ru-RU" sz="2400" b="1">
              <a:latin typeface="Arial" charset="0"/>
            </a:endParaRPr>
          </a:p>
        </p:txBody>
      </p:sp>
      <p:sp>
        <p:nvSpPr>
          <p:cNvPr id="2" name="Out_oc"/>
          <p:cNvSpPr txBox="1">
            <a:spLocks noChangeArrowheads="1"/>
          </p:cNvSpPr>
          <p:nvPr/>
        </p:nvSpPr>
        <p:spPr bwMode="auto">
          <a:xfrm>
            <a:off x="7451725" y="3101975"/>
            <a:ext cx="1079500" cy="12239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50000"/>
              </a:spcBef>
              <a:defRPr/>
            </a:pPr>
            <a:endParaRPr lang="ru-RU" sz="6600" b="1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6159" name="Rectangle 14"/>
          <p:cNvSpPr>
            <a:spLocks noChangeArrowheads="1"/>
          </p:cNvSpPr>
          <p:nvPr/>
        </p:nvSpPr>
        <p:spPr bwMode="auto">
          <a:xfrm>
            <a:off x="788988" y="3052763"/>
            <a:ext cx="4208462" cy="550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r">
              <a:lnSpc>
                <a:spcPct val="90000"/>
              </a:lnSpc>
              <a:spcBef>
                <a:spcPct val="20000"/>
              </a:spcBef>
            </a:pPr>
            <a:r>
              <a:rPr lang="ru-RU" sz="3200">
                <a:latin typeface="Arial" charset="0"/>
              </a:rPr>
              <a:t>Правильных ответов</a:t>
            </a:r>
          </a:p>
        </p:txBody>
      </p:sp>
      <p:sp>
        <p:nvSpPr>
          <p:cNvPr id="6160" name="Rectangle 15"/>
          <p:cNvSpPr>
            <a:spLocks noChangeArrowheads="1"/>
          </p:cNvSpPr>
          <p:nvPr/>
        </p:nvSpPr>
        <p:spPr bwMode="auto">
          <a:xfrm>
            <a:off x="788988" y="3773488"/>
            <a:ext cx="4208462" cy="550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r">
              <a:lnSpc>
                <a:spcPct val="90000"/>
              </a:lnSpc>
              <a:spcBef>
                <a:spcPct val="20000"/>
              </a:spcBef>
            </a:pPr>
            <a:r>
              <a:rPr lang="ru-RU" sz="3200">
                <a:latin typeface="Arial" charset="0"/>
              </a:rPr>
              <a:t>Набранных баллов</a:t>
            </a:r>
          </a:p>
        </p:txBody>
      </p:sp>
      <p:sp>
        <p:nvSpPr>
          <p:cNvPr id="3" name="Rectangle 16"/>
          <p:cNvSpPr>
            <a:spLocks noChangeArrowheads="1"/>
          </p:cNvSpPr>
          <p:nvPr/>
        </p:nvSpPr>
        <p:spPr bwMode="auto">
          <a:xfrm>
            <a:off x="7131050" y="2286000"/>
            <a:ext cx="1689100" cy="550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lnSpc>
                <a:spcPct val="90000"/>
              </a:lnSpc>
              <a:spcBef>
                <a:spcPct val="20000"/>
              </a:spcBef>
            </a:pPr>
            <a:r>
              <a:rPr lang="ru-RU" sz="3200" b="1">
                <a:solidFill>
                  <a:schemeClr val="tx2"/>
                </a:solidFill>
                <a:latin typeface="Arial" charset="0"/>
              </a:rPr>
              <a:t>Оценка</a:t>
            </a:r>
          </a:p>
        </p:txBody>
      </p:sp>
      <p:sp>
        <p:nvSpPr>
          <p:cNvPr id="6162" name="Out_osh"/>
          <p:cNvSpPr txBox="1">
            <a:spLocks noChangeArrowheads="1"/>
          </p:cNvSpPr>
          <p:nvPr/>
        </p:nvSpPr>
        <p:spPr bwMode="auto">
          <a:xfrm>
            <a:off x="2627313" y="4830763"/>
            <a:ext cx="5976937" cy="254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sz="1000">
              <a:latin typeface="Arial" charset="0"/>
            </a:endParaRPr>
          </a:p>
        </p:txBody>
      </p:sp>
      <p:sp>
        <p:nvSpPr>
          <p:cNvPr id="6163" name="T_osh"/>
          <p:cNvSpPr txBox="1">
            <a:spLocks noChangeArrowheads="1"/>
          </p:cNvSpPr>
          <p:nvPr/>
        </p:nvSpPr>
        <p:spPr bwMode="auto">
          <a:xfrm>
            <a:off x="1330325" y="4678363"/>
            <a:ext cx="13684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Ins="0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000">
                <a:latin typeface="Arial" charset="0"/>
              </a:rPr>
              <a:t>Ошибки в выборе ответов на задания:</a:t>
            </a:r>
          </a:p>
        </p:txBody>
      </p:sp>
      <p:sp>
        <p:nvSpPr>
          <p:cNvPr id="6164" name="Out_bal"/>
          <p:cNvSpPr txBox="1">
            <a:spLocks noChangeArrowheads="1"/>
          </p:cNvSpPr>
          <p:nvPr/>
        </p:nvSpPr>
        <p:spPr bwMode="auto">
          <a:xfrm>
            <a:off x="5075238" y="3816350"/>
            <a:ext cx="1079500" cy="5032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50000"/>
              </a:spcBef>
            </a:pPr>
            <a:endParaRPr lang="ru-RU" sz="2400" b="1">
              <a:latin typeface="Arial" charset="0"/>
            </a:endParaRPr>
          </a:p>
        </p:txBody>
      </p:sp>
      <p:sp>
        <p:nvSpPr>
          <p:cNvPr id="6165" name="Out_prb"/>
          <p:cNvSpPr txBox="1">
            <a:spLocks noChangeArrowheads="1"/>
          </p:cNvSpPr>
          <p:nvPr/>
        </p:nvSpPr>
        <p:spPr bwMode="auto">
          <a:xfrm>
            <a:off x="6218238" y="3819525"/>
            <a:ext cx="1079500" cy="5032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50000"/>
              </a:spcBef>
            </a:pPr>
            <a:endParaRPr lang="ru-RU" sz="2400" b="1">
              <a:latin typeface="Arial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FO" val="False"/>
  <p:tag name="TFS" val="False"/>
  <p:tag name="TFM" val="True"/>
  <p:tag name="TFF" val="True"/>
  <p:tag name="TK" val="0.9"/>
  <p:tag name="TTIM" val="5"/>
  <p:tag name="TFT" val="True"/>
  <p:tag name="TFC" val="Tru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" val="0"/>
  <p:tag name="P" val="0"/>
  <p:tag name="KO" val="3"/>
  <p:tag name="KP" val="0"/>
  <p:tag name="V" val="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" val="0"/>
  <p:tag name="P" val="0"/>
  <p:tag name="KO" val="3"/>
  <p:tag name="KP" val="0"/>
  <p:tag name="V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" val="0"/>
  <p:tag name="P" val="0"/>
  <p:tag name="KO" val="3"/>
  <p:tag name="KP" val="0"/>
  <p:tag name="V" val="4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" val="0"/>
  <p:tag name="P" val="0"/>
  <p:tag name="KO" val="3"/>
  <p:tag name="KP" val="0"/>
  <p:tag name="V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" val="0"/>
  <p:tag name="P" val="0"/>
  <p:tag name="KO" val="3"/>
  <p:tag name="KP" val="0"/>
  <p:tag name="V" val="3"/>
</p:tagLst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UI/_rels/customUI.xml.rels><?xml version="1.0" encoding="UTF-8" standalone="yes"?>
<Relationships xmlns="http://schemas.openxmlformats.org/package/2006/relationships"><Relationship Id="fix3_png" Type="http://schemas.openxmlformats.org/officeDocument/2006/relationships/image" Target="images/fix3.png"/><Relationship Id="Delmac_png" Type="http://schemas.openxmlformats.org/officeDocument/2006/relationships/image" Target="images/Delmac.png"/><Relationship Id="ocenka_png" Type="http://schemas.openxmlformats.org/officeDocument/2006/relationships/image" Target="images/ocenka.png"/><Relationship Id="NewName_png" Type="http://schemas.openxmlformats.org/officeDocument/2006/relationships/image" Target="images/NewName.png"/><Relationship Id="Office-2004_jpg" Type="http://schemas.openxmlformats.org/officeDocument/2006/relationships/image" Target="NULL"/><Relationship Id="Timer_png" Type="http://schemas.openxmlformats.org/officeDocument/2006/relationships/image" Target="NULL"/><Relationship Id="Hour_png" Type="http://schemas.openxmlformats.org/officeDocument/2006/relationships/image" Target="images/Hour.png"/><Relationship Id="Vopros_png" Type="http://schemas.openxmlformats.org/officeDocument/2006/relationships/image" Target="images/Vopros.png"/><Relationship Id="Vosst_png" Type="http://schemas.openxmlformats.org/officeDocument/2006/relationships/image" Target="images/Vosst.png"/></Relationships>
</file>

<file path=customUI/customUI.xml><?xml version="1.0" encoding="utf-8"?>
<!--RibbonX Visual Designer 1.92 for Microsoft PowerPoint 12.0. XML Code produced on 2010.08.09-->
<customUI xmlns="http://schemas.microsoft.com/office/2006/01/customui">
  <ribbon>
    <tabs>
      <tab id="TabTest" label="Тестирование" visible="true">
        <!--Osnovnye nastroiri testa-->
        <group id="GrOutRez" label="Результаты" visible="true">
          <checkBox description="description" enabled="true" id="ChOutFile" label="Вывод результатов в файл" supertip="Выводить результаты тестирования в текстовый файл" visible="true" getPressed="ChOutFile_getPressed" onAction="ChB_RezTx"/>
          <checkBox enabled="true" id="ChUchetOshibok" label="Вывод отчета об ошибках" supertip="Выводить отчет об ошибках на последний слайд" visible="true" getPressed="ChUchetOshibok_getPressed" onAction="ChB_OtOsh"/>
          <checkBox enabled="true" id="CbUchetDoley" label="Учет неполных ответов" supertip="Учитывать неполные ответы в заданиях с множественным выбором и в заданиях на соответствие" visible="true" getPressed="CbUchetDoley_getPressed" onAction="ChB_DolMV"/>
        </group>
        <group id="GroupOcenka" label="Оценка" visible="true">
          <button enabled="true" id="BtOcenka" image="ocenka_png" label="Уровень требований" showImage="true" size="large" supertip="Настройка уровня требовательности к оценке" visible="true" onAction="TunOcenka"/>
        </group>
        <group id="GroupTime" label="Таймер" visible="true">
          <button id="BtTimer" image="Hour_png" label="Настройки" showImage="true" showLabel="true" size="large" supertip="Настройки использования таймера" visible="true" onAction="TunTimer"/>
        </group>
        <group id="GroupOtvety" label="Ответы" visible="true">
          <button enabled="true" id="BtOtvety" image="Vopros_png" label="Правильные ответы" showImage="true" showLabel="true" size="large" supertip="Ввод правильных ответов на задания теста" visible="true" onAction="TunOtvety"/>
        </group>
        <group id="GroupName" label="Именование" visible="true">
          <button enabled="true" id="BtName" image="NewName_png" label="Именование объектов" showImage="true" showLabel="true" size="large" supertip="Именование перемещаемых объектов, объектов конечных позиций и прочих объектов" visible="true" onAction="NewName"/>
        </group>
        <group id="GroupFix" label="Фиксация" visible="true">
          <button enabled="true" id="BtFix" image="fix3_png" label="Фиксировать объекты" showImage="true" showLabel="true" size="large" supertip="Фиксация исходной позиции перемещаемых объектов, отображение-скрытие меток флажков и переключателей" visible="true" onAction="FixObj"/>
        </group>
        <group id="GroupFlagPerekl" label="Обновление" visible="true">
          <button enabled="true" id="BtFlagPerekl" image="Vosst_png" label="Флажки и переключатели" showImage="true" showLabel="true" size="large" supertip="Обновление флажков или переключателей после их преобразования" visible="true" onAction="ReconFP"/>
        </group>
        <group id="GrDelMac" label="Удаление" visible="true">
          <button enabled="true" id="BtDelMac" image="Delmac_png" label="Удаление макросов" showImage="true" showLabel="true" size="large" supertip="Удаление некоторых макросов Office 2007 для обеспечения работоспособности теста при его сохранении в формате pps или ppt" visible="true" onAction="DelMacros"/>
        </group>
      </tab>
    </tabs>
  </ribbon>
</customUI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441</TotalTime>
  <Words>282</Words>
  <Application>Microsoft Office PowerPoint</Application>
  <PresentationFormat>Экран (4:3)</PresentationFormat>
  <Paragraphs>110</Paragraphs>
  <Slides>7</Slides>
  <Notes>7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Воздушный 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Россошанская школа-интернат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Разложение числа на простые множители</dc:title>
  <dc:creator>Шишкина Татьяна Викторовна</dc:creator>
  <dc:description>в своей работе использовала конструктор тестов в MS Power Point 2007, автора Комаровского А.Н.(cайт: http://www.rosinka.vrn.ru/pp/)</dc:description>
  <cp:lastModifiedBy>ПономаренкоЕИ</cp:lastModifiedBy>
  <cp:revision>99</cp:revision>
  <dcterms:created xsi:type="dcterms:W3CDTF">2009-11-15T10:01:00Z</dcterms:created>
  <dcterms:modified xsi:type="dcterms:W3CDTF">2016-01-31T22:50:56Z</dcterms:modified>
</cp:coreProperties>
</file>