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71" r:id="rId3"/>
    <p:sldId id="276" r:id="rId4"/>
    <p:sldId id="274" r:id="rId5"/>
    <p:sldId id="295" r:id="rId6"/>
    <p:sldId id="273" r:id="rId7"/>
    <p:sldId id="296" r:id="rId8"/>
    <p:sldId id="275" r:id="rId9"/>
    <p:sldId id="298" r:id="rId10"/>
    <p:sldId id="302" r:id="rId11"/>
    <p:sldId id="278" r:id="rId12"/>
    <p:sldId id="279" r:id="rId13"/>
    <p:sldId id="280" r:id="rId14"/>
    <p:sldId id="281" r:id="rId15"/>
    <p:sldId id="285" r:id="rId16"/>
    <p:sldId id="282" r:id="rId17"/>
    <p:sldId id="299" r:id="rId18"/>
    <p:sldId id="300" r:id="rId19"/>
    <p:sldId id="301" r:id="rId20"/>
    <p:sldId id="294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2830" autoAdjust="0"/>
  </p:normalViewPr>
  <p:slideViewPr>
    <p:cSldViewPr>
      <p:cViewPr varScale="1">
        <p:scale>
          <a:sx n="60" d="100"/>
          <a:sy n="60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A420-10D6-461B-8B67-01D7CC109DF9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B7EE-65E0-4982-B3D7-8B363AB28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4B7EE-65E0-4982-B3D7-8B363AB284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4B7EE-65E0-4982-B3D7-8B363AB284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4B7EE-65E0-4982-B3D7-8B363AB284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1A101A-1E4F-4B57-A46B-D504248F7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9591-BDE5-4B7A-BE51-DFF91631C0F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214290"/>
            <a:ext cx="9072530" cy="4857784"/>
            <a:chOff x="-70840" y="214290"/>
            <a:chExt cx="9000558" cy="4857784"/>
          </a:xfrm>
        </p:grpSpPr>
        <p:pic>
          <p:nvPicPr>
            <p:cNvPr id="1026" name="Picture 2" descr="C:\Documents and Settings\User\Desktop\Играем\обложка.bmp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43042" y="285728"/>
              <a:ext cx="5357850" cy="785818"/>
            </a:xfrm>
            <a:prstGeom prst="rect">
              <a:avLst/>
            </a:prstGeom>
            <a:noFill/>
          </p:spPr>
        </p:pic>
        <p:grpSp>
          <p:nvGrpSpPr>
            <p:cNvPr id="14" name="Группа 13"/>
            <p:cNvGrpSpPr/>
            <p:nvPr/>
          </p:nvGrpSpPr>
          <p:grpSpPr>
            <a:xfrm>
              <a:off x="-70840" y="214290"/>
              <a:ext cx="9000558" cy="4857784"/>
              <a:chOff x="-70840" y="214290"/>
              <a:chExt cx="9000558" cy="4857784"/>
            </a:xfrm>
          </p:grpSpPr>
          <p:pic>
            <p:nvPicPr>
              <p:cNvPr id="1027" name="Picture 3" descr="C:\Documents and Settings\User\Desktop\Играем\обложка.bmp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643042" y="1000108"/>
                <a:ext cx="5380811" cy="4071966"/>
              </a:xfrm>
              <a:prstGeom prst="rect">
                <a:avLst/>
              </a:prstGeom>
              <a:noFill/>
            </p:spPr>
          </p:pic>
          <p:sp>
            <p:nvSpPr>
              <p:cNvPr id="7" name="Скругленный прямоугольник 6"/>
              <p:cNvSpPr/>
              <p:nvPr/>
            </p:nvSpPr>
            <p:spPr>
              <a:xfrm>
                <a:off x="5643570" y="1628800"/>
                <a:ext cx="3286148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latin typeface="Arial" pitchFamily="34" charset="0"/>
                    <a:cs typeface="Arial" pitchFamily="34" charset="0"/>
                  </a:rPr>
                  <a:t>Давление твердых тел.Единицы давления.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0" y="1857364"/>
                <a:ext cx="3071802" cy="7143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Урок № 30</a:t>
                </a:r>
                <a:r>
                  <a:rPr lang="ru-RU" sz="4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8" name="Picture 4" descr="C:\Documents and Settings\User\Desktop\Играем\обложка-2.bmp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57158" y="214290"/>
                <a:ext cx="1143008" cy="1584309"/>
              </a:xfrm>
              <a:prstGeom prst="ellipse">
                <a:avLst/>
              </a:prstGeom>
              <a:noFill/>
            </p:spPr>
          </p:pic>
          <p:pic>
            <p:nvPicPr>
              <p:cNvPr id="1030" name="Picture 6" descr="C:\Documents and Settings\User\Desktop\Играем\обложка-3.bmp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-70840" y="2708920"/>
                <a:ext cx="1493553" cy="2304256"/>
              </a:xfrm>
              <a:prstGeom prst="ellipse">
                <a:avLst/>
              </a:prstGeom>
              <a:noFill/>
            </p:spPr>
          </p:pic>
        </p:grpSp>
      </p:grpSp>
      <p:pic>
        <p:nvPicPr>
          <p:cNvPr id="16" name="Picture 5" descr="03a-i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8024" y="5157192"/>
            <a:ext cx="4143372" cy="1296144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" name="Picture 2" descr="http://sar-rodgor.ru/art_images/3/kanat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5157192"/>
            <a:ext cx="4464496" cy="1224136"/>
          </a:xfrm>
          <a:prstGeom prst="rect">
            <a:avLst/>
          </a:prstGeom>
          <a:noFill/>
        </p:spPr>
      </p:pic>
      <p:pic>
        <p:nvPicPr>
          <p:cNvPr id="18" name="Picture 4" descr="0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6296" y="2852936"/>
            <a:ext cx="1677292" cy="223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F:\!CKAЧKA!\36ab5721714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785918" cy="144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if5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03648" y="3861048"/>
            <a:ext cx="954534" cy="11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51520" y="6453336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288" y="332656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Учимся переводить в СИ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645024"/>
            <a:ext cx="1584176" cy="100811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725144"/>
            <a:ext cx="1728192" cy="936104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661248"/>
            <a:ext cx="3096344" cy="100811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573015"/>
            <a:ext cx="446449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50 гПа =….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0,08 кПа =…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10 000 гПа =…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0,0085 кПа =…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0,000001 МПа =…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0825" y="1340768"/>
            <a:ext cx="4177159" cy="206210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1 </a:t>
            </a:r>
            <a:r>
              <a:rPr lang="ru-RU" sz="3200" b="1" dirty="0" smtClean="0"/>
              <a:t>гПа =10²Па= 100 </a:t>
            </a:r>
            <a:r>
              <a:rPr lang="ru-RU" sz="3200" b="1" dirty="0"/>
              <a:t>Па </a:t>
            </a:r>
          </a:p>
          <a:p>
            <a:pPr>
              <a:spcBef>
                <a:spcPct val="50000"/>
              </a:spcBef>
            </a:pPr>
            <a:r>
              <a:rPr lang="ru-RU" sz="3200" b="1" dirty="0"/>
              <a:t>1 </a:t>
            </a:r>
            <a:r>
              <a:rPr lang="ru-RU" sz="3200" b="1" dirty="0" smtClean="0"/>
              <a:t>кПа </a:t>
            </a:r>
            <a:r>
              <a:rPr lang="ru-RU" sz="3200" b="1" dirty="0"/>
              <a:t>= </a:t>
            </a:r>
            <a:r>
              <a:rPr lang="ru-RU" sz="3200" b="1" dirty="0" smtClean="0"/>
              <a:t>10³Па=1000 Па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1 МПа=1 000 000 Па</a:t>
            </a:r>
            <a:endParaRPr lang="ru-RU" sz="3200" b="1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076056" y="1340769"/>
            <a:ext cx="3888432" cy="206210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1 Па = </a:t>
            </a:r>
            <a:r>
              <a:rPr lang="ru-RU" sz="3200" b="1" dirty="0" smtClean="0"/>
              <a:t>0,01 гПа</a:t>
            </a:r>
            <a:endParaRPr lang="ru-RU" sz="3200" b="1" dirty="0"/>
          </a:p>
          <a:p>
            <a:pPr>
              <a:spcBef>
                <a:spcPct val="50000"/>
              </a:spcBef>
            </a:pPr>
            <a:r>
              <a:rPr lang="ru-RU" sz="3200" b="1" dirty="0"/>
              <a:t>1 Па = </a:t>
            </a:r>
            <a:r>
              <a:rPr lang="ru-RU" sz="3200" b="1" dirty="0" smtClean="0"/>
              <a:t>0,001 кПа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1Па= 0,000  001 МПа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Примеры тел, оказывающих давление в кПа.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latin typeface="Arial Black" pitchFamily="34" charset="0"/>
              </a:rPr>
              <a:t>Иголка, при входе в ткань	     100 000</a:t>
            </a:r>
          </a:p>
          <a:p>
            <a:r>
              <a:rPr lang="ru-RU" sz="2400" b="1" dirty="0">
                <a:latin typeface="Arial Black" pitchFamily="34" charset="0"/>
              </a:rPr>
              <a:t>Гусеничный трактор	               40 </a:t>
            </a:r>
            <a:r>
              <a:rPr lang="ru-RU" sz="2400" b="1" dirty="0" smtClean="0">
                <a:latin typeface="Arial Black" pitchFamily="34" charset="0"/>
              </a:rPr>
              <a:t>- 50</a:t>
            </a:r>
            <a:endParaRPr lang="ru-RU" sz="2400" b="1" dirty="0">
              <a:latin typeface="Arial Black" pitchFamily="34" charset="0"/>
            </a:endParaRPr>
          </a:p>
          <a:p>
            <a:r>
              <a:rPr lang="ru-RU" sz="2400" b="1" dirty="0">
                <a:latin typeface="Arial Black" pitchFamily="34" charset="0"/>
              </a:rPr>
              <a:t>Колеса легкового автомобиля	250</a:t>
            </a:r>
          </a:p>
          <a:p>
            <a:r>
              <a:rPr lang="ru-RU" sz="2400" b="1" dirty="0">
                <a:latin typeface="Arial Black" pitchFamily="34" charset="0"/>
              </a:rPr>
              <a:t>Мальчик массой 45 кг	                    15</a:t>
            </a:r>
          </a:p>
          <a:p>
            <a:r>
              <a:rPr lang="ru-RU" sz="2400" b="1" dirty="0">
                <a:latin typeface="Arial Black" pitchFamily="34" charset="0"/>
              </a:rPr>
              <a:t>Фундамент высотного здания	400</a:t>
            </a:r>
          </a:p>
          <a:p>
            <a:r>
              <a:rPr lang="ru-RU" sz="2400" b="1" dirty="0">
                <a:latin typeface="Arial Black" pitchFamily="34" charset="0"/>
              </a:rPr>
              <a:t>Фундамент Останкинской башни	270</a:t>
            </a:r>
          </a:p>
          <a:p>
            <a:r>
              <a:rPr lang="ru-RU" sz="2400" b="1" dirty="0">
                <a:latin typeface="Arial Black" pitchFamily="34" charset="0"/>
              </a:rPr>
              <a:t>Колеса вагона на рельсы	        300000</a:t>
            </a:r>
          </a:p>
          <a:p>
            <a:r>
              <a:rPr lang="ru-RU" sz="2400" b="1" dirty="0">
                <a:latin typeface="Arial Black" pitchFamily="34" charset="0"/>
              </a:rPr>
              <a:t>Жало осы на кожу человека	     </a:t>
            </a:r>
            <a:r>
              <a:rPr lang="ru-RU" sz="2400" b="1" dirty="0" smtClean="0">
                <a:latin typeface="Arial Black" pitchFamily="34" charset="0"/>
              </a:rPr>
              <a:t>30 </a:t>
            </a:r>
            <a:r>
              <a:rPr lang="ru-RU" sz="2400" b="1" dirty="0">
                <a:latin typeface="Arial Black" pitchFamily="34" charset="0"/>
              </a:rPr>
              <a:t>000 000</a:t>
            </a:r>
          </a:p>
          <a:p>
            <a:r>
              <a:rPr lang="ru-RU" sz="2400" b="1" dirty="0">
                <a:latin typeface="Arial Black" pitchFamily="34" charset="0"/>
              </a:rPr>
              <a:t>В центре земного шара	       </a:t>
            </a:r>
            <a:r>
              <a:rPr lang="ru-RU" sz="2400" b="1" dirty="0" smtClean="0">
                <a:latin typeface="Arial Black" pitchFamily="34" charset="0"/>
              </a:rPr>
              <a:t>      </a:t>
            </a:r>
            <a:r>
              <a:rPr lang="ru-RU" sz="2400" b="1" dirty="0">
                <a:latin typeface="Arial Black" pitchFamily="34" charset="0"/>
              </a:rPr>
              <a:t>300 000 000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60350"/>
            <a:ext cx="8892480" cy="129698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Почему заостренные предметы / иглы, зубы, клыки, когти, жала, ножи / очень хорошо колют и режут?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4" name="Picture 8" descr="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40768"/>
            <a:ext cx="1512168" cy="2592288"/>
          </a:xfrm>
          <a:prstGeom prst="rect">
            <a:avLst/>
          </a:prstGeom>
          <a:noFill/>
        </p:spPr>
      </p:pic>
      <p:pic>
        <p:nvPicPr>
          <p:cNvPr id="20484" name="Picture 4" descr="http://gordo-orel.com/sait/allfoto/foto/1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933056"/>
            <a:ext cx="2987824" cy="2664296"/>
          </a:xfrm>
          <a:prstGeom prst="rect">
            <a:avLst/>
          </a:prstGeom>
          <a:noFill/>
        </p:spPr>
      </p:pic>
      <p:pic>
        <p:nvPicPr>
          <p:cNvPr id="20486" name="Picture 6" descr="http://im6-tub-ru.yandex.net/i?id=28261747-02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1340768"/>
            <a:ext cx="2987824" cy="2599557"/>
          </a:xfrm>
          <a:prstGeom prst="rect">
            <a:avLst/>
          </a:prstGeom>
          <a:noFill/>
        </p:spPr>
      </p:pic>
      <p:pic>
        <p:nvPicPr>
          <p:cNvPr id="20488" name="Picture 8" descr="http://mama.tomsk.ru/foto/albums/userpics/25324/52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3933056"/>
            <a:ext cx="2736303" cy="2659014"/>
          </a:xfrm>
          <a:prstGeom prst="rect">
            <a:avLst/>
          </a:prstGeom>
          <a:noFill/>
        </p:spPr>
      </p:pic>
      <p:pic>
        <p:nvPicPr>
          <p:cNvPr id="20490" name="Picture 10" descr="http://cs9302.vkontakte.ru/u119659939/-14/x_b69d74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3" y="3933056"/>
            <a:ext cx="3024335" cy="2640336"/>
          </a:xfrm>
          <a:prstGeom prst="rect">
            <a:avLst/>
          </a:prstGeom>
          <a:noFill/>
        </p:spPr>
      </p:pic>
      <p:pic>
        <p:nvPicPr>
          <p:cNvPr id="20492" name="Picture 12" descr="http://garage21.users.photofile.ru/photo/garage21/3579495/xlarge/7835358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19672" y="1340768"/>
            <a:ext cx="2088232" cy="2592288"/>
          </a:xfrm>
          <a:prstGeom prst="rect">
            <a:avLst/>
          </a:prstGeom>
          <a:noFill/>
        </p:spPr>
      </p:pic>
      <p:pic>
        <p:nvPicPr>
          <p:cNvPr id="20494" name="Picture 14" descr="http://www.vestatrade-nk.ru/images/metizi-gvozdi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9" y="1556792"/>
            <a:ext cx="2088231" cy="2304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чего у тракторов делают широкие гусеницы?</a:t>
            </a:r>
          </a:p>
        </p:txBody>
      </p:sp>
      <p:pic>
        <p:nvPicPr>
          <p:cNvPr id="72709" name="Picture 5" descr="7682009-11-02582470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6825" y="3933825"/>
            <a:ext cx="4067175" cy="2924175"/>
          </a:xfrm>
          <a:noFill/>
          <a:ln/>
        </p:spPr>
      </p:pic>
      <p:pic>
        <p:nvPicPr>
          <p:cNvPr id="72710" name="Picture 6" descr="164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875"/>
            <a:ext cx="4319588" cy="2447925"/>
          </a:xfrm>
          <a:prstGeom prst="rect">
            <a:avLst/>
          </a:prstGeom>
          <a:noFill/>
        </p:spPr>
      </p:pic>
      <p:pic>
        <p:nvPicPr>
          <p:cNvPr id="72712" name="Picture 8" descr="foto_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05238"/>
            <a:ext cx="5076825" cy="3052762"/>
          </a:xfrm>
          <a:prstGeom prst="rect">
            <a:avLst/>
          </a:prstGeom>
          <a:noFill/>
        </p:spPr>
      </p:pic>
      <p:pic>
        <p:nvPicPr>
          <p:cNvPr id="72713" name="Picture 9" descr="12005DAKAR525ABMARDEEVKONOPKOGOLU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1412875"/>
            <a:ext cx="478790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920880" cy="72087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Почему вовремя битвы Александра Невского на Чудском озере (ледовое  побоище) тевтонские рыцари, имевшие большое преимущество в силах и тяжелом вооружении, быстрее уходили под воду и проиграли сражение легким конным дружинам?</a:t>
            </a:r>
          </a:p>
        </p:txBody>
      </p:sp>
      <p:pic>
        <p:nvPicPr>
          <p:cNvPr id="75781" name="Picture 5" descr="charge des templi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12776"/>
            <a:ext cx="8642350" cy="525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Решаем задачки.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413"/>
            <a:ext cx="4752156" cy="511291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кинофильме  «Освобождение» показано, как во время Великой отечественной войны при наступлении наших войск в белорусских лесах для проезда по заболоченным местам солдаты делали настил из хвороста, бревен и досок и другого подручного материала.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какой целью это делалось?.</a:t>
            </a:r>
          </a:p>
        </p:txBody>
      </p:sp>
      <p:pic>
        <p:nvPicPr>
          <p:cNvPr id="51207" name="Picture 7" descr="732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263" y="1196975"/>
            <a:ext cx="3816350" cy="5256213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1200"/>
            <a:ext cx="4172272" cy="440012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Россия начиналась не с меча,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Она с косы и плуга начиналась,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потому, что кровь не горяча,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потому, что русского плеча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 разу в жизни злоба не касалась…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Встает заря, светла и горяча 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будет так вовеки нерушимо.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Россия начиналась не с меча,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потому она непобедима!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Э. Асадов.)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Объясните, почему меч, плуг, косу -  делают острыми?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1" name="Picture 7" descr="551062256[1]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1752600"/>
          </a:xfrm>
          <a:noFill/>
          <a:ln/>
        </p:spPr>
      </p:pic>
      <p:pic>
        <p:nvPicPr>
          <p:cNvPr id="16390" name="Picture 6" descr="http://imgc.allpostersimages.com/images/P-473-488-90/17/1753/SJS3D00Z/posters/h-wheelwright-ploughing-with-a-pair-of-hors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56992"/>
            <a:ext cx="4286250" cy="3219451"/>
          </a:xfrm>
          <a:prstGeom prst="rect">
            <a:avLst/>
          </a:prstGeom>
          <a:noFill/>
        </p:spPr>
      </p:pic>
      <p:pic>
        <p:nvPicPr>
          <p:cNvPr id="9" name="Picture 2" descr="http://im2-tub-ru.yandex.net/i?id=97375717-13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908720"/>
            <a:ext cx="3672408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288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Решаем задачки.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www.agoraquest.com/editor/upload/2kabac92de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212976"/>
            <a:ext cx="4608512" cy="31055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2204864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450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Розетки прессуют из специальной массы , действуя на неё с силой 37,5 кН. Площадь розетки 0,0075 м² .  Под каким давлением прессуется розетка?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288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Решаем задачки.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://h7.img.mediacache.rugion.ru/_i/forum/files/96/48/98/9648983_0s991_132256052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852936"/>
            <a:ext cx="3600400" cy="3626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220486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452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Какое давление на пол производит мальчик , масса которого 48 кг, а площадь его обуви 320 см² 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288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Решаем задачки.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://pricep58.ru/uploads/catalog/34/e6a2b0736cbb887493b28d88c02aa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4608512" cy="33291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2204864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456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Двухосный прицеп с грузом имеет массу 2,5т. Определите давление , оказываемое прицепом на дорогу ,если площадь соприкосновения каждого колеса с дорогой равна 125 см²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оссй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5328592" cy="626469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563888" y="4941168"/>
            <a:ext cx="5040560" cy="1512168"/>
            <a:chOff x="0" y="3143248"/>
            <a:chExt cx="4395898" cy="1272287"/>
          </a:xfrm>
        </p:grpSpPr>
        <p:pic>
          <p:nvPicPr>
            <p:cNvPr id="7" name="Рисунок 8" descr="smiley_with_thumbs_up.gif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3286124"/>
              <a:ext cx="1857388" cy="1129411"/>
            </a:xfrm>
            <a:prstGeom prst="rect">
              <a:avLst/>
            </a:prstGeom>
            <a:noFill/>
          </p:spPr>
        </p:pic>
        <p:sp>
          <p:nvSpPr>
            <p:cNvPr id="8" name="Овальная выноска 7"/>
            <p:cNvSpPr/>
            <p:nvPr/>
          </p:nvSpPr>
          <p:spPr>
            <a:xfrm>
              <a:off x="2000232" y="3143248"/>
              <a:ext cx="2395666" cy="857256"/>
            </a:xfrm>
            <a:prstGeom prst="wedgeEllipseCallout">
              <a:avLst>
                <a:gd name="adj1" fmla="val -101333"/>
                <a:gd name="adj2" fmla="val 73897"/>
              </a:avLst>
            </a:prstGeom>
            <a:gradFill flip="none" rotWithShape="1">
              <a:gsLst>
                <a:gs pos="0">
                  <a:srgbClr val="7DDDFF">
                    <a:tint val="66000"/>
                    <a:satMod val="160000"/>
                  </a:srgbClr>
                </a:gs>
                <a:gs pos="50000">
                  <a:srgbClr val="7DDDFF">
                    <a:tint val="44500"/>
                    <a:satMod val="160000"/>
                  </a:srgbClr>
                </a:gs>
                <a:gs pos="100000">
                  <a:srgbClr val="7DDD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Верно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11560" y="1196752"/>
            <a:ext cx="446449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Д   А   В  Л   Е   Н  И  Е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25144"/>
            <a:ext cx="3672408" cy="16561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Определите давление танка на землю, если масса танка 31,4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тонны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площадь гусениц 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2816"/>
            <a:ext cx="4038600" cy="2808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них чудовища стальные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Ползли, сжимая полукруг…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«Так защитим Москву, родные!», 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Сказал гвардейцам политрук.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Летят бутылки и гранаты,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Последний бой всегда суров!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«Бей за Москву, за нас ребята!», -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Последний раз кричал Клочков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5" name="Picture 7" descr="um3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564904"/>
            <a:ext cx="4249042" cy="2952750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95288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Решаем задачки.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683568" y="1628800"/>
            <a:ext cx="7800032" cy="1800200"/>
            <a:chOff x="5232466" y="2460392"/>
            <a:chExt cx="2982872" cy="704996"/>
          </a:xfrm>
        </p:grpSpPr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6058580" y="2643182"/>
              <a:ext cx="2156758" cy="333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smtClean="0">
                  <a:latin typeface="Georgia" pitchFamily="18" charset="0"/>
                </a:rPr>
                <a:t>Домашнее задание : § 33</a:t>
              </a:r>
            </a:p>
            <a:p>
              <a:pPr algn="ctr"/>
              <a:r>
                <a:rPr lang="ru-RU" sz="2800" b="1" i="1" dirty="0" err="1" smtClean="0">
                  <a:latin typeface="Georgia" pitchFamily="18" charset="0"/>
                </a:rPr>
                <a:t>Упр</a:t>
              </a:r>
              <a:r>
                <a:rPr lang="ru-RU" sz="2800" b="1" i="1" dirty="0" smtClean="0">
                  <a:latin typeface="Georgia" pitchFamily="18" charset="0"/>
                </a:rPr>
                <a:t> 12 (1, 2)</a:t>
              </a:r>
              <a:endParaRPr lang="ru-RU" sz="2800" b="1" i="1" dirty="0">
                <a:latin typeface="Georgia" pitchFamily="18" charset="0"/>
              </a:endParaRPr>
            </a:p>
          </p:txBody>
        </p:sp>
        <p:pic>
          <p:nvPicPr>
            <p:cNvPr id="4" name="Picture 19" descr="C:\Documents and Settings\User\Local Settings\Temporary Internet Files\Content.IE5\XV6GY5LN\MCj04377970000[1].wm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067614">
              <a:off x="5232466" y="2460392"/>
              <a:ext cx="784224" cy="70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47664" y="3771299"/>
            <a:ext cx="6768752" cy="165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Экспериментальное задание: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Сравнить результаты давлений производимых вами на пол, стоя на полу в обуви и (босиком или на коньках, на лыжах, на санках, на пластине для брейка). Сделать вывод.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fizika/Davlenie-urok/0001-001-Obobschajuschij-urok-po-tem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Текст 7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8147050" cy="7920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Почему человек на лыжах проваливается в снег меньше, чем без лыж? (массы детей одинаковы)</a:t>
            </a:r>
          </a:p>
        </p:txBody>
      </p:sp>
      <p:pic>
        <p:nvPicPr>
          <p:cNvPr id="4100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1556792"/>
            <a:ext cx="3384376" cy="3456384"/>
          </a:xfrm>
        </p:spPr>
      </p:pic>
      <p:pic>
        <p:nvPicPr>
          <p:cNvPr id="4101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1628800"/>
            <a:ext cx="2520280" cy="3024336"/>
          </a:xfr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388" y="4797152"/>
            <a:ext cx="8713787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Давление зависит от значения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площади, на которую действует сила.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меньше площадь, </a:t>
            </a: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 больше давление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3a-i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413"/>
            <a:ext cx="8135119" cy="3096691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4581128"/>
            <a:ext cx="8713787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Давление зависит от значения силы, которая действует на поверхность.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больше сила, тем больше давление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Проделаем опыты :</a:t>
            </a:r>
          </a:p>
        </p:txBody>
      </p:sp>
      <p:pic>
        <p:nvPicPr>
          <p:cNvPr id="5123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484784"/>
            <a:ext cx="5328592" cy="481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2"/>
            <a:ext cx="878497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Величина , равная отношению силы , действующей  перпендикулярно поверхности к площади этой поверхности, называется давлением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7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3168352" cy="2015976"/>
          </a:xfrm>
          <a:prstGeom prst="rect">
            <a:avLst/>
          </a:prstGeom>
          <a:noFill/>
        </p:spPr>
      </p:pic>
      <p:pic>
        <p:nvPicPr>
          <p:cNvPr id="4" name="Picture 7" descr="post-3-123703235868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47864" y="260648"/>
            <a:ext cx="1944216" cy="2016224"/>
          </a:xfrm>
          <a:prstGeom prst="rect">
            <a:avLst/>
          </a:prstGeom>
          <a:noFill/>
          <a:ln/>
        </p:spPr>
      </p:pic>
      <p:pic>
        <p:nvPicPr>
          <p:cNvPr id="5" name="Picture 15" descr="1264498421_tr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260648"/>
            <a:ext cx="3672408" cy="2016224"/>
          </a:xfrm>
          <a:prstGeom prst="rect">
            <a:avLst/>
          </a:prstGeom>
          <a:noFill/>
        </p:spPr>
      </p:pic>
      <p:pic>
        <p:nvPicPr>
          <p:cNvPr id="6" name="Picture 11" descr="Viking_sword_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581128"/>
            <a:ext cx="2952750" cy="2060848"/>
          </a:xfrm>
          <a:prstGeom prst="rect">
            <a:avLst/>
          </a:prstGeom>
          <a:noFill/>
        </p:spPr>
      </p:pic>
      <p:pic>
        <p:nvPicPr>
          <p:cNvPr id="7" name="Picture 13" descr="biathlon300x4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4581128"/>
            <a:ext cx="1944216" cy="2016224"/>
          </a:xfrm>
          <a:prstGeom prst="rect">
            <a:avLst/>
          </a:prstGeom>
          <a:noFill/>
        </p:spPr>
      </p:pic>
      <p:pic>
        <p:nvPicPr>
          <p:cNvPr id="2050" name="Picture 2" descr="http://agrotorg.net/imgs/board/2/5182-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4581128"/>
            <a:ext cx="3857625" cy="205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risunok2[1]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Черепкова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Я.Ю  МБОУ  «средняя школа№10» с УИОП ,г. Елец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единицу давления 1 Паскаль принимают такое давление ,которое производит сила в 1 Ньютон , действующая на поверхность 1 м² перпендикулярно этой поверхности.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5"/>
          <p:cNvGraphicFramePr>
            <a:graphicFrameLocks noChangeAspect="1"/>
          </p:cNvGraphicFramePr>
          <p:nvPr/>
        </p:nvGraphicFramePr>
        <p:xfrm>
          <a:off x="2771800" y="2276872"/>
          <a:ext cx="3096344" cy="1584176"/>
        </p:xfrm>
        <a:graphic>
          <a:graphicData uri="http://schemas.openxmlformats.org/presentationml/2006/ole">
            <p:oleObj spid="_x0000_s1026" name="Формула" r:id="rId3" imgW="711000" imgH="39348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4365104"/>
            <a:ext cx="871296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Паскаль очень маленькое давление. Если вы возьмете стакан речного песка и распределите его ровным слоем по поверхности площадью 3м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(примерно пять крышек парты), то давление, оказываемое песком на эту площадку в каждой ее точке и будет 1 Па.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плав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воздплавание</Template>
  <TotalTime>252</TotalTime>
  <Words>738</Words>
  <Application>Microsoft Office PowerPoint</Application>
  <PresentationFormat>Экран (4:3)</PresentationFormat>
  <Paragraphs>86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воздплавание</vt:lpstr>
      <vt:lpstr>Формула</vt:lpstr>
      <vt:lpstr>Слайд 1</vt:lpstr>
      <vt:lpstr>Слайд 2</vt:lpstr>
      <vt:lpstr>Слайд 3</vt:lpstr>
      <vt:lpstr>Слайд 4</vt:lpstr>
      <vt:lpstr>Слайд 5</vt:lpstr>
      <vt:lpstr>Проделаем опыты :</vt:lpstr>
      <vt:lpstr>Слайд 7</vt:lpstr>
      <vt:lpstr>Слайд 8</vt:lpstr>
      <vt:lpstr>Слайд 9</vt:lpstr>
      <vt:lpstr>Слайд 10</vt:lpstr>
      <vt:lpstr>Примеры тел, оказывающих давление в кПа. </vt:lpstr>
      <vt:lpstr>Почему заостренные предметы / иглы, зубы, клыки, когти, жала, ножи / очень хорошо колют и режут?  </vt:lpstr>
      <vt:lpstr>Для чего у тракторов делают широкие гусеницы?</vt:lpstr>
      <vt:lpstr>Почему вовремя битвы Александра Невского на Чудском озере (ледовое  побоище) тевтонские рыцари, имевшие большое преимущество в силах и тяжелом вооружении, быстрее уходили под воду и проиграли сражение легким конным дружинам?</vt:lpstr>
      <vt:lpstr>Решаем задачки.</vt:lpstr>
      <vt:lpstr>Слайд 16</vt:lpstr>
      <vt:lpstr>Слайд 17</vt:lpstr>
      <vt:lpstr>Слайд 18</vt:lpstr>
      <vt:lpstr>Слайд 19</vt:lpstr>
      <vt:lpstr> Определите давление танка на землю, если масса танка 31,4 тонны, а площадь гусениц 3 м² .   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</dc:creator>
  <cp:lastModifiedBy>1</cp:lastModifiedBy>
  <cp:revision>36</cp:revision>
  <dcterms:created xsi:type="dcterms:W3CDTF">2013-03-21T10:39:34Z</dcterms:created>
  <dcterms:modified xsi:type="dcterms:W3CDTF">2016-02-12T13:24:54Z</dcterms:modified>
</cp:coreProperties>
</file>