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1"/>
  </p:notesMasterIdLst>
  <p:sldIdLst>
    <p:sldId id="256" r:id="rId2"/>
    <p:sldId id="257" r:id="rId3"/>
    <p:sldId id="276" r:id="rId4"/>
    <p:sldId id="258" r:id="rId5"/>
    <p:sldId id="277" r:id="rId6"/>
    <p:sldId id="259" r:id="rId7"/>
    <p:sldId id="278" r:id="rId8"/>
    <p:sldId id="279" r:id="rId9"/>
    <p:sldId id="280" r:id="rId10"/>
    <p:sldId id="281" r:id="rId11"/>
    <p:sldId id="260" r:id="rId12"/>
    <p:sldId id="282" r:id="rId13"/>
    <p:sldId id="270" r:id="rId14"/>
    <p:sldId id="261" r:id="rId15"/>
    <p:sldId id="283" r:id="rId16"/>
    <p:sldId id="262" r:id="rId17"/>
    <p:sldId id="284" r:id="rId18"/>
    <p:sldId id="271" r:id="rId19"/>
    <p:sldId id="263" r:id="rId20"/>
    <p:sldId id="264" r:id="rId21"/>
    <p:sldId id="285" r:id="rId22"/>
    <p:sldId id="286" r:id="rId23"/>
    <p:sldId id="287" r:id="rId24"/>
    <p:sldId id="288" r:id="rId25"/>
    <p:sldId id="265" r:id="rId26"/>
    <p:sldId id="290" r:id="rId27"/>
    <p:sldId id="291" r:id="rId28"/>
    <p:sldId id="292" r:id="rId29"/>
    <p:sldId id="274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36122"/>
    <a:srgbClr val="A50021"/>
    <a:srgbClr val="FFFF99"/>
    <a:srgbClr val="FF9900"/>
    <a:srgbClr val="008000"/>
    <a:srgbClr val="80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6" autoAdjust="0"/>
    <p:restoredTop sz="94660"/>
  </p:normalViewPr>
  <p:slideViewPr>
    <p:cSldViewPr>
      <p:cViewPr varScale="1">
        <p:scale>
          <a:sx n="72" d="100"/>
          <a:sy n="72" d="100"/>
        </p:scale>
        <p:origin x="-5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8425707-78BD-46B7-92CA-0650CF1E1A19}" type="datetimeFigureOut">
              <a:rPr lang="ru-RU"/>
              <a:pPr>
                <a:defRPr/>
              </a:pPr>
              <a:t>08.02.2013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F8EF11D-DCD1-4058-9671-5AE08A1B31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F1882-5F37-43F0-93F2-D2D6E4949E37}" type="datetimeFigureOut">
              <a:rPr lang="ru-RU"/>
              <a:pPr>
                <a:defRPr/>
              </a:pPr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77E5C-9C79-4B7A-BCF9-87B6DB3F2D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FCCCD-7B99-4BC5-80A5-179AAC3DD774}" type="datetimeFigureOut">
              <a:rPr lang="ru-RU"/>
              <a:pPr>
                <a:defRPr/>
              </a:pPr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B682C-2090-4AB5-8206-EE1B0C7BD5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4972D-30F2-4C38-BA88-181CDBB18018}" type="datetimeFigureOut">
              <a:rPr lang="ru-RU"/>
              <a:pPr>
                <a:defRPr/>
              </a:pPr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35FE3-1220-48DC-8B2E-CD6E38D498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45392-B8A2-4613-BE0E-84F438D89BDD}" type="datetimeFigureOut">
              <a:rPr lang="ru-RU"/>
              <a:pPr>
                <a:defRPr/>
              </a:pPr>
              <a:t>08.02.2013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0CD42-6BE8-46FA-88E0-B6BD4588FB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CDA8F-FAC0-4E84-BC94-4AC87DB2164A}" type="datetimeFigureOut">
              <a:rPr lang="ru-RU"/>
              <a:pPr>
                <a:defRPr/>
              </a:pPr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C21FC-75A5-4733-922C-27098D2CAD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2EA6-A5A6-452A-AB9E-C7E013281E1B}" type="datetimeFigureOut">
              <a:rPr lang="ru-RU"/>
              <a:pPr>
                <a:defRPr/>
              </a:pPr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512FC-089B-4310-B279-2B45400CD7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36DDC-FD87-4415-9C9B-27CBCEEB2560}" type="datetimeFigureOut">
              <a:rPr lang="ru-RU"/>
              <a:pPr>
                <a:defRPr/>
              </a:pPr>
              <a:t>08.02.2013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744CD-1603-4270-9D6C-A6311E6305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1D01A-A7FD-4D5B-94AF-000DEFD1C96A}" type="datetimeFigureOut">
              <a:rPr lang="ru-RU"/>
              <a:pPr>
                <a:defRPr/>
              </a:pPr>
              <a:t>08.02.2013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DD666-4280-4173-BFF8-52A0C2859E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3350F-E099-47A5-97E7-EFA7E75AC5EA}" type="datetimeFigureOut">
              <a:rPr lang="ru-RU"/>
              <a:pPr>
                <a:defRPr/>
              </a:pPr>
              <a:t>08.02.2013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D1BA8-F3FB-4738-A939-32A52C8630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209B9-4FCC-4994-AF08-1856198FD274}" type="datetimeFigureOut">
              <a:rPr lang="ru-RU"/>
              <a:pPr>
                <a:defRPr/>
              </a:pPr>
              <a:t>08.02.2013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28489-F783-43F5-9B92-E7106D3738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27C8C-E76C-4753-881D-823D452382FE}" type="datetimeFigureOut">
              <a:rPr lang="ru-RU"/>
              <a:pPr>
                <a:defRPr/>
              </a:pPr>
              <a:t>08.02.2013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117A9-71E1-4E08-9EA5-D54673C650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81A4B-DA60-41A6-9F90-6A551BD6CEE7}" type="datetimeFigureOut">
              <a:rPr lang="ru-RU"/>
              <a:pPr>
                <a:defRPr/>
              </a:pPr>
              <a:t>08.02.2013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E3E9F-2845-4C09-AFF2-DE22F51B6C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C39FC8-2338-45E1-B78E-6FA7B9DEF178}" type="datetimeFigureOut">
              <a:rPr lang="ru-RU"/>
              <a:pPr>
                <a:defRPr/>
              </a:pPr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5AB254-71FF-484F-8522-261DB18186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ransition>
    <p:cover dir="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428596" y="285728"/>
            <a:ext cx="8229600" cy="60722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softEdge rad="317500"/>
          </a:effectLst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>
                <a:solidFill>
                  <a:schemeClr val="tx1">
                    <a:tint val="75000"/>
                  </a:schemeClr>
                </a:solidFill>
              </a:rPr>
              <a:t> </a:t>
            </a:r>
          </a:p>
          <a:p>
            <a:pPr algn="ctr">
              <a:defRPr/>
            </a:pPr>
            <a:endParaRPr lang="ru-RU">
              <a:solidFill>
                <a:schemeClr val="tx1">
                  <a:tint val="75000"/>
                </a:schemeClr>
              </a:solidFill>
            </a:endParaRPr>
          </a:p>
          <a:p>
            <a:pPr algn="ctr">
              <a:defRPr/>
            </a:pPr>
            <a:endParaRPr lang="ru-RU">
              <a:solidFill>
                <a:schemeClr val="tx1">
                  <a:tint val="75000"/>
                </a:schemeClr>
              </a:solidFill>
            </a:endParaRPr>
          </a:p>
          <a:p>
            <a:pPr algn="ctr">
              <a:defRPr/>
            </a:pPr>
            <a:endParaRPr lang="ru-RU">
              <a:solidFill>
                <a:schemeClr val="tx1">
                  <a:tint val="75000"/>
                </a:schemeClr>
              </a:solidFill>
            </a:endParaRPr>
          </a:p>
          <a:p>
            <a:pPr algn="ctr">
              <a:defRPr/>
            </a:pPr>
            <a:endParaRPr lang="ru-RU">
              <a:solidFill>
                <a:schemeClr val="tx1">
                  <a:tint val="75000"/>
                </a:schemeClr>
              </a:solidFill>
            </a:endParaRPr>
          </a:p>
          <a:p>
            <a:pPr algn="ctr">
              <a:defRPr/>
            </a:pPr>
            <a:r>
              <a:rPr lang="ru-RU">
                <a:solidFill>
                  <a:schemeClr val="tx1">
                    <a:tint val="75000"/>
                  </a:schemeClr>
                </a:solidFill>
              </a:rPr>
              <a:t>            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ru-RU">
                <a:solidFill>
                  <a:schemeClr val="tx1">
                    <a:tint val="75000"/>
                  </a:schemeClr>
                </a:solidFill>
              </a:rPr>
              <a:t> </a:t>
            </a:r>
            <a:endParaRPr lang="en-US" sz="310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FF9900"/>
              </a:buClr>
              <a:buSzPct val="91000"/>
              <a:buFont typeface="Arial" charset="0"/>
              <a:buNone/>
              <a:defRPr/>
            </a:pPr>
            <a:r>
              <a:rPr lang="en-US" sz="31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310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FF9900"/>
              </a:buClr>
              <a:buSzPct val="91000"/>
              <a:buFont typeface="Arial" charset="0"/>
              <a:buNone/>
              <a:defRPr/>
            </a:pPr>
            <a:endParaRPr lang="ru-RU" sz="310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FF9900"/>
              </a:buClr>
              <a:buSzPct val="91000"/>
              <a:buFont typeface="Arial" charset="0"/>
              <a:buNone/>
              <a:defRPr/>
            </a:pPr>
            <a:endParaRPr lang="ru-RU" sz="310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FF9900"/>
              </a:buClr>
              <a:buSzPct val="91000"/>
              <a:buFont typeface="Arial" charset="0"/>
              <a:buNone/>
              <a:defRPr/>
            </a:pPr>
            <a:endParaRPr lang="ru-RU" sz="310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FF9900"/>
              </a:buClr>
              <a:buSzPct val="91000"/>
              <a:buFont typeface="Arial" charset="0"/>
              <a:buNone/>
              <a:defRPr/>
            </a:pPr>
            <a:endParaRPr lang="ru-RU" sz="310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FF9900"/>
              </a:buClr>
              <a:buSzPct val="91000"/>
              <a:buFont typeface="Arial" charset="0"/>
              <a:buNone/>
              <a:defRPr/>
            </a:pPr>
            <a:endParaRPr lang="ru-RU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429684" cy="3133740"/>
          </a:xfrm>
          <a:noFill/>
          <a:effectLst>
            <a:softEdge rad="635000"/>
          </a:effectLst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«Настоящая опасность не в том, </a:t>
            </a:r>
            <a:br>
              <a:rPr lang="ru-RU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</a:br>
            <a:r>
              <a:rPr lang="ru-RU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что компьютеры начнут мыслить, </a:t>
            </a:r>
            <a:br>
              <a:rPr lang="ru-RU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</a:br>
            <a:r>
              <a:rPr lang="ru-RU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как люди, а в том, что люди начнут мыслить, как компьютеры.»</a:t>
            </a:r>
            <a:br>
              <a:rPr lang="ru-RU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</a:br>
            <a:endParaRPr lang="ru-RU" sz="34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357158" y="3357562"/>
            <a:ext cx="5407249" cy="2554545"/>
          </a:xfrm>
          <a:prstGeom prst="rect">
            <a:avLst/>
          </a:prstGeom>
          <a:noFill/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softEdge rad="63500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>
            <a:spAutoFit/>
          </a:bodyPr>
          <a:lstStyle/>
          <a:p>
            <a:pPr algn="ctr">
              <a:defRPr/>
            </a:pPr>
            <a:endParaRPr lang="ru-RU" sz="5400" i="1" baseline="30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ea typeface="Times New Roman" pitchFamily="18" charset="0"/>
            </a:endParaRPr>
          </a:p>
          <a:p>
            <a:pPr algn="ctr">
              <a:defRPr/>
            </a:pPr>
            <a:r>
              <a:rPr lang="ru-RU" sz="5400" b="1" i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Times New Roman" pitchFamily="18" charset="0"/>
              </a:rPr>
              <a:t>«Машины должны работать. </a:t>
            </a:r>
          </a:p>
          <a:p>
            <a:pPr algn="ctr">
              <a:defRPr/>
            </a:pPr>
            <a:r>
              <a:rPr lang="ru-RU" sz="5400" b="1" i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Times New Roman" pitchFamily="18" charset="0"/>
              </a:rPr>
              <a:t>Люди должны думать</a:t>
            </a:r>
            <a:r>
              <a:rPr lang="ru-RU" sz="7200" b="1" i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Times New Roman" pitchFamily="18" charset="0"/>
              </a:rPr>
              <a:t>» </a:t>
            </a:r>
          </a:p>
          <a:p>
            <a:pPr algn="ctr">
              <a:defRPr/>
            </a:pPr>
            <a:r>
              <a:rPr lang="ru-RU" sz="4000" i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Times New Roman" pitchFamily="18" charset="0"/>
              </a:rPr>
              <a:t>Принцип IBM</a:t>
            </a:r>
            <a:endParaRPr lang="ru-RU" sz="40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6" name="Рисунок 5" descr="2e1fb996251761703e4d9600d60253f0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4143380"/>
            <a:ext cx="31432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6" name="Нижний колонтитул 6"/>
          <p:cNvSpPr>
            <a:spLocks noGrp="1"/>
          </p:cNvSpPr>
          <p:nvPr>
            <p:ph type="ftr" sz="quarter" idx="11"/>
          </p:nvPr>
        </p:nvSpPr>
        <p:spPr bwMode="auto">
          <a:xfrm>
            <a:off x="2786063" y="6492875"/>
            <a:ext cx="635793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  <a:t>               </a:t>
            </a:r>
            <a:r>
              <a:rPr lang="ru-RU" sz="1800" dirty="0" smtClean="0">
                <a:solidFill>
                  <a:schemeClr val="tx1"/>
                </a:solidFill>
                <a:latin typeface="Arial" charset="0"/>
              </a:rPr>
              <a:t>2013</a:t>
            </a:r>
            <a: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  <a:t>г. 	</a:t>
            </a:r>
            <a: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  <a:t>                                         </a:t>
            </a:r>
            <a:r>
              <a:rPr lang="ru-RU" sz="2000" dirty="0" smtClean="0">
                <a:solidFill>
                  <a:schemeClr val="tx1"/>
                </a:solidFill>
                <a:latin typeface="Arial" charset="0"/>
              </a:rPr>
              <a:t>Винокурова Е.П.</a:t>
            </a:r>
            <a:endParaRPr lang="ru-RU" sz="2400" dirty="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1000"/>
                                        <p:tgtEl>
                                          <p:spTgt spid="3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1603"/>
            <a:ext cx="7500991" cy="6706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5"/>
          <p:cNvSpPr/>
          <p:nvPr/>
        </p:nvSpPr>
        <p:spPr>
          <a:xfrm>
            <a:off x="404710" y="2786058"/>
            <a:ext cx="8739290" cy="1631216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>
            <a:softEdge rad="317500"/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0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55, 84, 24</a:t>
            </a:r>
            <a:endParaRPr lang="ru-RU" sz="10000" dirty="0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  <a:solidFill>
            <a:schemeClr val="bg1"/>
          </a:solidFill>
          <a:effectLst>
            <a:softEdge rad="317500"/>
          </a:effectLst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СОВЕТ </a:t>
            </a:r>
            <a:r>
              <a:rPr lang="ru-RU" sz="67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89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:</a:t>
            </a:r>
            <a:r>
              <a:rPr lang="ru-RU" sz="8000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br>
              <a:rPr lang="ru-RU" sz="8000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7300" b="1" i="1" baseline="30000" dirty="0" smtClean="0">
                <a:solidFill>
                  <a:srgbClr val="036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«Внимательно слушайте задание».</a:t>
            </a:r>
            <a:endParaRPr lang="ru-RU" b="1" baseline="30000" dirty="0">
              <a:solidFill>
                <a:srgbClr val="0361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6" name="Рисунок 5" descr="13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583238"/>
            <a:ext cx="785813" cy="127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1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338" y="5582600"/>
            <a:ext cx="785818" cy="1275400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11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358246" cy="4643470"/>
          </a:xfrm>
          <a:solidFill>
            <a:schemeClr val="bg1"/>
          </a:solidFill>
          <a:effectLst>
            <a:glow rad="139700">
              <a:schemeClr val="accent1">
                <a:satMod val="175000"/>
                <a:alpha val="40000"/>
              </a:schemeClr>
            </a:glow>
            <a:softEdge rad="317500"/>
          </a:effectLst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sz="1800" dirty="0" smtClean="0">
                <a:latin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sz="1800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sz="1800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sz="1800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sz="1800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sz="1800" dirty="0" smtClean="0">
                <a:latin typeface="Arial" charset="0"/>
              </a:rPr>
              <a:t>             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sz="1800" dirty="0" smtClean="0">
                <a:latin typeface="Arial" charset="0"/>
              </a:rPr>
              <a:t> </a:t>
            </a:r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SzPct val="91000"/>
              <a:buFont typeface="Arial" charset="0"/>
              <a:buNone/>
              <a:defRPr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SzPct val="91000"/>
              <a:buFont typeface="Arial" charset="0"/>
              <a:buNone/>
              <a:defRPr/>
            </a:pP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SzPct val="91000"/>
              <a:buFont typeface="Arial" charset="0"/>
              <a:buNone/>
              <a:defRPr/>
            </a:pP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SzPct val="91000"/>
              <a:buFont typeface="Arial" charset="0"/>
              <a:buNone/>
              <a:defRPr/>
            </a:pP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SzPct val="91000"/>
              <a:buFont typeface="Arial" charset="0"/>
              <a:buNone/>
              <a:defRPr/>
            </a:pP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SzPct val="91000"/>
              <a:buFont typeface="Arial" charset="0"/>
              <a:buNone/>
              <a:defRPr/>
            </a:pPr>
            <a:endParaRPr lang="ru-RU" sz="1800" dirty="0" smtClean="0"/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642910" y="1571612"/>
            <a:ext cx="7715304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В18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Исполнение алгоритма, обрабатывающего цепочки символов или списки.</a:t>
            </a:r>
            <a:endParaRPr kumimoji="0" lang="ru-RU" sz="5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  <a:effectLst>
            <a:glow rad="139700">
              <a:schemeClr val="accent1">
                <a:satMod val="175000"/>
                <a:alpha val="40000"/>
              </a:schemeClr>
            </a:glow>
            <a:softEdge rad="317500"/>
          </a:effectLst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sz="1800" dirty="0" smtClean="0">
                <a:latin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sz="1800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sz="1800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sz="1800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sz="1800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sz="1800" dirty="0" smtClean="0">
                <a:latin typeface="Arial" charset="0"/>
              </a:rPr>
              <a:t>             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sz="1800" dirty="0" smtClean="0">
                <a:latin typeface="Arial" charset="0"/>
              </a:rPr>
              <a:t> </a:t>
            </a:r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SzPct val="91000"/>
              <a:buFont typeface="Arial" charset="0"/>
              <a:buNone/>
              <a:defRPr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SzPct val="91000"/>
              <a:buFont typeface="Arial" charset="0"/>
              <a:buNone/>
              <a:defRPr/>
            </a:pP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SzPct val="91000"/>
              <a:buFont typeface="Arial" charset="0"/>
              <a:buNone/>
              <a:defRPr/>
            </a:pP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SzPct val="91000"/>
              <a:buFont typeface="Arial" charset="0"/>
              <a:buNone/>
              <a:defRPr/>
            </a:pP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SzPct val="91000"/>
              <a:buFont typeface="Arial" charset="0"/>
              <a:buNone/>
              <a:defRPr/>
            </a:pP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SzPct val="91000"/>
              <a:buFont typeface="Arial" charset="0"/>
              <a:buNone/>
              <a:defRPr/>
            </a:pPr>
            <a:endParaRPr lang="ru-RU" sz="1800" dirty="0" smtClean="0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57158" y="357166"/>
            <a:ext cx="8429684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35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Некоторый алгоритм из одной цепочки символов получает новую цепочку следующим образом. Сначала записывается исходная цепочка символов, после нее записывается исходная цепочка символов в обратном порядке, затем записывается буква, следующая в русском алфавите за той буквой, которая в исходной цепочке стояла на последнем месте. Получившаяся цепочка является 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результатом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работы алгоритма. Например, если исходная цепочка символов была 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ЛЕС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то результатом работы алгоритма будет цепочка 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ЛЕССЕЛТ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635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Дана цепочка символов 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Какая цепочка символов получится, если к данной цепочке применить алгоритм дважды (то есть к данной цепочке применить алгоритм, а затем к результату его работы еще раз применить алгоритм)?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5"/>
          <p:cNvSpPr/>
          <p:nvPr/>
        </p:nvSpPr>
        <p:spPr>
          <a:xfrm>
            <a:off x="0" y="2786058"/>
            <a:ext cx="9144000" cy="1323439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>
            <a:softEdge rad="317500"/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80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АЛЛАММАЛЛАН</a:t>
            </a:r>
            <a:endParaRPr lang="ru-RU" sz="8000" b="1" dirty="0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5"/>
          <p:cNvSpPr/>
          <p:nvPr/>
        </p:nvSpPr>
        <p:spPr>
          <a:xfrm>
            <a:off x="0" y="2571744"/>
            <a:ext cx="9358346" cy="1631216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>
            <a:softEdge rad="317500"/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0000" dirty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Перемена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одержимое 2"/>
          <p:cNvSpPr txBox="1">
            <a:spLocks/>
          </p:cNvSpPr>
          <p:nvPr/>
        </p:nvSpPr>
        <p:spPr bwMode="auto">
          <a:xfrm>
            <a:off x="0" y="571480"/>
            <a:ext cx="9144000" cy="62865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softEdge rad="31750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       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endParaRPr kumimoji="0" lang="en-US" sz="3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91000"/>
              <a:buFont typeface="Arial" charset="0"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</a:t>
            </a:r>
            <a:endParaRPr kumimoji="0" lang="ru-RU" sz="3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91000"/>
              <a:buFont typeface="Arial" charset="0"/>
              <a:buNone/>
              <a:tabLst/>
              <a:defRPr/>
            </a:pPr>
            <a:endParaRPr kumimoji="0" lang="ru-RU" sz="3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91000"/>
              <a:buFont typeface="Arial" charset="0"/>
              <a:buNone/>
              <a:tabLst/>
              <a:defRPr/>
            </a:pPr>
            <a:endParaRPr kumimoji="0" lang="ru-RU" sz="3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91000"/>
              <a:buFont typeface="Arial" charset="0"/>
              <a:buNone/>
              <a:tabLst/>
              <a:defRPr/>
            </a:pPr>
            <a:endParaRPr kumimoji="0" lang="ru-RU" sz="3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91000"/>
              <a:buFont typeface="Arial" charset="0"/>
              <a:buNone/>
              <a:tabLst/>
              <a:defRPr/>
            </a:pPr>
            <a:endParaRPr kumimoji="0" lang="ru-RU" sz="3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91000"/>
              <a:buFont typeface="Arial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20" y="0"/>
            <a:ext cx="8229601" cy="835530"/>
          </a:xfrm>
          <a:solidFill>
            <a:schemeClr val="bg1"/>
          </a:solidFill>
          <a:effectLst>
            <a:softEdge rad="317500"/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ru-RU" sz="5400" b="1" i="1" baseline="30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sz="5400" b="1" i="1" baseline="30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Физминутка</a:t>
            </a:r>
            <a:r>
              <a:rPr lang="ru-RU" sz="54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7200" i="1" baseline="30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 </a:t>
            </a:r>
            <a:br>
              <a:rPr lang="ru-RU" sz="7200" i="1" baseline="30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</a:br>
            <a:endParaRPr lang="ru-RU" sz="4000" b="1" baseline="30000" dirty="0" smtClean="0">
              <a:solidFill>
                <a:srgbClr val="03612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31774" name="Rectangle 30"/>
          <p:cNvSpPr>
            <a:spLocks noGrp="1"/>
          </p:cNvSpPr>
          <p:nvPr>
            <p:ph type="body" sz="half" idx="1"/>
          </p:nvPr>
        </p:nvSpPr>
        <p:spPr>
          <a:xfrm>
            <a:off x="1" y="857232"/>
            <a:ext cx="4786313" cy="5297507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ru-RU" sz="2800" dirty="0" smtClean="0"/>
              <a:t>  </a:t>
            </a:r>
            <a:r>
              <a:rPr lang="ru-RU" sz="3000" b="1" dirty="0" smtClean="0"/>
              <a:t>Разновидность носителя информации</a:t>
            </a:r>
          </a:p>
          <a:p>
            <a:pPr marL="609600" indent="-609600">
              <a:buFont typeface="Arial" charset="0"/>
              <a:buNone/>
            </a:pPr>
            <a:r>
              <a:rPr lang="ru-RU" sz="3000" b="1" dirty="0" smtClean="0"/>
              <a:t>  Часть экрана, занимаемая приложением или документом </a:t>
            </a:r>
            <a:r>
              <a:rPr lang="en-US" sz="3000" b="1" dirty="0" smtClean="0"/>
              <a:t>Windows</a:t>
            </a:r>
            <a:r>
              <a:rPr lang="ru-RU" sz="3000" b="1" dirty="0" smtClean="0"/>
              <a:t>?</a:t>
            </a:r>
          </a:p>
          <a:p>
            <a:pPr marL="609600" indent="-609600">
              <a:buFont typeface="Arial" charset="0"/>
              <a:buNone/>
            </a:pPr>
            <a:r>
              <a:rPr lang="ru-RU" sz="3000" b="1" dirty="0" smtClean="0"/>
              <a:t>  Совокупность правил, регламентирующих формат и процедуры обмена информацией</a:t>
            </a:r>
          </a:p>
          <a:p>
            <a:pPr marL="609600" indent="-609600">
              <a:buFont typeface="Arial" charset="0"/>
              <a:buNone/>
            </a:pPr>
            <a:r>
              <a:rPr lang="ru-RU" sz="3000" b="1" dirty="0" smtClean="0"/>
              <a:t>  Кнопка на рабочем столе </a:t>
            </a:r>
            <a:r>
              <a:rPr lang="en-US" sz="3000" b="1" dirty="0" smtClean="0"/>
              <a:t>Windows</a:t>
            </a:r>
            <a:endParaRPr lang="ru-RU" sz="3000" b="1" dirty="0" smtClean="0"/>
          </a:p>
        </p:txBody>
      </p:sp>
      <p:graphicFrame>
        <p:nvGraphicFramePr>
          <p:cNvPr id="1026" name="Object 13"/>
          <p:cNvGraphicFramePr>
            <a:graphicFrameLocks noChangeAspect="1"/>
          </p:cNvGraphicFramePr>
          <p:nvPr>
            <p:ph sz="quarter" idx="4294967295"/>
          </p:nvPr>
        </p:nvGraphicFramePr>
        <p:xfrm>
          <a:off x="9029700" y="2584450"/>
          <a:ext cx="114300" cy="215900"/>
        </p:xfrm>
        <a:graphic>
          <a:graphicData uri="http://schemas.openxmlformats.org/presentationml/2006/ole">
            <p:oleObj spid="_x0000_s1026" name="Формула" r:id="rId3" imgW="114120" imgH="215640" progId="Equation.3">
              <p:embed/>
            </p:oleObj>
          </a:graphicData>
        </a:graphic>
      </p:graphicFrame>
      <p:sp>
        <p:nvSpPr>
          <p:cNvPr id="31781" name="Rectangle 37"/>
          <p:cNvSpPr>
            <a:spLocks/>
          </p:cNvSpPr>
          <p:nvPr/>
        </p:nvSpPr>
        <p:spPr bwMode="auto">
          <a:xfrm>
            <a:off x="4643438" y="928670"/>
            <a:ext cx="4500562" cy="437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3000" dirty="0">
                <a:latin typeface="Calibri" pitchFamily="34" charset="0"/>
              </a:rPr>
              <a:t> </a:t>
            </a:r>
            <a:r>
              <a:rPr lang="ru-RU" sz="3000" dirty="0" smtClean="0">
                <a:solidFill>
                  <a:srgbClr val="000066"/>
                </a:solidFill>
                <a:latin typeface="Calibri" pitchFamily="34" charset="0"/>
              </a:rPr>
              <a:t>Процесс «заводки» двигателя автомобиля</a:t>
            </a:r>
          </a:p>
          <a:p>
            <a:pPr marL="609600" indent="-6096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3000" dirty="0" smtClean="0">
                <a:solidFill>
                  <a:srgbClr val="000066"/>
                </a:solidFill>
                <a:latin typeface="Calibri" pitchFamily="34" charset="0"/>
              </a:rPr>
              <a:t>Документ, составляемый работником ГИБДД при нарушении ПДД</a:t>
            </a:r>
            <a:endParaRPr lang="ru-RU" sz="3000" dirty="0">
              <a:solidFill>
                <a:srgbClr val="000066"/>
              </a:solidFill>
              <a:latin typeface="Calibri" pitchFamily="34" charset="0"/>
            </a:endParaRPr>
          </a:p>
          <a:p>
            <a:pPr marL="609600" indent="-6096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3000" dirty="0" smtClean="0">
                <a:solidFill>
                  <a:srgbClr val="000066"/>
                </a:solidFill>
                <a:latin typeface="Calibri" pitchFamily="34" charset="0"/>
              </a:rPr>
              <a:t>Жаргонное название металлической части колеса автомобиля</a:t>
            </a:r>
          </a:p>
          <a:p>
            <a:pPr marL="609600" indent="-6096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3000" dirty="0" smtClean="0">
                <a:solidFill>
                  <a:srgbClr val="000066"/>
                </a:solidFill>
                <a:latin typeface="Calibri" pitchFamily="34" charset="0"/>
              </a:rPr>
              <a:t>На автомобиле бывает ветровое, заднее или боков</a:t>
            </a:r>
            <a:r>
              <a:rPr lang="ru-RU" sz="2800" b="1" dirty="0" smtClean="0">
                <a:solidFill>
                  <a:srgbClr val="000066"/>
                </a:solidFill>
                <a:latin typeface="Calibri" pitchFamily="34" charset="0"/>
              </a:rPr>
              <a:t>ое</a:t>
            </a:r>
            <a:endParaRPr lang="ru-RU" sz="3200" b="1" dirty="0" smtClean="0">
              <a:solidFill>
                <a:srgbClr val="000066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7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7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7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9" dur="2000" fill="hold"/>
                                        <p:tgtEl>
                                          <p:spTgt spid="31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3" dur="2000" fill="hold"/>
                                        <p:tgtEl>
                                          <p:spTgt spid="317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7" dur="2000" fill="hold"/>
                                        <p:tgtEl>
                                          <p:spTgt spid="31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3612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1" dur="2000" fill="hold"/>
                                        <p:tgtEl>
                                          <p:spTgt spid="317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3612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5" dur="2000" fill="hold"/>
                                        <p:tgtEl>
                                          <p:spTgt spid="31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9" dur="2000" fill="hold"/>
                                        <p:tgtEl>
                                          <p:spTgt spid="317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3" dur="2000" fill="hold"/>
                                        <p:tgtEl>
                                          <p:spTgt spid="31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7" dur="2000" fill="hold"/>
                                        <p:tgtEl>
                                          <p:spTgt spid="31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1" dur="2000" fill="hold"/>
                                        <p:tgtEl>
                                          <p:spTgt spid="31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0" y="1000108"/>
            <a:ext cx="9144000" cy="585789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softEdge rad="31750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       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endParaRPr kumimoji="0" lang="en-US" sz="3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91000"/>
              <a:buFont typeface="Arial" charset="0"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</a:t>
            </a:r>
            <a:endParaRPr kumimoji="0" lang="ru-RU" sz="3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91000"/>
              <a:buFont typeface="Arial" charset="0"/>
              <a:buNone/>
              <a:tabLst/>
              <a:defRPr/>
            </a:pPr>
            <a:endParaRPr kumimoji="0" lang="ru-RU" sz="3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91000"/>
              <a:buFont typeface="Arial" charset="0"/>
              <a:buNone/>
              <a:tabLst/>
              <a:defRPr/>
            </a:pPr>
            <a:endParaRPr kumimoji="0" lang="ru-RU" sz="3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91000"/>
              <a:buFont typeface="Arial" charset="0"/>
              <a:buNone/>
              <a:tabLst/>
              <a:defRPr/>
            </a:pPr>
            <a:endParaRPr kumimoji="0" lang="ru-RU" sz="3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91000"/>
              <a:buFont typeface="Arial" charset="0"/>
              <a:buNone/>
              <a:tabLst/>
              <a:defRPr/>
            </a:pPr>
            <a:endParaRPr kumimoji="0" lang="ru-RU" sz="3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91000"/>
              <a:buFont typeface="Arial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  <a:effectLst>
            <a:softEdge rad="317500"/>
          </a:effectLst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СОВЕТ 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4900" i="1" dirty="0" smtClean="0">
                <a:solidFill>
                  <a:srgbClr val="036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«Постоянно развивайте логическое мышление»</a:t>
            </a:r>
            <a:r>
              <a:rPr lang="ru-RU" sz="4900" dirty="0" smtClean="0">
                <a:solidFill>
                  <a:srgbClr val="036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.</a:t>
            </a:r>
            <a:endParaRPr lang="ru-RU" dirty="0">
              <a:solidFill>
                <a:srgbClr val="0361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4" name="Рисунок 3" descr="1c8c2557f257bc1fd1c77da928df880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0958" y="5072074"/>
            <a:ext cx="1643042" cy="1643042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В13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5400" b="1" dirty="0" smtClean="0"/>
              <a:t>Системы счисления.  Двоичное представление числовой информации.</a:t>
            </a:r>
            <a:endParaRPr lang="ru-RU" sz="5400" dirty="0" smtClean="0"/>
          </a:p>
          <a:p>
            <a:endParaRPr lang="ru-RU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0" y="1000108"/>
            <a:ext cx="9144000" cy="585789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softEdge rad="31750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       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endParaRPr kumimoji="0" lang="en-US" sz="3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91000"/>
              <a:buFont typeface="Arial" charset="0"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</a:t>
            </a:r>
            <a:endParaRPr kumimoji="0" lang="ru-RU" sz="3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91000"/>
              <a:buFont typeface="Arial" charset="0"/>
              <a:buNone/>
              <a:tabLst/>
              <a:defRPr/>
            </a:pPr>
            <a:endParaRPr kumimoji="0" lang="ru-RU" sz="3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91000"/>
              <a:buFont typeface="Arial" charset="0"/>
              <a:buNone/>
              <a:tabLst/>
              <a:defRPr/>
            </a:pPr>
            <a:endParaRPr kumimoji="0" lang="ru-RU" sz="3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91000"/>
              <a:buFont typeface="Arial" charset="0"/>
              <a:buNone/>
              <a:tabLst/>
              <a:defRPr/>
            </a:pPr>
            <a:endParaRPr kumimoji="0" lang="ru-RU" sz="3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91000"/>
              <a:buFont typeface="Arial" charset="0"/>
              <a:buNone/>
              <a:tabLst/>
              <a:defRPr/>
            </a:pPr>
            <a:endParaRPr kumimoji="0" lang="ru-RU" sz="3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91000"/>
              <a:buFont typeface="Arial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  <a:effectLst>
            <a:softEdge rad="317500"/>
          </a:effectLst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СОВЕТ 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4900" i="1" dirty="0" smtClean="0">
                <a:solidFill>
                  <a:srgbClr val="036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«Постоянно развивайте логическое мышление»</a:t>
            </a:r>
            <a:r>
              <a:rPr lang="ru-RU" sz="4900" dirty="0" smtClean="0">
                <a:solidFill>
                  <a:srgbClr val="036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.</a:t>
            </a:r>
            <a:endParaRPr lang="ru-RU" dirty="0">
              <a:solidFill>
                <a:srgbClr val="0361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4" name="Рисунок 3" descr="1c8c2557f257bc1fd1c77da928df880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0958" y="5072074"/>
            <a:ext cx="1643042" cy="1643042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5400" b="1" baseline="30000" dirty="0" smtClean="0">
                <a:solidFill>
                  <a:srgbClr val="0D0D0D"/>
                </a:solidFill>
                <a:latin typeface="Monotype Corsiva" pitchFamily="66" charset="0"/>
              </a:rPr>
              <a:t>Перед вами цепочка чисел, в цепочке 3 числа обладают общим</a:t>
            </a:r>
            <a:r>
              <a:rPr lang="ru-RU" sz="5400" b="1" dirty="0" smtClean="0">
                <a:solidFill>
                  <a:srgbClr val="0D0D0D"/>
                </a:solidFill>
                <a:latin typeface="Monotype Corsiva" pitchFamily="66" charset="0"/>
              </a:rPr>
              <a:t> </a:t>
            </a:r>
            <a:r>
              <a:rPr lang="ru-RU" sz="5400" b="1" baseline="30000" dirty="0" smtClean="0">
                <a:solidFill>
                  <a:srgbClr val="0D0D0D"/>
                </a:solidFill>
                <a:latin typeface="Monotype Corsiva" pitchFamily="66" charset="0"/>
              </a:rPr>
              <a:t>свойством, а одно этим свойством не обладает. Указать</a:t>
            </a:r>
            <a:r>
              <a:rPr lang="en-US" sz="5400" b="1" baseline="30000" dirty="0" smtClean="0">
                <a:solidFill>
                  <a:srgbClr val="0D0D0D"/>
                </a:solidFill>
                <a:latin typeface="Monotype Corsiva" pitchFamily="66" charset="0"/>
              </a:rPr>
              <a:t>, ч</a:t>
            </a:r>
            <a:r>
              <a:rPr lang="ru-RU" sz="5400" b="1" baseline="30000" dirty="0" smtClean="0">
                <a:solidFill>
                  <a:srgbClr val="0D0D0D"/>
                </a:solidFill>
                <a:latin typeface="Monotype Corsiva" pitchFamily="66" charset="0"/>
              </a:rPr>
              <a:t>то это за свойство и какое число лишнее.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5400" b="1" dirty="0" smtClean="0"/>
              <a:t>1111, 10011, 10001, 11011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2571744"/>
            <a:ext cx="9358346" cy="1631216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>
            <a:softEdge rad="317500"/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0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15, 19, 17, 13</a:t>
            </a:r>
            <a:endParaRPr lang="ru-RU" sz="10000" dirty="0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Крест 7"/>
          <p:cNvSpPr/>
          <p:nvPr/>
        </p:nvSpPr>
        <p:spPr>
          <a:xfrm rot="18722291">
            <a:off x="1348979" y="2904905"/>
            <a:ext cx="972192" cy="987200"/>
          </a:xfrm>
          <a:prstGeom prst="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0" y="1428736"/>
            <a:ext cx="9144000" cy="407196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softEdge rad="31750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       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endParaRPr kumimoji="0" lang="en-US" sz="3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91000"/>
              <a:buFont typeface="Arial" charset="0"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</a:t>
            </a:r>
            <a:endParaRPr kumimoji="0" lang="ru-RU" sz="3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91000"/>
              <a:buFont typeface="Arial" charset="0"/>
              <a:buNone/>
              <a:tabLst/>
              <a:defRPr/>
            </a:pPr>
            <a:endParaRPr kumimoji="0" lang="ru-RU" sz="3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91000"/>
              <a:buFont typeface="Arial" charset="0"/>
              <a:buNone/>
              <a:tabLst/>
              <a:defRPr/>
            </a:pPr>
            <a:endParaRPr kumimoji="0" lang="ru-RU" sz="3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91000"/>
              <a:buFont typeface="Arial" charset="0"/>
              <a:buNone/>
              <a:tabLst/>
              <a:defRPr/>
            </a:pPr>
            <a:endParaRPr kumimoji="0" lang="ru-RU" sz="3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91000"/>
              <a:buFont typeface="Arial" charset="0"/>
              <a:buNone/>
              <a:tabLst/>
              <a:defRPr/>
            </a:pPr>
            <a:endParaRPr kumimoji="0" lang="ru-RU" sz="3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91000"/>
              <a:buFont typeface="Arial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  <a:effectLst>
            <a:softEdge rad="317500"/>
          </a:effectLst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3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3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3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СОВЕТ </a:t>
            </a:r>
            <a:r>
              <a:rPr lang="ru-RU" sz="60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5300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53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53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000" b="1" i="1" baseline="30000" dirty="0" smtClean="0">
                <a:solidFill>
                  <a:srgbClr val="036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</a:t>
            </a:r>
            <a:r>
              <a:rPr lang="ru-RU" sz="6700" b="1" i="1" baseline="30000" dirty="0" smtClean="0">
                <a:solidFill>
                  <a:srgbClr val="036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Создайте себе окружение из формул».</a:t>
            </a:r>
            <a:r>
              <a:rPr lang="ru-RU" sz="6700" b="1" baseline="30000" dirty="0" smtClean="0">
                <a:solidFill>
                  <a:srgbClr val="036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6700" b="1" baseline="30000" dirty="0" smtClean="0">
                <a:solidFill>
                  <a:srgbClr val="036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endParaRPr lang="ru-RU" sz="6000" dirty="0">
              <a:solidFill>
                <a:srgbClr val="0361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3571900"/>
          </a:xfrm>
        </p:spPr>
        <p:txBody>
          <a:bodyPr>
            <a:normAutofit/>
          </a:bodyPr>
          <a:lstStyle/>
          <a:p>
            <a:pPr algn="ctr" eaLnBrk="1" hangingPunct="1">
              <a:buClr>
                <a:srgbClr val="FFFF00"/>
              </a:buClr>
              <a:buNone/>
              <a:defRPr/>
            </a:pPr>
            <a:r>
              <a:rPr lang="ru-RU" sz="6000" b="1" dirty="0" smtClean="0">
                <a:solidFill>
                  <a:srgbClr val="FF0000"/>
                </a:solidFill>
              </a:rPr>
              <a:t>В17</a:t>
            </a:r>
          </a:p>
          <a:p>
            <a:pPr algn="ctr" eaLnBrk="1" hangingPunct="1">
              <a:buClr>
                <a:srgbClr val="FFFF00"/>
              </a:buClr>
              <a:buNone/>
              <a:defRPr/>
            </a:pPr>
            <a:r>
              <a:rPr lang="ru-RU" sz="6000" b="1" dirty="0" smtClean="0"/>
              <a:t>Определение скорости передачи информации.</a:t>
            </a:r>
            <a:endParaRPr lang="ru-RU" sz="6000" dirty="0" smtClean="0"/>
          </a:p>
          <a:p>
            <a:pPr algn="ctr" eaLnBrk="1" hangingPunct="1">
              <a:buClr>
                <a:srgbClr val="FFFF00"/>
              </a:buClr>
              <a:buFont typeface="Arial" charset="0"/>
              <a:buNone/>
              <a:defRPr/>
            </a:pPr>
            <a:endParaRPr lang="ru-RU" sz="36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7" name="Рисунок 6" descr="2d68c77a0363f4914aac4562ba80b98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2908" y="5286375"/>
            <a:ext cx="2333625" cy="157162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0" y="1000108"/>
            <a:ext cx="9144000" cy="5357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softEdge rad="31750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       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endParaRPr kumimoji="0" lang="en-US" sz="3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91000"/>
              <a:buFont typeface="Arial" charset="0"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</a:t>
            </a:r>
            <a:endParaRPr kumimoji="0" lang="ru-RU" sz="3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91000"/>
              <a:buFont typeface="Arial" charset="0"/>
              <a:buNone/>
              <a:tabLst/>
              <a:defRPr/>
            </a:pPr>
            <a:endParaRPr kumimoji="0" lang="ru-RU" sz="3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91000"/>
              <a:buFont typeface="Arial" charset="0"/>
              <a:buNone/>
              <a:tabLst/>
              <a:defRPr/>
            </a:pPr>
            <a:endParaRPr kumimoji="0" lang="ru-RU" sz="3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91000"/>
              <a:buFont typeface="Arial" charset="0"/>
              <a:buNone/>
              <a:tabLst/>
              <a:defRPr/>
            </a:pPr>
            <a:endParaRPr kumimoji="0" lang="ru-RU" sz="3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91000"/>
              <a:buFont typeface="Arial" charset="0"/>
              <a:buNone/>
              <a:tabLst/>
              <a:defRPr/>
            </a:pPr>
            <a:endParaRPr kumimoji="0" lang="ru-RU" sz="3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91000"/>
              <a:buFont typeface="Arial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  <a:effectLst>
            <a:softEdge rad="317500"/>
          </a:effectLst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3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3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3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СОВЕТ </a:t>
            </a:r>
            <a:r>
              <a:rPr lang="ru-RU" sz="60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5300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53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53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000" b="1" i="1" baseline="30000" dirty="0" smtClean="0">
                <a:solidFill>
                  <a:srgbClr val="036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</a:t>
            </a:r>
            <a:r>
              <a:rPr lang="ru-RU" sz="6700" b="1" i="1" baseline="30000" dirty="0" smtClean="0">
                <a:solidFill>
                  <a:srgbClr val="036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Создайте себе окружение из формул».</a:t>
            </a:r>
            <a:r>
              <a:rPr lang="ru-RU" sz="6700" b="1" baseline="30000" dirty="0" smtClean="0">
                <a:solidFill>
                  <a:srgbClr val="036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6700" b="1" baseline="30000" dirty="0" smtClean="0">
                <a:solidFill>
                  <a:srgbClr val="036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endParaRPr lang="ru-RU" sz="6000" dirty="0">
              <a:solidFill>
                <a:srgbClr val="0361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4476764"/>
          </a:xfrm>
        </p:spPr>
        <p:txBody>
          <a:bodyPr>
            <a:normAutofit/>
          </a:bodyPr>
          <a:lstStyle/>
          <a:p>
            <a:pPr algn="ctr" eaLnBrk="1" hangingPunct="1">
              <a:buClr>
                <a:srgbClr val="FFFF00"/>
              </a:buClr>
              <a:buFont typeface="Arial" charset="0"/>
              <a:buNone/>
              <a:defRPr/>
            </a:pPr>
            <a:r>
              <a:rPr lang="ru-RU" sz="3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Используя получившиеся ответы и пользуясь таблицей, прочтите Фамилию того, </a:t>
            </a:r>
          </a:p>
          <a:p>
            <a:pPr algn="ctr" eaLnBrk="1" hangingPunct="1">
              <a:buClr>
                <a:srgbClr val="FFFF00"/>
              </a:buClr>
              <a:buFont typeface="Arial" charset="0"/>
              <a:buNone/>
              <a:defRPr/>
            </a:pPr>
            <a:r>
              <a:rPr lang="ru-RU" sz="3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чья цитата была в самом начале урока:</a:t>
            </a:r>
          </a:p>
          <a:p>
            <a:pPr algn="ctr" eaLnBrk="1" hangingPunct="1">
              <a:buClr>
                <a:srgbClr val="FFFF00"/>
              </a:buClr>
              <a:buFont typeface="Arial" charset="0"/>
              <a:buNone/>
              <a:defRPr/>
            </a:pPr>
            <a:endParaRPr lang="ru-RU" sz="36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graphicFrame>
        <p:nvGraphicFramePr>
          <p:cNvPr id="1100" name="Group 76"/>
          <p:cNvGraphicFramePr>
            <a:graphicFrameLocks noGrp="1"/>
          </p:cNvGraphicFramePr>
          <p:nvPr/>
        </p:nvGraphicFramePr>
        <p:xfrm>
          <a:off x="285720" y="3500438"/>
          <a:ext cx="8572560" cy="2286016"/>
        </p:xfrm>
        <a:graphic>
          <a:graphicData uri="http://schemas.openxmlformats.org/drawingml/2006/table">
            <a:tbl>
              <a:tblPr/>
              <a:tblGrid>
                <a:gridCol w="1430433"/>
                <a:gridCol w="1427923"/>
                <a:gridCol w="1425414"/>
                <a:gridCol w="1430433"/>
                <a:gridCol w="1432943"/>
                <a:gridCol w="1425414"/>
              </a:tblGrid>
              <a:tr h="11430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30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35000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 txBox="1"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softEdge rad="31750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       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endParaRPr kumimoji="0" lang="en-US" sz="3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91000"/>
              <a:buFont typeface="Arial" charset="0"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</a:t>
            </a:r>
            <a:endParaRPr kumimoji="0" lang="ru-RU" sz="3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91000"/>
              <a:buFont typeface="Arial" charset="0"/>
              <a:buNone/>
              <a:tabLst/>
              <a:defRPr/>
            </a:pPr>
            <a:endParaRPr kumimoji="0" lang="ru-RU" sz="3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91000"/>
              <a:buFont typeface="Arial" charset="0"/>
              <a:buNone/>
              <a:tabLst/>
              <a:defRPr/>
            </a:pPr>
            <a:endParaRPr kumimoji="0" lang="ru-RU" sz="3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91000"/>
              <a:buFont typeface="Arial" charset="0"/>
              <a:buNone/>
              <a:tabLst/>
              <a:defRPr/>
            </a:pPr>
            <a:endParaRPr kumimoji="0" lang="ru-RU" sz="3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91000"/>
              <a:buFont typeface="Arial" charset="0"/>
              <a:buNone/>
              <a:tabLst/>
              <a:defRPr/>
            </a:pPr>
            <a:endParaRPr kumimoji="0" lang="ru-RU" sz="3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91000"/>
              <a:buFont typeface="Arial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3548" name="Group 540"/>
          <p:cNvGraphicFramePr>
            <a:graphicFrameLocks noGrp="1"/>
          </p:cNvGraphicFramePr>
          <p:nvPr/>
        </p:nvGraphicFramePr>
        <p:xfrm>
          <a:off x="323850" y="-3"/>
          <a:ext cx="8391554" cy="6744653"/>
        </p:xfrm>
        <a:graphic>
          <a:graphicData uri="http://schemas.openxmlformats.org/drawingml/2006/table">
            <a:tbl>
              <a:tblPr/>
              <a:tblGrid>
                <a:gridCol w="461936"/>
                <a:gridCol w="6643734"/>
                <a:gridCol w="1285884"/>
              </a:tblGrid>
              <a:tr h="3571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задание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буква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3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Скорость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передачи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данных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через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ADSL-</a:t>
                      </a: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соединение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равна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256000 </a:t>
                      </a: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бит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Передача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файла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через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данное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соединение заняла 16 секунд. </a:t>
                      </a: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Определите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размер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файла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Кбайт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63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Скорость передачи данных через ADSL-соединение равна 1024000 бит/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Передача файла через данное соединение заняла 5 секунд. Определите размер файла в Кбайт.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16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Максимальная скорость передачи данных по модемному протоколу V.92 составляет 56000 бит/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Какое  максимальное количество байт можно передать за 5 секунд по этому протоколу?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35000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11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Скорость передачи данных через ADSL-соединение равна 512000 бит/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Передача файла через данное соединение заняла 10 секунд. Определите размер файла в Кбайт.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54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 сколько секунд модем, передающий информацию со скоростью 14400 бит/с, может передать текст объемом 108000 байтов?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489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Скорость передачи данных через ADSL-соединение равна 512 Кбит/с. Передача файла через данное соединение заняла 4 минуты. Определите размер файла в мегабайтах.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7786710" y="428604"/>
            <a:ext cx="57150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786710" y="1428736"/>
            <a:ext cx="57150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786710" y="2428868"/>
            <a:ext cx="57150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786710" y="3786190"/>
            <a:ext cx="57150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786710" y="4786322"/>
            <a:ext cx="57150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786710" y="5786454"/>
            <a:ext cx="57150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786710" y="357166"/>
            <a:ext cx="6463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Х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786710" y="1357298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786710" y="2357430"/>
            <a:ext cx="6463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786710" y="3714752"/>
            <a:ext cx="6463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786710" y="4714884"/>
            <a:ext cx="6831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И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786710" y="5715016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С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225536"/>
          </a:xfrm>
          <a:solidFill>
            <a:schemeClr val="bg1"/>
          </a:solidFill>
          <a:effectLst>
            <a:softEdge rad="317500"/>
          </a:effectLst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СОВЕТ 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i="1" dirty="0" smtClean="0">
                <a:solidFill>
                  <a:srgbClr val="036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«Постоянно контролируйте  свои действия». </a:t>
            </a:r>
            <a:endParaRPr lang="ru-RU" sz="4900" dirty="0">
              <a:solidFill>
                <a:srgbClr val="0361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064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6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" name="Содержимое 2"/>
          <p:cNvSpPr txBox="1">
            <a:spLocks/>
          </p:cNvSpPr>
          <p:nvPr/>
        </p:nvSpPr>
        <p:spPr bwMode="auto">
          <a:xfrm>
            <a:off x="214282" y="1500150"/>
            <a:ext cx="8715436" cy="5357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softEdge rad="31750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Структура</a:t>
            </a:r>
            <a:r>
              <a:rPr kumimoji="0" lang="ru-RU" sz="24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программы на языке программирования Паскаль:</a:t>
            </a:r>
            <a:endParaRPr kumimoji="0" lang="en-US" sz="2400" b="1" i="1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b="1" dirty="0" smtClean="0"/>
              <a:t>Progra</a:t>
            </a:r>
            <a:r>
              <a:rPr lang="en-US" sz="2800" b="1" dirty="0" smtClean="0">
                <a:solidFill>
                  <a:srgbClr val="FF0000"/>
                </a:solidFill>
              </a:rPr>
              <a:t>m</a:t>
            </a:r>
            <a:r>
              <a:rPr lang="en-US" sz="2800" b="1" dirty="0" smtClean="0"/>
              <a:t> </a:t>
            </a:r>
            <a:r>
              <a:rPr lang="ru-RU" sz="2800" b="1" dirty="0" smtClean="0"/>
              <a:t>Имя;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b="1" dirty="0" err="1" smtClean="0">
                <a:latin typeface="+mn-lt"/>
              </a:rPr>
              <a:t>Var</a:t>
            </a:r>
            <a:r>
              <a:rPr lang="en-US" sz="2800" b="1" dirty="0" smtClean="0">
                <a:latin typeface="+mn-lt"/>
              </a:rPr>
              <a:t>  </a:t>
            </a:r>
            <a:r>
              <a:rPr lang="ru-RU" sz="2800" b="1" dirty="0" smtClean="0">
                <a:latin typeface="+mn-lt"/>
              </a:rPr>
              <a:t>Описание переменных;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Begin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b="1" dirty="0" smtClean="0">
                <a:latin typeface="+mn-lt"/>
              </a:rPr>
              <a:t>Write </a:t>
            </a:r>
            <a:r>
              <a:rPr lang="ru-RU" sz="2800" b="1" dirty="0" smtClean="0">
                <a:latin typeface="+mn-lt"/>
              </a:rPr>
              <a:t>Оператор вывода числовых данных;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b="1" dirty="0" smtClean="0">
                <a:latin typeface="+mn-lt"/>
              </a:rPr>
              <a:t>Read</a:t>
            </a:r>
            <a:r>
              <a:rPr lang="ru-RU" sz="2800" b="1" dirty="0" smtClean="0">
                <a:latin typeface="+mn-lt"/>
              </a:rPr>
              <a:t> Оператор ввода числовых данных;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Оператор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1;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8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800" b="1" baseline="0" dirty="0" smtClean="0">
                <a:latin typeface="+mn-lt"/>
              </a:rPr>
              <a:t>Оператор</a:t>
            </a:r>
            <a:r>
              <a:rPr lang="ru-RU" sz="2800" b="1" dirty="0" smtClean="0">
                <a:latin typeface="+mn-lt"/>
              </a:rPr>
              <a:t> 2 и т.д.;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b="1" dirty="0" smtClean="0">
                <a:latin typeface="+mn-lt"/>
              </a:rPr>
              <a:t>Write </a:t>
            </a:r>
            <a:r>
              <a:rPr lang="ru-RU" sz="2800" b="1" dirty="0" smtClean="0">
                <a:latin typeface="+mn-lt"/>
              </a:rPr>
              <a:t>Вывод результата;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5" name="Рисунок 24" descr="baby18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75" y="5092700"/>
            <a:ext cx="1214438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2908" y="0"/>
            <a:ext cx="9501222" cy="928670"/>
          </a:xfrm>
          <a:solidFill>
            <a:schemeClr val="bg1"/>
          </a:solidFill>
          <a:effectLst>
            <a:softEdge rad="317500"/>
          </a:effectLst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60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0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0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0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ТЕМА урока</a:t>
            </a:r>
            <a:r>
              <a:rPr lang="ru-RU" sz="6000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8800" b="1" baseline="30000" dirty="0" smtClean="0">
                <a:latin typeface="Monotype Corsiva" pitchFamily="66" charset="0"/>
              </a:rPr>
              <a:t/>
            </a:r>
            <a:br>
              <a:rPr lang="ru-RU" sz="8800" b="1" baseline="30000" dirty="0" smtClean="0">
                <a:latin typeface="Monotype Corsiva" pitchFamily="66" charset="0"/>
              </a:rPr>
            </a:br>
            <a:endParaRPr lang="ru-RU" sz="8800" dirty="0" smtClean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4783" y="1285860"/>
            <a:ext cx="8229600" cy="3714776"/>
          </a:xfrm>
          <a:solidFill>
            <a:schemeClr val="bg1"/>
          </a:solidFill>
          <a:effectLst>
            <a:glow rad="139700">
              <a:schemeClr val="accent1">
                <a:satMod val="175000"/>
                <a:alpha val="40000"/>
              </a:schemeClr>
            </a:glow>
            <a:softEdge rad="317500"/>
          </a:effectLst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sz="1800" dirty="0" smtClean="0">
                <a:latin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sz="1800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sz="1800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sz="1800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sz="1800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sz="1800" dirty="0" smtClean="0">
                <a:latin typeface="Arial" charset="0"/>
              </a:rPr>
              <a:t>             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sz="1800" dirty="0" smtClean="0">
                <a:latin typeface="Arial" charset="0"/>
              </a:rPr>
              <a:t> </a:t>
            </a:r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SzPct val="91000"/>
              <a:buFont typeface="Arial" charset="0"/>
              <a:buNone/>
              <a:defRPr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SzPct val="91000"/>
              <a:buFont typeface="Arial" charset="0"/>
              <a:buNone/>
              <a:defRPr/>
            </a:pP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SzPct val="91000"/>
              <a:buFont typeface="Arial" charset="0"/>
              <a:buNone/>
              <a:defRPr/>
            </a:pP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SzPct val="91000"/>
              <a:buFont typeface="Arial" charset="0"/>
              <a:buNone/>
              <a:defRPr/>
            </a:pP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SzPct val="91000"/>
              <a:buFont typeface="Arial" charset="0"/>
              <a:buNone/>
              <a:defRPr/>
            </a:pP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SzPct val="91000"/>
              <a:buFont typeface="Arial" charset="0"/>
              <a:buNone/>
              <a:defRPr/>
            </a:pPr>
            <a:endParaRPr lang="ru-RU" sz="1800" dirty="0" smtClean="0"/>
          </a:p>
        </p:txBody>
      </p:sp>
      <p:pic>
        <p:nvPicPr>
          <p:cNvPr id="4" name="Рисунок 3" descr="b371cc3d8fb220b5182f7dfe935ac9c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4143380"/>
            <a:ext cx="2465405" cy="2268139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5129" name="WordArt 13"/>
          <p:cNvSpPr>
            <a:spLocks noChangeArrowheads="1" noChangeShapeType="1" noTextEdit="1"/>
          </p:cNvSpPr>
          <p:nvPr/>
        </p:nvSpPr>
        <p:spPr bwMode="auto">
          <a:xfrm>
            <a:off x="1619250" y="3573463"/>
            <a:ext cx="720725" cy="935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25400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5130" name="WordArt 15"/>
          <p:cNvSpPr>
            <a:spLocks noChangeArrowheads="1" noChangeShapeType="1" noTextEdit="1"/>
          </p:cNvSpPr>
          <p:nvPr/>
        </p:nvSpPr>
        <p:spPr bwMode="auto">
          <a:xfrm>
            <a:off x="1619250" y="4652963"/>
            <a:ext cx="720725" cy="935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25400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5131" name="WordArt 16"/>
          <p:cNvSpPr>
            <a:spLocks noChangeArrowheads="1" noChangeShapeType="1" noTextEdit="1"/>
          </p:cNvSpPr>
          <p:nvPr/>
        </p:nvSpPr>
        <p:spPr bwMode="auto">
          <a:xfrm>
            <a:off x="2555875" y="4652963"/>
            <a:ext cx="720725" cy="935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25400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5132" name="WordArt 19"/>
          <p:cNvSpPr>
            <a:spLocks noChangeArrowheads="1" noChangeShapeType="1" noTextEdit="1"/>
          </p:cNvSpPr>
          <p:nvPr/>
        </p:nvSpPr>
        <p:spPr bwMode="auto">
          <a:xfrm>
            <a:off x="6948488" y="4437063"/>
            <a:ext cx="720725" cy="935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25400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5133" name="WordArt 20"/>
          <p:cNvSpPr>
            <a:spLocks noChangeArrowheads="1" noChangeShapeType="1" noTextEdit="1"/>
          </p:cNvSpPr>
          <p:nvPr/>
        </p:nvSpPr>
        <p:spPr bwMode="auto">
          <a:xfrm>
            <a:off x="5940425" y="4437063"/>
            <a:ext cx="720725" cy="935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25400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5134" name="WordArt 21"/>
          <p:cNvSpPr>
            <a:spLocks noChangeArrowheads="1" noChangeShapeType="1" noTextEdit="1"/>
          </p:cNvSpPr>
          <p:nvPr/>
        </p:nvSpPr>
        <p:spPr bwMode="auto">
          <a:xfrm>
            <a:off x="6948488" y="3068638"/>
            <a:ext cx="720725" cy="935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25400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5135" name="WordArt 22"/>
          <p:cNvSpPr>
            <a:spLocks noChangeArrowheads="1" noChangeShapeType="1" noTextEdit="1"/>
          </p:cNvSpPr>
          <p:nvPr/>
        </p:nvSpPr>
        <p:spPr bwMode="auto">
          <a:xfrm>
            <a:off x="5940425" y="3068638"/>
            <a:ext cx="720725" cy="935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25400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 bwMode="auto">
          <a:xfrm>
            <a:off x="571472" y="2357430"/>
            <a:ext cx="8072494" cy="1752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softEdge rad="635000"/>
          </a:effectLst>
        </p:spPr>
        <p:txBody>
          <a:bodyPr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400" b="1" i="1" dirty="0">
                <a:solidFill>
                  <a:srgbClr val="036122"/>
                </a:solidFill>
                <a:latin typeface="Monotype Corsiva" pitchFamily="66" charset="0"/>
              </a:rPr>
              <a:t>«Такая совсем не страшная  </a:t>
            </a:r>
            <a:r>
              <a:rPr lang="ru-RU" sz="5400" b="1" i="1" dirty="0" smtClean="0">
                <a:solidFill>
                  <a:srgbClr val="036122"/>
                </a:solidFill>
                <a:latin typeface="Monotype Corsiva" pitchFamily="66" charset="0"/>
              </a:rPr>
              <a:t>информатика -ГИА</a:t>
            </a:r>
            <a:r>
              <a:rPr lang="ru-RU" sz="5400" b="1" i="1" dirty="0">
                <a:solidFill>
                  <a:srgbClr val="036122"/>
                </a:solidFill>
                <a:latin typeface="Monotype Corsiva" pitchFamily="66" charset="0"/>
              </a:rPr>
              <a:t>»</a:t>
            </a:r>
            <a:endParaRPr lang="ru-RU" sz="7200" b="1" i="1" dirty="0">
              <a:solidFill>
                <a:srgbClr val="036122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bg1"/>
          </a:solidFill>
          <a:effectLst>
            <a:softEdge rad="317500"/>
          </a:effectLst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9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9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СОВЕТ </a:t>
            </a:r>
            <a:r>
              <a:rPr lang="ru-RU" sz="53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5300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4900" i="1" baseline="30000" dirty="0" smtClean="0"/>
              <a:t> </a:t>
            </a:r>
            <a:r>
              <a:rPr lang="ru-RU" sz="7300" i="1" baseline="30000" dirty="0" smtClean="0">
                <a:solidFill>
                  <a:srgbClr val="036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«Наведите порядок в цифрах».</a:t>
            </a:r>
            <a:r>
              <a:rPr lang="ru-RU" sz="7300" baseline="30000" dirty="0" smtClean="0">
                <a:solidFill>
                  <a:srgbClr val="036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7300" baseline="30000" dirty="0" smtClean="0">
                <a:solidFill>
                  <a:srgbClr val="036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endParaRPr lang="ru-RU" dirty="0">
              <a:solidFill>
                <a:srgbClr val="0361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4" name="Рисунок 3" descr="9c90c60593fafe445f40a8d8c87e034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289550"/>
            <a:ext cx="2928938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214282" y="1928802"/>
            <a:ext cx="8715436" cy="3571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softEdge rad="31750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1285852" y="2214554"/>
            <a:ext cx="650085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В14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Электронные таблицы. </a:t>
            </a:r>
            <a:endParaRPr kumimoji="0" lang="ru-RU" sz="6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6" grpId="0" animBg="1"/>
      <p:bldP spid="1844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softEdge rad="31750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357158" y="357166"/>
            <a:ext cx="8501122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600" dirty="0"/>
              <a:t>В ячейке А1 записана формула =$С$5+Е4. Какой вид приобретет формула после того, как ячейку А1 </a:t>
            </a:r>
            <a:r>
              <a:rPr lang="ru-RU" sz="2600" dirty="0" smtClean="0"/>
              <a:t>скопируют </a:t>
            </a:r>
            <a:r>
              <a:rPr lang="ru-RU" sz="2600" dirty="0"/>
              <a:t>в ячейку ВЗ?</a:t>
            </a:r>
          </a:p>
          <a:p>
            <a:r>
              <a:rPr lang="ru-RU" sz="2600" i="1" dirty="0"/>
              <a:t>Примечание: знак $ используется для обозначения </a:t>
            </a:r>
            <a:r>
              <a:rPr lang="ru-RU" sz="2600" i="1" dirty="0" smtClean="0"/>
              <a:t>абсолютной </a:t>
            </a:r>
            <a:r>
              <a:rPr lang="ru-RU" sz="2600" i="1" dirty="0"/>
              <a:t>адресации.</a:t>
            </a:r>
            <a:endParaRPr lang="ru-RU" sz="2600" dirty="0"/>
          </a:p>
          <a:p>
            <a:pPr lvl="0" algn="ctr"/>
            <a:r>
              <a:rPr lang="ru-RU" sz="2600" dirty="0" smtClean="0"/>
              <a:t>1) </a:t>
            </a:r>
            <a:r>
              <a:rPr lang="en-US" sz="2600" dirty="0" smtClean="0"/>
              <a:t>=$C$5+F6</a:t>
            </a:r>
            <a:r>
              <a:rPr lang="ru-RU" sz="2600" dirty="0" smtClean="0"/>
              <a:t>	</a:t>
            </a:r>
            <a:r>
              <a:rPr lang="en-US" sz="2600" dirty="0" smtClean="0"/>
              <a:t>3</a:t>
            </a:r>
            <a:r>
              <a:rPr lang="en-US" sz="2600" dirty="0"/>
              <a:t>) =$А$3+</a:t>
            </a:r>
            <a:r>
              <a:rPr lang="ru-RU" sz="2600" dirty="0"/>
              <a:t>Е</a:t>
            </a:r>
            <a:r>
              <a:rPr lang="en-US" sz="2600" dirty="0" smtClean="0"/>
              <a:t>4</a:t>
            </a:r>
            <a:endParaRPr lang="ru-RU" sz="2600" dirty="0" smtClean="0"/>
          </a:p>
          <a:p>
            <a:pPr lvl="0" algn="ctr"/>
            <a:r>
              <a:rPr lang="ru-RU" sz="2600" dirty="0" smtClean="0"/>
              <a:t>2) </a:t>
            </a:r>
            <a:r>
              <a:rPr lang="en-US" sz="2600" dirty="0" smtClean="0"/>
              <a:t>=$С$5+D2</a:t>
            </a:r>
            <a:r>
              <a:rPr lang="ru-RU" sz="2600" dirty="0" smtClean="0"/>
              <a:t>	</a:t>
            </a:r>
            <a:r>
              <a:rPr lang="en-US" sz="2600" dirty="0" smtClean="0"/>
              <a:t>4) =$D$7+</a:t>
            </a:r>
            <a:r>
              <a:rPr lang="ru-RU" sz="2600" dirty="0" smtClean="0"/>
              <a:t>Е</a:t>
            </a:r>
            <a:r>
              <a:rPr lang="en-US" sz="2600" dirty="0" smtClean="0"/>
              <a:t>4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214282" y="3500438"/>
            <a:ext cx="879696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47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 В ячейке В1 записана формула = 2*$А1. Какой вид</a:t>
            </a:r>
          </a:p>
          <a:p>
            <a:pPr marL="0" marR="0" lvl="0" indent="2047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приобретет формула после того, как ячейку В1 </a:t>
            </a:r>
          </a:p>
          <a:p>
            <a:pPr marL="0" marR="0" lvl="0" indent="2047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Скопируют в ячейку С2?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47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Примечание: знак $ используется для обозначения </a:t>
            </a:r>
          </a:p>
          <a:p>
            <a:pPr marL="0" marR="0" lvl="0" indent="2047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абсолютной адресации.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47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 = 2*$В1	     2) =2*$А2</a:t>
            </a:r>
            <a:r>
              <a:rPr kumimoji="0" lang="ru-RU" sz="2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3) = 3*$А2	4) = 3*$В2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285984" y="3000372"/>
            <a:ext cx="2000264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929190" y="2643182"/>
            <a:ext cx="2000264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929190" y="3000372"/>
            <a:ext cx="2071702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428860" y="5715016"/>
            <a:ext cx="1714512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572000" y="5715016"/>
            <a:ext cx="1714512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643702" y="5715016"/>
            <a:ext cx="1714512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4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4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4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4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4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4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4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4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4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4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4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4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4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42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42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8441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bg1"/>
          </a:solidFill>
          <a:effectLst>
            <a:softEdge rad="317500"/>
          </a:effectLst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9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9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СОВЕТ 9</a:t>
            </a:r>
            <a:r>
              <a:rPr lang="ru-RU" sz="5300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4900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7300" i="1" baseline="30000" dirty="0" smtClean="0">
                <a:solidFill>
                  <a:srgbClr val="036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«Действуйте методически».</a:t>
            </a:r>
            <a:r>
              <a:rPr lang="ru-RU" sz="7300" baseline="30000" dirty="0" smtClean="0">
                <a:solidFill>
                  <a:srgbClr val="036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7300" baseline="30000" dirty="0" smtClean="0">
                <a:solidFill>
                  <a:srgbClr val="036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endParaRPr lang="ru-RU" dirty="0">
              <a:solidFill>
                <a:srgbClr val="0361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214282" y="1285860"/>
            <a:ext cx="8715436" cy="514353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softEdge rad="31750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571472" y="1571613"/>
            <a:ext cx="792961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В12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0" hangingPunct="0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Поиск </a:t>
            </a: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информации в базе данных по сформулированному условию. </a:t>
            </a:r>
          </a:p>
        </p:txBody>
      </p:sp>
      <p:pic>
        <p:nvPicPr>
          <p:cNvPr id="7" name="Рисунок 6" descr="печатающий_компьютер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00" y="54292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6" grpId="0" animBg="1"/>
      <p:bldP spid="1844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печатающий_компьютер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00" y="54292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3906" y="1142984"/>
            <a:ext cx="9157906" cy="3852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5"/>
          <p:cNvSpPr/>
          <p:nvPr/>
        </p:nvSpPr>
        <p:spPr>
          <a:xfrm>
            <a:off x="0" y="1857364"/>
            <a:ext cx="7643834" cy="1631216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>
            <a:softEdge rad="317500"/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0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10000" dirty="0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печатающий_компьютер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00" y="54292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45910" y="1290028"/>
            <a:ext cx="9189910" cy="3696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5"/>
          <p:cNvSpPr/>
          <p:nvPr/>
        </p:nvSpPr>
        <p:spPr>
          <a:xfrm>
            <a:off x="0" y="1857364"/>
            <a:ext cx="7643834" cy="1631216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>
            <a:softEdge rad="317500"/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0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10000" dirty="0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effectLst>
            <a:softEdge rad="317500"/>
          </a:effectLst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3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3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3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СОВЕТ </a:t>
            </a:r>
            <a:r>
              <a:rPr lang="ru-RU" sz="60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10:</a:t>
            </a:r>
            <a:r>
              <a:rPr lang="ru-RU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7300" i="1" baseline="30000" dirty="0" smtClean="0">
                <a:solidFill>
                  <a:srgbClr val="036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«Воспринимайте математические примеры как игру».</a:t>
            </a:r>
            <a:r>
              <a:rPr lang="ru-RU" b="1" baseline="30000" dirty="0" smtClean="0"/>
              <a:t/>
            </a:r>
            <a:br>
              <a:rPr lang="ru-RU" b="1" baseline="30000" dirty="0" smtClean="0"/>
            </a:br>
            <a:endParaRPr lang="ru-RU" dirty="0"/>
          </a:p>
        </p:txBody>
      </p:sp>
      <p:sp>
        <p:nvSpPr>
          <p:cNvPr id="17442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50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53" name="Rectangle 45"/>
          <p:cNvSpPr>
            <a:spLocks noChangeArrowheads="1"/>
          </p:cNvSpPr>
          <p:nvPr/>
        </p:nvSpPr>
        <p:spPr bwMode="auto">
          <a:xfrm>
            <a:off x="28572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b="1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214282" y="1643050"/>
            <a:ext cx="8715436" cy="450059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softEdge rad="31750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857653"/>
          </a:xfrm>
        </p:spPr>
        <p:txBody>
          <a:bodyPr/>
          <a:lstStyle/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В19</a:t>
            </a:r>
          </a:p>
          <a:p>
            <a:pPr algn="ctr">
              <a:buNone/>
            </a:pPr>
            <a:r>
              <a:rPr lang="ru-RU" sz="6000" b="1" dirty="0" smtClean="0"/>
              <a:t>Компьютерные сети. Адресация в Интернете.</a:t>
            </a:r>
            <a:endParaRPr lang="ru-RU" sz="6000" dirty="0" smtClean="0"/>
          </a:p>
        </p:txBody>
      </p:sp>
      <p:pic>
        <p:nvPicPr>
          <p:cNvPr id="10" name="Рисунок 9" descr="2e1fb996251761703e4d9600d60253f0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68" y="5250660"/>
            <a:ext cx="2357432" cy="1607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7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2" grpId="0"/>
      <p:bldP spid="17450" grpId="0"/>
      <p:bldP spid="17453" grpId="0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42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50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53" name="Rectangle 45"/>
          <p:cNvSpPr>
            <a:spLocks noChangeArrowheads="1"/>
          </p:cNvSpPr>
          <p:nvPr/>
        </p:nvSpPr>
        <p:spPr bwMode="auto">
          <a:xfrm>
            <a:off x="28572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b="1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0" y="0"/>
            <a:ext cx="6500826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softEdge rad="31750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57158" y="428605"/>
            <a:ext cx="6000792" cy="3071834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Доступ к файлу </a:t>
            </a:r>
            <a:r>
              <a:rPr lang="ru-RU" sz="3600" dirty="0" err="1" smtClean="0"/>
              <a:t>htm.txt</a:t>
            </a:r>
            <a:r>
              <a:rPr lang="ru-RU" sz="3600" dirty="0" smtClean="0"/>
              <a:t>, находящемуся на сервере </a:t>
            </a:r>
            <a:r>
              <a:rPr lang="ru-RU" sz="3600" dirty="0" err="1" smtClean="0"/>
              <a:t>com.ru</a:t>
            </a:r>
            <a:r>
              <a:rPr lang="ru-RU" sz="3600" dirty="0" smtClean="0"/>
              <a:t>, осуществляется по протоколу </a:t>
            </a:r>
            <a:r>
              <a:rPr lang="ru-RU" sz="3600" dirty="0" err="1" smtClean="0"/>
              <a:t>http</a:t>
            </a:r>
            <a:r>
              <a:rPr lang="ru-RU" sz="3600" dirty="0" smtClean="0"/>
              <a:t>. В таблице фрагменты адреса файла закодированы буквами от А до Ж. Запишите последовательность этих букв, кодирующую адрес указанного файла в сети Интернет.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6786578" y="2214554"/>
          <a:ext cx="2000264" cy="4071966"/>
        </p:xfrm>
        <a:graphic>
          <a:graphicData uri="http://schemas.openxmlformats.org/drawingml/2006/table">
            <a:tbl>
              <a:tblPr/>
              <a:tblGrid>
                <a:gridCol w="975562"/>
                <a:gridCol w="1024702"/>
              </a:tblGrid>
              <a:tr h="590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A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/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77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Б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com</a:t>
                      </a: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77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ru-RU" sz="36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txt</a:t>
                      </a: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://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77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ru-RU" sz="36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ru</a:t>
                      </a: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htm</a:t>
                      </a: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Ж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http</a:t>
                      </a: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Прямоугольник 5"/>
          <p:cNvSpPr/>
          <p:nvPr/>
        </p:nvSpPr>
        <p:spPr>
          <a:xfrm>
            <a:off x="214282" y="357166"/>
            <a:ext cx="8929718" cy="1631216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>
            <a:softEdge rad="317500"/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0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ЖГБДАЕВ</a:t>
            </a:r>
            <a:endParaRPr lang="ru-RU" sz="10000" dirty="0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7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2" grpId="0"/>
      <p:bldP spid="17450" grpId="0"/>
      <p:bldP spid="17453" grpId="0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42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50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53" name="Rectangle 45"/>
          <p:cNvSpPr>
            <a:spLocks noChangeArrowheads="1"/>
          </p:cNvSpPr>
          <p:nvPr/>
        </p:nvSpPr>
        <p:spPr bwMode="auto">
          <a:xfrm>
            <a:off x="28572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b="1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0" y="0"/>
            <a:ext cx="6500826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softEdge rad="31750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285720" y="285728"/>
            <a:ext cx="6000792" cy="3071834"/>
          </a:xfrm>
        </p:spPr>
        <p:txBody>
          <a:bodyPr/>
          <a:lstStyle/>
          <a:p>
            <a:pPr lvl="0">
              <a:buNone/>
            </a:pPr>
            <a:r>
              <a:rPr lang="ru-RU" sz="3600" dirty="0" smtClean="0"/>
              <a:t>Доступ к файлу </a:t>
            </a:r>
            <a:r>
              <a:rPr lang="ru-RU" sz="3600" b="1" dirty="0" err="1" smtClean="0"/>
              <a:t>net.txt</a:t>
            </a:r>
            <a:r>
              <a:rPr lang="ru-RU" sz="3600" dirty="0" smtClean="0"/>
              <a:t>, находящемуся на сервере </a:t>
            </a:r>
            <a:r>
              <a:rPr lang="ru-RU" sz="3600" b="1" dirty="0" err="1" smtClean="0"/>
              <a:t>html.ru</a:t>
            </a:r>
            <a:r>
              <a:rPr lang="ru-RU" sz="3600" dirty="0" smtClean="0"/>
              <a:t>, осуществляется по протоколу </a:t>
            </a:r>
            <a:r>
              <a:rPr lang="ru-RU" sz="3600" b="1" dirty="0" err="1" smtClean="0"/>
              <a:t>http</a:t>
            </a:r>
            <a:r>
              <a:rPr lang="ru-RU" sz="3600" dirty="0" smtClean="0"/>
              <a:t>. В таблице фрагменты адреса файла закодированы цифрами от 1 до 7. Запишите последовательность цифр, кодирующую адрес указанного файла в сети Интернет.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643702" y="2143116"/>
          <a:ext cx="2000264" cy="4214840"/>
        </p:xfrm>
        <a:graphic>
          <a:graphicData uri="http://schemas.openxmlformats.org/drawingml/2006/table">
            <a:tbl>
              <a:tblPr/>
              <a:tblGrid>
                <a:gridCol w="699961"/>
                <a:gridCol w="1300303"/>
              </a:tblGrid>
              <a:tr h="602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1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ru-RU" sz="36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ru</a:t>
                      </a: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2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2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://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2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3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html</a:t>
                      </a: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2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4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net</a:t>
                      </a: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2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5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/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2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6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http</a:t>
                      </a: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2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7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ru-RU" sz="36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txt</a:t>
                      </a: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5"/>
          <p:cNvSpPr/>
          <p:nvPr/>
        </p:nvSpPr>
        <p:spPr>
          <a:xfrm>
            <a:off x="214282" y="357166"/>
            <a:ext cx="8929718" cy="1631216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>
            <a:softEdge rad="317500"/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0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6231547</a:t>
            </a:r>
            <a:endParaRPr lang="ru-RU" sz="10000" dirty="0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7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2" grpId="0"/>
      <p:bldP spid="17450" grpId="0"/>
      <p:bldP spid="17453" grpId="0"/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42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50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53" name="Rectangle 45"/>
          <p:cNvSpPr>
            <a:spLocks noChangeArrowheads="1"/>
          </p:cNvSpPr>
          <p:nvPr/>
        </p:nvSpPr>
        <p:spPr bwMode="auto">
          <a:xfrm>
            <a:off x="28572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b="1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0" y="0"/>
            <a:ext cx="6500826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softEdge rad="31750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285720" y="285728"/>
            <a:ext cx="6000792" cy="3071834"/>
          </a:xfrm>
        </p:spPr>
        <p:txBody>
          <a:bodyPr/>
          <a:lstStyle/>
          <a:p>
            <a:pPr lvl="0">
              <a:buNone/>
            </a:pPr>
            <a:r>
              <a:rPr lang="ru-RU" sz="3600" dirty="0" smtClean="0"/>
              <a:t>Доступ к файлу </a:t>
            </a:r>
            <a:r>
              <a:rPr lang="ru-RU" sz="3600" b="1" dirty="0" err="1" smtClean="0"/>
              <a:t>edu.txt</a:t>
            </a:r>
            <a:r>
              <a:rPr lang="ru-RU" sz="3600" dirty="0" smtClean="0"/>
              <a:t>, находящемуся на сервере </a:t>
            </a:r>
            <a:r>
              <a:rPr lang="ru-RU" sz="3600" b="1" dirty="0" err="1" smtClean="0"/>
              <a:t>htm.ru</a:t>
            </a:r>
            <a:r>
              <a:rPr lang="ru-RU" sz="3600" dirty="0" smtClean="0"/>
              <a:t>, осуществляется по протоколу </a:t>
            </a:r>
            <a:r>
              <a:rPr lang="ru-RU" sz="3600" b="1" dirty="0" err="1" smtClean="0"/>
              <a:t>http</a:t>
            </a:r>
            <a:r>
              <a:rPr lang="ru-RU" sz="3600" dirty="0" smtClean="0"/>
              <a:t>. В таблице фрагменты адреса файла закодированы буквами от </a:t>
            </a:r>
          </a:p>
          <a:p>
            <a:pPr lvl="0">
              <a:buNone/>
            </a:pPr>
            <a:r>
              <a:rPr lang="ru-RU" sz="3600" dirty="0" smtClean="0"/>
              <a:t>   А до Ж. Запишите последовательность этих букв, кодирующую адрес указанного файла в сети Интернет.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6786578" y="2285992"/>
          <a:ext cx="1714512" cy="3863344"/>
        </p:xfrm>
        <a:graphic>
          <a:graphicData uri="http://schemas.openxmlformats.org/drawingml/2006/table">
            <a:tbl>
              <a:tblPr/>
              <a:tblGrid>
                <a:gridCol w="514350"/>
                <a:gridCol w="1200162"/>
              </a:tblGrid>
              <a:tr h="571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A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htm</a:t>
                      </a:r>
                      <a:r>
                        <a:rPr lang="ru-RU" sz="36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</a:t>
                      </a:r>
                      <a:endParaRPr lang="ru-RU" sz="36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4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П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://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4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И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/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4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С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http</a:t>
                      </a:r>
                      <a:endParaRPr lang="ru-RU" sz="36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4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rgbClr val="000066"/>
                          </a:solidFill>
                          <a:latin typeface="Times New Roman"/>
                          <a:ea typeface="Calibri"/>
                        </a:rPr>
                        <a:t>С</a:t>
                      </a:r>
                      <a:endParaRPr lang="ru-RU" sz="3600" b="1" dirty="0">
                        <a:solidFill>
                          <a:srgbClr val="000066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ru-RU" sz="36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ru</a:t>
                      </a: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4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О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ru-RU" sz="36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txt</a:t>
                      </a:r>
                      <a:endParaRPr lang="ru-RU" sz="36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4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Б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edu</a:t>
                      </a:r>
                      <a:endParaRPr lang="ru-RU" sz="36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Прямоугольник 5"/>
          <p:cNvSpPr/>
          <p:nvPr/>
        </p:nvSpPr>
        <p:spPr>
          <a:xfrm>
            <a:off x="214282" y="357166"/>
            <a:ext cx="8929718" cy="1631216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>
            <a:softEdge rad="317500"/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СПА</a:t>
            </a:r>
            <a:r>
              <a:rPr lang="ru-RU" sz="10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ИБО</a:t>
            </a:r>
            <a:endParaRPr lang="ru-RU" sz="10000" dirty="0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7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2" grpId="0"/>
      <p:bldP spid="17450" grpId="0"/>
      <p:bldP spid="17453" grpId="0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42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50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4" name="Oval 39"/>
          <p:cNvSpPr>
            <a:spLocks noChangeArrowheads="1"/>
          </p:cNvSpPr>
          <p:nvPr/>
        </p:nvSpPr>
        <p:spPr bwMode="auto">
          <a:xfrm>
            <a:off x="428596" y="714356"/>
            <a:ext cx="8072494" cy="5286412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>
            <a:softEdge rad="317500"/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9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Спасибо за урок</a:t>
            </a:r>
          </a:p>
        </p:txBody>
      </p:sp>
      <p:sp>
        <p:nvSpPr>
          <p:cNvPr id="17453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b="1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ru-RU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7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7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7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770" decel="100000"/>
                                        <p:tgtEl>
                                          <p:spTgt spid="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2" grpId="0"/>
      <p:bldP spid="17450" grpId="0"/>
      <p:bldP spid="174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Rectangle 1"/>
          <p:cNvSpPr>
            <a:spLocks noChangeArrowheads="1"/>
          </p:cNvSpPr>
          <p:nvPr/>
        </p:nvSpPr>
        <p:spPr bwMode="auto">
          <a:xfrm>
            <a:off x="0" y="785794"/>
            <a:ext cx="9144000" cy="609397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softEdge rad="317500"/>
          </a:effectLst>
        </p:spPr>
        <p:txBody>
          <a:bodyPr anchor="ctr">
            <a:spAutoFit/>
          </a:bodyPr>
          <a:lstStyle/>
          <a:p>
            <a:pPr marL="800100" lvl="1" indent="-342900">
              <a:buClr>
                <a:srgbClr val="FF00FF"/>
              </a:buClr>
              <a:tabLst>
                <a:tab pos="914400" algn="l"/>
              </a:tabLst>
              <a:defRPr/>
            </a:pPr>
            <a:endParaRPr lang="ru-RU" sz="3200" b="1" dirty="0">
              <a:latin typeface="Monotype Corsiva" pitchFamily="66" charset="0"/>
            </a:endParaRPr>
          </a:p>
          <a:p>
            <a:pPr marL="800100" lvl="1" indent="-342900">
              <a:buClr>
                <a:srgbClr val="FF00FF"/>
              </a:buClr>
              <a:tabLst>
                <a:tab pos="914400" algn="l"/>
              </a:tabLst>
              <a:defRPr/>
            </a:pPr>
            <a:endParaRPr lang="ru-RU" sz="3200" b="1" dirty="0">
              <a:latin typeface="Monotype Corsiva" pitchFamily="66" charset="0"/>
            </a:endParaRPr>
          </a:p>
          <a:p>
            <a:pPr marL="800100" lvl="1" indent="-342900">
              <a:buClr>
                <a:srgbClr val="FF00FF"/>
              </a:buClr>
              <a:tabLst>
                <a:tab pos="914400" algn="l"/>
              </a:tabLst>
              <a:defRPr/>
            </a:pPr>
            <a:endParaRPr lang="ru-RU" sz="3200" b="1" dirty="0">
              <a:latin typeface="Monotype Corsiva" pitchFamily="66" charset="0"/>
            </a:endParaRPr>
          </a:p>
          <a:p>
            <a:pPr marL="800100" lvl="1" indent="-342900">
              <a:buClr>
                <a:srgbClr val="FF00FF"/>
              </a:buClr>
              <a:tabLst>
                <a:tab pos="914400" algn="l"/>
              </a:tabLst>
              <a:defRPr/>
            </a:pPr>
            <a:endParaRPr lang="ru-RU" sz="3200" b="1" dirty="0">
              <a:latin typeface="Monotype Corsiva" pitchFamily="66" charset="0"/>
            </a:endParaRPr>
          </a:p>
          <a:p>
            <a:pPr marL="800100" lvl="1" indent="-342900">
              <a:buClr>
                <a:srgbClr val="FF00FF"/>
              </a:buClr>
              <a:tabLst>
                <a:tab pos="914400" algn="l"/>
              </a:tabLst>
              <a:defRPr/>
            </a:pPr>
            <a:endParaRPr lang="ru-RU" sz="3200" b="1" dirty="0">
              <a:latin typeface="Monotype Corsiva" pitchFamily="66" charset="0"/>
            </a:endParaRPr>
          </a:p>
          <a:p>
            <a:pPr marL="800100" lvl="1" indent="-342900">
              <a:buClr>
                <a:srgbClr val="FF00FF"/>
              </a:buClr>
              <a:tabLst>
                <a:tab pos="914400" algn="l"/>
              </a:tabLst>
              <a:defRPr/>
            </a:pPr>
            <a:endParaRPr lang="ru-RU" sz="3200" b="1" dirty="0">
              <a:latin typeface="Monotype Corsiva" pitchFamily="66" charset="0"/>
            </a:endParaRPr>
          </a:p>
          <a:p>
            <a:pPr marL="800100" lvl="1" indent="-342900">
              <a:buClr>
                <a:srgbClr val="FF00FF"/>
              </a:buClr>
              <a:tabLst>
                <a:tab pos="914400" algn="l"/>
              </a:tabLst>
              <a:defRPr/>
            </a:pPr>
            <a:endParaRPr lang="ru-RU" sz="3200" b="1" dirty="0">
              <a:latin typeface="Monotype Corsiva" pitchFamily="66" charset="0"/>
            </a:endParaRPr>
          </a:p>
          <a:p>
            <a:pPr marL="800100" lvl="1" indent="-342900">
              <a:buClr>
                <a:srgbClr val="FF00FF"/>
              </a:buClr>
              <a:tabLst>
                <a:tab pos="914400" algn="l"/>
              </a:tabLst>
              <a:defRPr/>
            </a:pPr>
            <a:endParaRPr lang="ru-RU" sz="3200" b="1" dirty="0">
              <a:latin typeface="Monotype Corsiva" pitchFamily="66" charset="0"/>
            </a:endParaRPr>
          </a:p>
          <a:p>
            <a:pPr marL="800100" lvl="1" indent="-342900">
              <a:buClr>
                <a:srgbClr val="FF00FF"/>
              </a:buClr>
              <a:tabLst>
                <a:tab pos="914400" algn="l"/>
              </a:tabLst>
              <a:defRPr/>
            </a:pPr>
            <a:endParaRPr lang="ru-RU" sz="3200" b="1" dirty="0">
              <a:latin typeface="Monotype Corsiva" pitchFamily="66" charset="0"/>
            </a:endParaRPr>
          </a:p>
          <a:p>
            <a:pPr marL="800100" lvl="1" indent="-342900">
              <a:buClr>
                <a:srgbClr val="FF00FF"/>
              </a:buClr>
              <a:tabLst>
                <a:tab pos="914400" algn="l"/>
              </a:tabLst>
              <a:defRPr/>
            </a:pPr>
            <a:endParaRPr lang="ru-RU" sz="1000" b="1" dirty="0">
              <a:latin typeface="Monotype Corsiva" pitchFamily="66" charset="0"/>
            </a:endParaRPr>
          </a:p>
          <a:p>
            <a:pPr marL="800100" lvl="1" indent="-342900">
              <a:buClr>
                <a:srgbClr val="FF00FF"/>
              </a:buClr>
              <a:tabLst>
                <a:tab pos="914400" algn="l"/>
              </a:tabLst>
              <a:defRPr/>
            </a:pPr>
            <a:endParaRPr lang="ru-RU" sz="1000" b="1" dirty="0">
              <a:latin typeface="Monotype Corsiva" pitchFamily="66" charset="0"/>
            </a:endParaRPr>
          </a:p>
          <a:p>
            <a:pPr marL="800100" lvl="1" indent="-342900">
              <a:buClr>
                <a:srgbClr val="FF00FF"/>
              </a:buClr>
              <a:tabLst>
                <a:tab pos="914400" algn="l"/>
              </a:tabLst>
              <a:defRPr/>
            </a:pPr>
            <a:endParaRPr lang="ru-RU" sz="1000" b="1" dirty="0">
              <a:latin typeface="Monotype Corsiva" pitchFamily="66" charset="0"/>
            </a:endParaRPr>
          </a:p>
          <a:p>
            <a:pPr marL="800100" lvl="1" indent="-342900">
              <a:buClr>
                <a:srgbClr val="FF00FF"/>
              </a:buClr>
              <a:tabLst>
                <a:tab pos="914400" algn="l"/>
              </a:tabLst>
              <a:defRPr/>
            </a:pPr>
            <a:endParaRPr lang="ru-RU" sz="1000" b="1" dirty="0">
              <a:latin typeface="Monotype Corsiva" pitchFamily="66" charset="0"/>
            </a:endParaRPr>
          </a:p>
          <a:p>
            <a:pPr marL="800100" lvl="1" indent="-342900">
              <a:buClr>
                <a:srgbClr val="FF00FF"/>
              </a:buClr>
              <a:tabLst>
                <a:tab pos="914400" algn="l"/>
              </a:tabLst>
              <a:defRPr/>
            </a:pPr>
            <a:endParaRPr lang="ru-RU" sz="1000" b="1" dirty="0">
              <a:latin typeface="Monotype Corsiva" pitchFamily="66" charset="0"/>
            </a:endParaRPr>
          </a:p>
          <a:p>
            <a:pPr marL="800100" lvl="1" indent="-342900">
              <a:buClr>
                <a:srgbClr val="FF00FF"/>
              </a:buClr>
              <a:tabLst>
                <a:tab pos="914400" algn="l"/>
              </a:tabLst>
              <a:defRPr/>
            </a:pPr>
            <a:endParaRPr lang="ru-RU" sz="1000" b="1" dirty="0">
              <a:latin typeface="Monotype Corsiva" pitchFamily="66" charset="0"/>
            </a:endParaRPr>
          </a:p>
          <a:p>
            <a:pPr marL="800100" lvl="1" indent="-342900">
              <a:buClr>
                <a:srgbClr val="FF00FF"/>
              </a:buClr>
              <a:tabLst>
                <a:tab pos="914400" algn="l"/>
              </a:tabLst>
              <a:defRPr/>
            </a:pPr>
            <a:endParaRPr lang="ru-RU" sz="1000" b="1" dirty="0">
              <a:latin typeface="Monotype Corsiva" pitchFamily="66" charset="0"/>
            </a:endParaRPr>
          </a:p>
          <a:p>
            <a:pPr marL="800100" lvl="1" indent="-342900">
              <a:buClr>
                <a:srgbClr val="FF00FF"/>
              </a:buClr>
              <a:tabLst>
                <a:tab pos="914400" algn="l"/>
              </a:tabLst>
              <a:defRPr/>
            </a:pP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572000" y="2928934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929190" y="2928934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86380" y="2928934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643570" y="2928934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000760" y="2928934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357950" y="2928934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715140" y="2928934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072330" y="2928934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429520" y="2928934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5286380" y="4214818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</a:t>
            </a: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643570" y="4214818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</a:t>
            </a: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6000760" y="4214818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</a:t>
            </a: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5643570" y="1214422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6000760" y="1214422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</a:t>
            </a: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6357950" y="1214422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6715140" y="1214422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</a:t>
            </a: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7072330" y="1214422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</a:t>
            </a: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7429520" y="1214422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</a:t>
            </a:r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7786710" y="1214422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4929190" y="1643050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5286380" y="1643050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5643570" y="1643050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</a:t>
            </a: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6000760" y="1643050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6357950" y="1643050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</a:t>
            </a: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6715140" y="1643050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</a:t>
            </a: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7072330" y="1643050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Скругленный прямоугольник 93"/>
          <p:cNvSpPr/>
          <p:nvPr/>
        </p:nvSpPr>
        <p:spPr>
          <a:xfrm>
            <a:off x="6000760" y="2071678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6357950" y="2071678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96" name="Скругленный прямоугольник 95"/>
          <p:cNvSpPr/>
          <p:nvPr/>
        </p:nvSpPr>
        <p:spPr>
          <a:xfrm>
            <a:off x="6715140" y="2071678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й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7072330" y="2071678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</a:t>
            </a: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4214810" y="2500306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</a:t>
            </a:r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4572000" y="2500306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</a:t>
            </a:r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4929190" y="2500306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5286380" y="2500306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</a:t>
            </a: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5643570" y="2500306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</a:t>
            </a:r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6000760" y="2500306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</a:t>
            </a: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6357950" y="2500306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Скругленный прямоугольник 105"/>
          <p:cNvSpPr/>
          <p:nvPr/>
        </p:nvSpPr>
        <p:spPr>
          <a:xfrm>
            <a:off x="3500430" y="3357562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107" name="Скругленный прямоугольник 106"/>
          <p:cNvSpPr/>
          <p:nvPr/>
        </p:nvSpPr>
        <p:spPr>
          <a:xfrm>
            <a:off x="3857620" y="3357562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</a:t>
            </a:r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4214810" y="3357562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</a:t>
            </a:r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4572000" y="3357562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</a:t>
            </a:r>
          </a:p>
        </p:txBody>
      </p:sp>
      <p:sp>
        <p:nvSpPr>
          <p:cNvPr id="110" name="Скругленный прямоугольник 109"/>
          <p:cNvSpPr/>
          <p:nvPr/>
        </p:nvSpPr>
        <p:spPr>
          <a:xfrm>
            <a:off x="4929190" y="3357562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5286380" y="3357562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</a:t>
            </a:r>
          </a:p>
        </p:txBody>
      </p:sp>
      <p:sp>
        <p:nvSpPr>
          <p:cNvPr id="112" name="Скругленный прямоугольник 111"/>
          <p:cNvSpPr/>
          <p:nvPr/>
        </p:nvSpPr>
        <p:spPr>
          <a:xfrm>
            <a:off x="5643570" y="3357562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</a:t>
            </a:r>
          </a:p>
        </p:txBody>
      </p:sp>
      <p:sp>
        <p:nvSpPr>
          <p:cNvPr id="113" name="Скругленный прямоугольник 112"/>
          <p:cNvSpPr/>
          <p:nvPr/>
        </p:nvSpPr>
        <p:spPr>
          <a:xfrm>
            <a:off x="6000760" y="3357562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</a:t>
            </a:r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5643570" y="3786190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</a:t>
            </a:r>
          </a:p>
        </p:txBody>
      </p:sp>
      <p:sp>
        <p:nvSpPr>
          <p:cNvPr id="115" name="Скругленный прямоугольник 114"/>
          <p:cNvSpPr/>
          <p:nvPr/>
        </p:nvSpPr>
        <p:spPr>
          <a:xfrm>
            <a:off x="6000760" y="3786190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116" name="Скругленный прямоугольник 115"/>
          <p:cNvSpPr/>
          <p:nvPr/>
        </p:nvSpPr>
        <p:spPr>
          <a:xfrm>
            <a:off x="6357950" y="3786190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й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Скругленный прямоугольник 116"/>
          <p:cNvSpPr/>
          <p:nvPr/>
        </p:nvSpPr>
        <p:spPr>
          <a:xfrm>
            <a:off x="6715140" y="3786190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</a:t>
            </a:r>
          </a:p>
        </p:txBody>
      </p:sp>
      <p:sp>
        <p:nvSpPr>
          <p:cNvPr id="118" name="Скругленный прямоугольник 117"/>
          <p:cNvSpPr/>
          <p:nvPr/>
        </p:nvSpPr>
        <p:spPr>
          <a:xfrm>
            <a:off x="5643570" y="4643446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119" name="Скругленный прямоугольник 118"/>
          <p:cNvSpPr/>
          <p:nvPr/>
        </p:nvSpPr>
        <p:spPr>
          <a:xfrm>
            <a:off x="6000760" y="4643446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</a:t>
            </a:r>
          </a:p>
        </p:txBody>
      </p:sp>
      <p:sp>
        <p:nvSpPr>
          <p:cNvPr id="120" name="Скругленный прямоугольник 119"/>
          <p:cNvSpPr/>
          <p:nvPr/>
        </p:nvSpPr>
        <p:spPr>
          <a:xfrm>
            <a:off x="6357950" y="4643446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Скругленный прямоугольник 120"/>
          <p:cNvSpPr/>
          <p:nvPr/>
        </p:nvSpPr>
        <p:spPr>
          <a:xfrm>
            <a:off x="6715140" y="4643446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</a:t>
            </a:r>
          </a:p>
        </p:txBody>
      </p:sp>
      <p:sp>
        <p:nvSpPr>
          <p:cNvPr id="122" name="Скругленный прямоугольник 121"/>
          <p:cNvSpPr/>
          <p:nvPr/>
        </p:nvSpPr>
        <p:spPr>
          <a:xfrm>
            <a:off x="7072330" y="4643446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</a:t>
            </a:r>
          </a:p>
        </p:txBody>
      </p:sp>
      <p:sp>
        <p:nvSpPr>
          <p:cNvPr id="123" name="Скругленный прямоугольник 122"/>
          <p:cNvSpPr/>
          <p:nvPr/>
        </p:nvSpPr>
        <p:spPr>
          <a:xfrm>
            <a:off x="7429520" y="4643446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124" name="Скругленный прямоугольник 123"/>
          <p:cNvSpPr/>
          <p:nvPr/>
        </p:nvSpPr>
        <p:spPr>
          <a:xfrm>
            <a:off x="7786710" y="4643446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</a:t>
            </a:r>
          </a:p>
        </p:txBody>
      </p:sp>
      <p:sp>
        <p:nvSpPr>
          <p:cNvPr id="125" name="Скругленный прямоугольник 124"/>
          <p:cNvSpPr/>
          <p:nvPr/>
        </p:nvSpPr>
        <p:spPr>
          <a:xfrm>
            <a:off x="8143900" y="4643446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</a:t>
            </a:r>
          </a:p>
        </p:txBody>
      </p:sp>
      <p:sp>
        <p:nvSpPr>
          <p:cNvPr id="126" name="Скругленный прямоугольник 125"/>
          <p:cNvSpPr/>
          <p:nvPr/>
        </p:nvSpPr>
        <p:spPr>
          <a:xfrm>
            <a:off x="8501090" y="4643446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Скругленный прямоугольник 131"/>
          <p:cNvSpPr/>
          <p:nvPr/>
        </p:nvSpPr>
        <p:spPr>
          <a:xfrm>
            <a:off x="4929190" y="5500702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Скругленный прямоугольник 132"/>
          <p:cNvSpPr/>
          <p:nvPr/>
        </p:nvSpPr>
        <p:spPr>
          <a:xfrm>
            <a:off x="5286380" y="5500702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</a:t>
            </a:r>
          </a:p>
        </p:txBody>
      </p:sp>
      <p:sp>
        <p:nvSpPr>
          <p:cNvPr id="134" name="Скругленный прямоугольник 133"/>
          <p:cNvSpPr/>
          <p:nvPr/>
        </p:nvSpPr>
        <p:spPr>
          <a:xfrm>
            <a:off x="5643570" y="5500702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5" name="Скругленный прямоугольник 134"/>
          <p:cNvSpPr/>
          <p:nvPr/>
        </p:nvSpPr>
        <p:spPr>
          <a:xfrm>
            <a:off x="6000760" y="5500702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136" name="Скругленный прямоугольник 135"/>
          <p:cNvSpPr/>
          <p:nvPr/>
        </p:nvSpPr>
        <p:spPr>
          <a:xfrm>
            <a:off x="6357950" y="5500702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</a:t>
            </a:r>
          </a:p>
        </p:txBody>
      </p:sp>
      <p:sp>
        <p:nvSpPr>
          <p:cNvPr id="137" name="Скругленный прямоугольник 136"/>
          <p:cNvSpPr/>
          <p:nvPr/>
        </p:nvSpPr>
        <p:spPr>
          <a:xfrm>
            <a:off x="6715140" y="5500702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</a:t>
            </a:r>
          </a:p>
        </p:txBody>
      </p:sp>
      <p:sp>
        <p:nvSpPr>
          <p:cNvPr id="138" name="Скругленный прямоугольник 137"/>
          <p:cNvSpPr/>
          <p:nvPr/>
        </p:nvSpPr>
        <p:spPr>
          <a:xfrm>
            <a:off x="7072330" y="5500702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</a:t>
            </a:r>
          </a:p>
        </p:txBody>
      </p:sp>
      <p:sp>
        <p:nvSpPr>
          <p:cNvPr id="139" name="Скругленный прямоугольник 138"/>
          <p:cNvSpPr/>
          <p:nvPr/>
        </p:nvSpPr>
        <p:spPr>
          <a:xfrm>
            <a:off x="7429520" y="5500702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Выноска со стрелкой вправо 139"/>
          <p:cNvSpPr/>
          <p:nvPr/>
        </p:nvSpPr>
        <p:spPr>
          <a:xfrm>
            <a:off x="5286380" y="1285860"/>
            <a:ext cx="357190" cy="285752"/>
          </a:xfrm>
          <a:prstGeom prst="rightArrowCallout">
            <a:avLst/>
          </a:prstGeom>
          <a:solidFill>
            <a:srgbClr val="C00000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41" name="Выноска со стрелкой вправо 140"/>
          <p:cNvSpPr/>
          <p:nvPr/>
        </p:nvSpPr>
        <p:spPr>
          <a:xfrm>
            <a:off x="4572000" y="1714488"/>
            <a:ext cx="357190" cy="285752"/>
          </a:xfrm>
          <a:prstGeom prst="rightArrowCallout">
            <a:avLst/>
          </a:prstGeom>
          <a:solidFill>
            <a:srgbClr val="C00000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42" name="Выноска со стрелкой вправо 141"/>
          <p:cNvSpPr/>
          <p:nvPr/>
        </p:nvSpPr>
        <p:spPr>
          <a:xfrm>
            <a:off x="5643570" y="2143116"/>
            <a:ext cx="357190" cy="285752"/>
          </a:xfrm>
          <a:prstGeom prst="rightArrowCallout">
            <a:avLst/>
          </a:prstGeom>
          <a:solidFill>
            <a:srgbClr val="C00000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3" name="Выноска со стрелкой вправо 142"/>
          <p:cNvSpPr/>
          <p:nvPr/>
        </p:nvSpPr>
        <p:spPr>
          <a:xfrm>
            <a:off x="3857620" y="2571744"/>
            <a:ext cx="357190" cy="285752"/>
          </a:xfrm>
          <a:prstGeom prst="rightArrowCallout">
            <a:avLst/>
          </a:prstGeom>
          <a:solidFill>
            <a:srgbClr val="C00000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4" name="Выноска со стрелкой вправо 143"/>
          <p:cNvSpPr/>
          <p:nvPr/>
        </p:nvSpPr>
        <p:spPr>
          <a:xfrm>
            <a:off x="4214810" y="3000372"/>
            <a:ext cx="357190" cy="285752"/>
          </a:xfrm>
          <a:prstGeom prst="rightArrowCallout">
            <a:avLst/>
          </a:prstGeom>
          <a:solidFill>
            <a:srgbClr val="C00000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45" name="Выноска со стрелкой вправо 144"/>
          <p:cNvSpPr/>
          <p:nvPr/>
        </p:nvSpPr>
        <p:spPr>
          <a:xfrm>
            <a:off x="3143240" y="3429000"/>
            <a:ext cx="357190" cy="285752"/>
          </a:xfrm>
          <a:prstGeom prst="rightArrowCallout">
            <a:avLst/>
          </a:prstGeom>
          <a:solidFill>
            <a:srgbClr val="C00000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46" name="Выноска со стрелкой вправо 145"/>
          <p:cNvSpPr/>
          <p:nvPr/>
        </p:nvSpPr>
        <p:spPr>
          <a:xfrm>
            <a:off x="5286380" y="3857628"/>
            <a:ext cx="357190" cy="285752"/>
          </a:xfrm>
          <a:prstGeom prst="rightArrowCallout">
            <a:avLst/>
          </a:prstGeom>
          <a:solidFill>
            <a:srgbClr val="C00000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47" name="Выноска со стрелкой вправо 146"/>
          <p:cNvSpPr/>
          <p:nvPr/>
        </p:nvSpPr>
        <p:spPr>
          <a:xfrm>
            <a:off x="4929190" y="4286256"/>
            <a:ext cx="357190" cy="285752"/>
          </a:xfrm>
          <a:prstGeom prst="rightArrowCallout">
            <a:avLst/>
          </a:prstGeom>
          <a:solidFill>
            <a:srgbClr val="C00000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48" name="Выноска со стрелкой вправо 147"/>
          <p:cNvSpPr/>
          <p:nvPr/>
        </p:nvSpPr>
        <p:spPr>
          <a:xfrm>
            <a:off x="5286380" y="4714884"/>
            <a:ext cx="357190" cy="285752"/>
          </a:xfrm>
          <a:prstGeom prst="rightArrowCallout">
            <a:avLst/>
          </a:prstGeom>
          <a:solidFill>
            <a:srgbClr val="C00000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51" name="Выноска со стрелкой вправо 150"/>
          <p:cNvSpPr/>
          <p:nvPr/>
        </p:nvSpPr>
        <p:spPr>
          <a:xfrm>
            <a:off x="4357686" y="5572140"/>
            <a:ext cx="571504" cy="285752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9413"/>
            </a:avLst>
          </a:prstGeom>
          <a:solidFill>
            <a:srgbClr val="C00000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52" name="Скругленный прямоугольник 151"/>
          <p:cNvSpPr/>
          <p:nvPr/>
        </p:nvSpPr>
        <p:spPr>
          <a:xfrm>
            <a:off x="5643570" y="5072074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153" name="Скругленный прямоугольник 152"/>
          <p:cNvSpPr/>
          <p:nvPr/>
        </p:nvSpPr>
        <p:spPr>
          <a:xfrm>
            <a:off x="6000760" y="5072074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</a:t>
            </a:r>
          </a:p>
        </p:txBody>
      </p:sp>
      <p:sp>
        <p:nvSpPr>
          <p:cNvPr id="154" name="Скругленный прямоугольник 153"/>
          <p:cNvSpPr/>
          <p:nvPr/>
        </p:nvSpPr>
        <p:spPr>
          <a:xfrm>
            <a:off x="6357950" y="5072074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6715140" y="5072074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072330" y="5072074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</a:t>
            </a: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429520" y="5072074"/>
            <a:ext cx="357190" cy="4286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8" name="Выноска со стрелкой вправо 157"/>
          <p:cNvSpPr/>
          <p:nvPr/>
        </p:nvSpPr>
        <p:spPr>
          <a:xfrm>
            <a:off x="5072066" y="5143512"/>
            <a:ext cx="571504" cy="285752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9413"/>
            </a:avLst>
          </a:prstGeom>
          <a:solidFill>
            <a:srgbClr val="C00000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59" name="Скругленный прямоугольник 158"/>
          <p:cNvSpPr/>
          <p:nvPr/>
        </p:nvSpPr>
        <p:spPr>
          <a:xfrm>
            <a:off x="857224" y="2071678"/>
            <a:ext cx="2286016" cy="1214446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Гибкий магнитный диск</a:t>
            </a:r>
          </a:p>
        </p:txBody>
      </p:sp>
      <p:sp>
        <p:nvSpPr>
          <p:cNvPr id="160" name="Скругленный прямоугольник 159"/>
          <p:cNvSpPr/>
          <p:nvPr/>
        </p:nvSpPr>
        <p:spPr>
          <a:xfrm>
            <a:off x="357158" y="1857364"/>
            <a:ext cx="3500462" cy="1357322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Устройство вывода информации на бумажный носитель</a:t>
            </a:r>
          </a:p>
        </p:txBody>
      </p:sp>
      <p:sp>
        <p:nvSpPr>
          <p:cNvPr id="161" name="Скругленный прямоугольник 160"/>
          <p:cNvSpPr/>
          <p:nvPr/>
        </p:nvSpPr>
        <p:spPr>
          <a:xfrm>
            <a:off x="285720" y="1785926"/>
            <a:ext cx="3571900" cy="3714776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Именованная совокупность связанных записей (кластеров), хранящихся во внешней памяти компьютера и рассматриваемых как единое целое</a:t>
            </a:r>
          </a:p>
        </p:txBody>
      </p:sp>
      <p:sp>
        <p:nvSpPr>
          <p:cNvPr id="162" name="Скругленный прямоугольник 161"/>
          <p:cNvSpPr/>
          <p:nvPr/>
        </p:nvSpPr>
        <p:spPr>
          <a:xfrm>
            <a:off x="785786" y="2071678"/>
            <a:ext cx="2500330" cy="1214446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Устройство вывода информации</a:t>
            </a:r>
          </a:p>
        </p:txBody>
      </p:sp>
      <p:sp>
        <p:nvSpPr>
          <p:cNvPr id="163" name="Скругленный прямоугольник 162"/>
          <p:cNvSpPr/>
          <p:nvPr/>
        </p:nvSpPr>
        <p:spPr>
          <a:xfrm>
            <a:off x="285720" y="2714620"/>
            <a:ext cx="3786214" cy="2643206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Последовательность операторов, записанная на языке, понятном компьютеру</a:t>
            </a:r>
          </a:p>
        </p:txBody>
      </p:sp>
      <p:sp>
        <p:nvSpPr>
          <p:cNvPr id="164" name="Скругленный прямоугольник 163"/>
          <p:cNvSpPr/>
          <p:nvPr/>
        </p:nvSpPr>
        <p:spPr>
          <a:xfrm>
            <a:off x="500034" y="3857628"/>
            <a:ext cx="3786182" cy="1643074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Последовательность действий, направленная на получение результата</a:t>
            </a:r>
          </a:p>
        </p:txBody>
      </p:sp>
      <p:sp>
        <p:nvSpPr>
          <p:cNvPr id="165" name="Скругленный прямоугольник 164"/>
          <p:cNvSpPr/>
          <p:nvPr/>
        </p:nvSpPr>
        <p:spPr>
          <a:xfrm>
            <a:off x="714348" y="1714488"/>
            <a:ext cx="2286016" cy="1214446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Единица измерения информации</a:t>
            </a:r>
          </a:p>
        </p:txBody>
      </p:sp>
      <p:sp>
        <p:nvSpPr>
          <p:cNvPr id="166" name="Скругленный прямоугольник 165"/>
          <p:cNvSpPr/>
          <p:nvPr/>
        </p:nvSpPr>
        <p:spPr>
          <a:xfrm>
            <a:off x="928662" y="3857628"/>
            <a:ext cx="2428892" cy="1214446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Он бывает двух видов – 0 или 1</a:t>
            </a:r>
          </a:p>
        </p:txBody>
      </p:sp>
      <p:sp>
        <p:nvSpPr>
          <p:cNvPr id="167" name="Скругленный прямоугольник 166"/>
          <p:cNvSpPr/>
          <p:nvPr/>
        </p:nvSpPr>
        <p:spPr>
          <a:xfrm>
            <a:off x="1571604" y="4143380"/>
            <a:ext cx="2500330" cy="1071570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Жёсткий диск</a:t>
            </a:r>
          </a:p>
        </p:txBody>
      </p:sp>
      <p:sp>
        <p:nvSpPr>
          <p:cNvPr id="168" name="Скругленный прямоугольник 167"/>
          <p:cNvSpPr/>
          <p:nvPr/>
        </p:nvSpPr>
        <p:spPr>
          <a:xfrm>
            <a:off x="1214414" y="3857628"/>
            <a:ext cx="3071834" cy="1714512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Устройство ввода текстовой и графической информации</a:t>
            </a:r>
          </a:p>
        </p:txBody>
      </p:sp>
      <p:sp>
        <p:nvSpPr>
          <p:cNvPr id="169" name="Скругленный прямоугольник 168"/>
          <p:cNvSpPr/>
          <p:nvPr/>
        </p:nvSpPr>
        <p:spPr>
          <a:xfrm>
            <a:off x="1428728" y="4071942"/>
            <a:ext cx="2857520" cy="1214446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Paint –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графический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…</a:t>
            </a:r>
          </a:p>
        </p:txBody>
      </p:sp>
      <p:sp>
        <p:nvSpPr>
          <p:cNvPr id="6431" name="Заголовок 104"/>
          <p:cNvSpPr>
            <a:spLocks noGrp="1"/>
          </p:cNvSpPr>
          <p:nvPr>
            <p:ph type="title"/>
          </p:nvPr>
        </p:nvSpPr>
        <p:spPr>
          <a:xfrm>
            <a:off x="0" y="785813"/>
            <a:ext cx="5072063" cy="571500"/>
          </a:xfrm>
        </p:spPr>
        <p:txBody>
          <a:bodyPr/>
          <a:lstStyle/>
          <a:p>
            <a:r>
              <a:rPr lang="ru-RU" sz="3200" smtClean="0"/>
              <a:t>Разгадайте кроссворд. </a:t>
            </a:r>
          </a:p>
        </p:txBody>
      </p:sp>
      <p:sp>
        <p:nvSpPr>
          <p:cNvPr id="131" name="Заголовок 1"/>
          <p:cNvSpPr txBox="1">
            <a:spLocks/>
          </p:cNvSpPr>
          <p:nvPr/>
        </p:nvSpPr>
        <p:spPr bwMode="auto">
          <a:xfrm>
            <a:off x="6350" y="6350"/>
            <a:ext cx="9144000" cy="99375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softEdge rad="317500"/>
          </a:effectLst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ru-RU" sz="5400" b="1" i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СОВЕТ</a:t>
            </a:r>
            <a:r>
              <a:rPr lang="ru-RU" sz="4400" b="1" i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6000" b="1" i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  <a:r>
              <a:rPr lang="ru-RU" sz="5400" b="1" i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r>
              <a:rPr lang="ru-RU" sz="5400" i="1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7200" b="1" i="1" baseline="30000" dirty="0">
                <a:solidFill>
                  <a:srgbClr val="03612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«</a:t>
            </a:r>
            <a:r>
              <a:rPr lang="ru-RU" sz="7200" b="1" i="1" baseline="30000" dirty="0">
                <a:solidFill>
                  <a:srgbClr val="036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  <a:t>Настройтесь</a:t>
            </a:r>
            <a:r>
              <a:rPr lang="ru-RU" sz="7200" b="1" i="1" baseline="30000" dirty="0">
                <a:solidFill>
                  <a:srgbClr val="03612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ru-RU" sz="7200" b="1" i="1" baseline="30000" dirty="0">
                <a:solidFill>
                  <a:srgbClr val="036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  <a:t>на</a:t>
            </a:r>
            <a:r>
              <a:rPr lang="ru-RU" sz="7200" b="1" i="1" baseline="30000" dirty="0">
                <a:solidFill>
                  <a:srgbClr val="03612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ru-RU" sz="7200" b="1" i="1" baseline="30000" dirty="0">
                <a:solidFill>
                  <a:srgbClr val="036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  <a:t>успех</a:t>
            </a:r>
            <a:r>
              <a:rPr lang="ru-RU" sz="7200" b="1" i="1" baseline="30000" dirty="0">
                <a:solidFill>
                  <a:srgbClr val="03612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».</a:t>
            </a:r>
            <a:endParaRPr lang="ru-RU" sz="4000" b="1" baseline="30000" dirty="0">
              <a:solidFill>
                <a:srgbClr val="03612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j-ea"/>
              <a:cs typeface="+mj-cs"/>
            </a:endParaRPr>
          </a:p>
        </p:txBody>
      </p:sp>
      <p:pic>
        <p:nvPicPr>
          <p:cNvPr id="150" name="Рисунок 149" descr="1c8c2557f257bc1fd1c77da928df880e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9586" y="5429264"/>
            <a:ext cx="1214414" cy="1214414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</p:spTree>
  </p:cSld>
  <p:clrMapOvr>
    <a:masterClrMapping/>
  </p:clrMapOvr>
  <p:transition advClick="0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01818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1000" fill="hold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01818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" dur="1000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01818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" dur="10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01818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01818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1000" fill="hold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01818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3" dur="1000" fill="hold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01818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5" dur="1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01818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7" dur="1000" fill="hold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01818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1000" fill="hold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01818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1" dur="1000" fill="hold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0181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6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9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1000"/>
                            </p:stCondLst>
                            <p:childTnLst>
                              <p:par>
                                <p:cTn id="212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3" dur="10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5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1000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1000"/>
                            </p:stCondLst>
                            <p:childTnLst>
                              <p:par>
                                <p:cTn id="252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3" dur="10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5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264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5" fill="hold">
                      <p:stCondLst>
                        <p:cond delay="0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100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10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100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10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1000"/>
                            </p:stCondLst>
                            <p:childTnLst>
                              <p:par>
                                <p:cTn id="280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1" dur="10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0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3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285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6" fill="hold">
                      <p:stCondLst>
                        <p:cond delay="0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10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1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3" dur="1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1000"/>
                            </p:stCondLst>
                            <p:childTnLst>
                              <p:par>
                                <p:cTn id="305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8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310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1" fill="hold">
                      <p:stCondLst>
                        <p:cond delay="0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10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1000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100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10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4" dur="1000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100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1000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1000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10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1000"/>
                            </p:stCondLst>
                            <p:childTnLst>
                              <p:par>
                                <p:cTn id="348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353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4" fill="hold">
                      <p:stCondLst>
                        <p:cond delay="0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360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1" fill="hold">
                      <p:stCondLst>
                        <p:cond delay="0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5" dur="1000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1000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1" dur="1000"/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4" dur="1000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7" dur="1000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0" dur="1000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1000"/>
                            </p:stCondLst>
                            <p:childTnLst>
                              <p:par>
                                <p:cTn id="382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3" dur="10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5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2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394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5" fill="hold">
                      <p:stCondLst>
                        <p:cond delay="0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9" dur="1000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2" dur="10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5" dur="10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8" dur="1000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1" dur="1000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4" dur="1000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7" dur="1000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0" dur="100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2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3" dur="10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10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5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</p:childTnLst>
        </p:cTn>
      </p:par>
    </p:tnLst>
    <p:bldLst>
      <p:bldP spid="159" grpId="0" animBg="1"/>
      <p:bldP spid="159" grpId="1" animBg="1"/>
      <p:bldP spid="160" grpId="0" animBg="1"/>
      <p:bldP spid="160" grpId="1" animBg="1"/>
      <p:bldP spid="161" grpId="0" animBg="1"/>
      <p:bldP spid="161" grpId="1" animBg="1"/>
      <p:bldP spid="162" grpId="0" animBg="1"/>
      <p:bldP spid="162" grpId="1" animBg="1"/>
      <p:bldP spid="163" grpId="0" animBg="1"/>
      <p:bldP spid="163" grpId="1" animBg="1"/>
      <p:bldP spid="164" grpId="0" animBg="1"/>
      <p:bldP spid="164" grpId="1" animBg="1"/>
      <p:bldP spid="165" grpId="0" animBg="1"/>
      <p:bldP spid="165" grpId="1" animBg="1"/>
      <p:bldP spid="166" grpId="0" animBg="1"/>
      <p:bldP spid="166" grpId="1" animBg="1"/>
      <p:bldP spid="167" grpId="0" animBg="1"/>
      <p:bldP spid="167" grpId="1" animBg="1"/>
      <p:bldP spid="168" grpId="0" animBg="1"/>
      <p:bldP spid="168" grpId="1" animBg="1"/>
      <p:bldP spid="169" grpId="0" animBg="1"/>
      <p:bldP spid="16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  <a:solidFill>
            <a:schemeClr val="bg1"/>
          </a:solidFill>
          <a:effectLst>
            <a:softEdge rad="317500"/>
          </a:effectLst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0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СОВЕТ</a:t>
            </a:r>
            <a:r>
              <a:rPr lang="ru-RU" sz="49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7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60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6000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i="1" baseline="30000" dirty="0" smtClean="0">
                <a:solidFill>
                  <a:srgbClr val="036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«Необходимо </a:t>
            </a:r>
            <a:br>
              <a:rPr lang="ru-RU" sz="8000" i="1" baseline="30000" dirty="0" smtClean="0">
                <a:solidFill>
                  <a:srgbClr val="036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8000" i="1" baseline="30000" dirty="0" smtClean="0">
                <a:solidFill>
                  <a:srgbClr val="036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хорошо понимать смысл правил».</a:t>
            </a:r>
            <a:endParaRPr lang="ru-RU" baseline="30000" dirty="0">
              <a:solidFill>
                <a:srgbClr val="0361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5" name="Рисунок 4" descr="печатающий_компьютер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188" y="5286375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85720" y="0"/>
            <a:ext cx="8572560" cy="698652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softEdge rad="317500"/>
          </a:effectLst>
        </p:spPr>
        <p:txBody>
          <a:bodyPr anchor="ctr">
            <a:spAutoFit/>
          </a:bodyPr>
          <a:lstStyle/>
          <a:p>
            <a:pPr marL="800100" lvl="1" indent="-342900">
              <a:buClr>
                <a:srgbClr val="FF00FF"/>
              </a:buClr>
              <a:tabLst>
                <a:tab pos="914400" algn="l"/>
              </a:tabLst>
              <a:defRPr/>
            </a:pPr>
            <a:endParaRPr lang="ru-RU" sz="3200" b="1" dirty="0">
              <a:latin typeface="Monotype Corsiva" pitchFamily="66" charset="0"/>
            </a:endParaRPr>
          </a:p>
          <a:p>
            <a:pPr marL="800100" lvl="1" indent="-342900">
              <a:buClr>
                <a:srgbClr val="FF00FF"/>
              </a:buClr>
              <a:tabLst>
                <a:tab pos="914400" algn="l"/>
              </a:tabLst>
              <a:defRPr/>
            </a:pPr>
            <a:endParaRPr lang="ru-RU" sz="3200" b="1" dirty="0">
              <a:latin typeface="Monotype Corsiva" pitchFamily="66" charset="0"/>
            </a:endParaRPr>
          </a:p>
          <a:p>
            <a:pPr marL="800100" lvl="1" indent="-342900">
              <a:buClr>
                <a:srgbClr val="FF00FF"/>
              </a:buClr>
              <a:tabLst>
                <a:tab pos="914400" algn="l"/>
              </a:tabLst>
              <a:defRPr/>
            </a:pPr>
            <a:endParaRPr lang="ru-RU" sz="3200" b="1" dirty="0">
              <a:latin typeface="Monotype Corsiva" pitchFamily="66" charset="0"/>
            </a:endParaRPr>
          </a:p>
          <a:p>
            <a:pPr marL="800100" lvl="1" indent="-342900">
              <a:buClr>
                <a:srgbClr val="FF00FF"/>
              </a:buClr>
              <a:tabLst>
                <a:tab pos="914400" algn="l"/>
              </a:tabLst>
              <a:defRPr/>
            </a:pPr>
            <a:endParaRPr lang="ru-RU" sz="3200" b="1" dirty="0">
              <a:latin typeface="Monotype Corsiva" pitchFamily="66" charset="0"/>
            </a:endParaRPr>
          </a:p>
          <a:p>
            <a:pPr marL="800100" lvl="1" indent="-342900">
              <a:buClr>
                <a:srgbClr val="FF00FF"/>
              </a:buClr>
              <a:tabLst>
                <a:tab pos="914400" algn="l"/>
              </a:tabLst>
              <a:defRPr/>
            </a:pPr>
            <a:endParaRPr lang="ru-RU" sz="3200" b="1" dirty="0">
              <a:latin typeface="Monotype Corsiva" pitchFamily="66" charset="0"/>
            </a:endParaRPr>
          </a:p>
          <a:p>
            <a:pPr marL="800100" lvl="1" indent="-342900">
              <a:buClr>
                <a:srgbClr val="FF00FF"/>
              </a:buClr>
              <a:tabLst>
                <a:tab pos="914400" algn="l"/>
              </a:tabLst>
              <a:defRPr/>
            </a:pPr>
            <a:endParaRPr lang="ru-RU" sz="3200" b="1" dirty="0">
              <a:latin typeface="Monotype Corsiva" pitchFamily="66" charset="0"/>
            </a:endParaRPr>
          </a:p>
          <a:p>
            <a:pPr marL="800100" lvl="1" indent="-342900">
              <a:buClr>
                <a:srgbClr val="FF00FF"/>
              </a:buClr>
              <a:tabLst>
                <a:tab pos="914400" algn="l"/>
              </a:tabLst>
              <a:defRPr/>
            </a:pPr>
            <a:endParaRPr lang="ru-RU" sz="3200" b="1" dirty="0">
              <a:latin typeface="Monotype Corsiva" pitchFamily="66" charset="0"/>
            </a:endParaRPr>
          </a:p>
          <a:p>
            <a:pPr marL="800100" lvl="1" indent="-342900">
              <a:buClr>
                <a:srgbClr val="FF00FF"/>
              </a:buClr>
              <a:tabLst>
                <a:tab pos="914400" algn="l"/>
              </a:tabLst>
              <a:defRPr/>
            </a:pPr>
            <a:endParaRPr lang="ru-RU" sz="3200" b="1" dirty="0">
              <a:latin typeface="Monotype Corsiva" pitchFamily="66" charset="0"/>
            </a:endParaRPr>
          </a:p>
          <a:p>
            <a:pPr marL="800100" lvl="1" indent="-342900">
              <a:buClr>
                <a:srgbClr val="FF00FF"/>
              </a:buClr>
              <a:tabLst>
                <a:tab pos="914400" algn="l"/>
              </a:tabLst>
              <a:defRPr/>
            </a:pPr>
            <a:endParaRPr lang="ru-RU" sz="3200" b="1" dirty="0">
              <a:latin typeface="Monotype Corsiva" pitchFamily="66" charset="0"/>
            </a:endParaRPr>
          </a:p>
          <a:p>
            <a:pPr marL="800100" lvl="1" indent="-342900">
              <a:buClr>
                <a:srgbClr val="FF00FF"/>
              </a:buClr>
              <a:tabLst>
                <a:tab pos="914400" algn="l"/>
              </a:tabLst>
              <a:defRPr/>
            </a:pPr>
            <a:endParaRPr lang="ru-RU" sz="3200" b="1" dirty="0">
              <a:latin typeface="Monotype Corsiva" pitchFamily="66" charset="0"/>
            </a:endParaRPr>
          </a:p>
          <a:p>
            <a:pPr marL="800100" lvl="1" indent="-342900">
              <a:buClr>
                <a:srgbClr val="FF00FF"/>
              </a:buClr>
              <a:tabLst>
                <a:tab pos="914400" algn="l"/>
              </a:tabLst>
              <a:defRPr/>
            </a:pPr>
            <a:endParaRPr lang="ru-RU" sz="3200" b="1" dirty="0">
              <a:latin typeface="Monotype Corsiva" pitchFamily="66" charset="0"/>
            </a:endParaRPr>
          </a:p>
          <a:p>
            <a:pPr marL="800100" lvl="1" indent="-342900">
              <a:buClr>
                <a:srgbClr val="FF00FF"/>
              </a:buClr>
              <a:tabLst>
                <a:tab pos="914400" algn="l"/>
              </a:tabLst>
              <a:defRPr/>
            </a:pPr>
            <a:endParaRPr lang="ru-RU" sz="3200" b="1" dirty="0">
              <a:latin typeface="Monotype Corsiva" pitchFamily="66" charset="0"/>
            </a:endParaRPr>
          </a:p>
          <a:p>
            <a:pPr marL="800100" lvl="1" indent="-342900">
              <a:buClr>
                <a:srgbClr val="FF00FF"/>
              </a:buClr>
              <a:tabLst>
                <a:tab pos="914400" algn="l"/>
              </a:tabLst>
              <a:defRPr/>
            </a:pPr>
            <a:endParaRPr lang="ru-RU" sz="3200" b="1" dirty="0">
              <a:latin typeface="Monotype Corsiva" pitchFamily="66" charset="0"/>
            </a:endParaRPr>
          </a:p>
          <a:p>
            <a:pPr marL="800100" lvl="1" indent="-342900">
              <a:buClr>
                <a:srgbClr val="FF00FF"/>
              </a:buClr>
              <a:tabLst>
                <a:tab pos="914400" algn="l"/>
              </a:tabLst>
              <a:defRPr/>
            </a:pPr>
            <a:endParaRPr lang="ru-RU" sz="3200" b="1" dirty="0">
              <a:latin typeface="Monotype Corsiva" pitchFamily="66" charset="0"/>
            </a:endParaRPr>
          </a:p>
        </p:txBody>
      </p:sp>
      <p:pic>
        <p:nvPicPr>
          <p:cNvPr id="9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0"/>
            <a:ext cx="8553450" cy="650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печатающий_компьютер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00" y="54292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1142976" y="785794"/>
            <a:ext cx="6786610" cy="4708981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>
            <a:softEdge rad="317500"/>
          </a:effectLst>
        </p:spPr>
        <p:txBody>
          <a:bodyPr>
            <a:spAutoFit/>
          </a:bodyPr>
          <a:lstStyle/>
          <a:p>
            <a:pPr algn="ctr">
              <a:defRPr/>
            </a:pPr>
            <a:endParaRPr lang="ru-RU" sz="10000" dirty="0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0000" dirty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13</a:t>
            </a:r>
          </a:p>
          <a:p>
            <a:pPr algn="ctr">
              <a:defRPr/>
            </a:pPr>
            <a:endParaRPr lang="ru-RU" sz="10000" dirty="0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785786" y="1142984"/>
            <a:ext cx="764386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В15</a:t>
            </a:r>
            <a:endParaRPr lang="ru-RU" sz="6000" b="1" dirty="0">
              <a:solidFill>
                <a:srgbClr val="1F497D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принципы создания текста в текстовом редакторе. </a:t>
            </a:r>
            <a:endParaRPr kumimoji="0" lang="ru-RU" sz="6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  <p:bldP spid="11" grpId="0" animBg="1" autoUpdateAnimBg="0"/>
      <p:bldP spid="7182" grpId="0"/>
      <p:bldP spid="718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  <a:solidFill>
            <a:schemeClr val="bg1"/>
          </a:solidFill>
          <a:effectLst>
            <a:softEdge rad="317500"/>
          </a:effectLst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0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СОВЕТ</a:t>
            </a:r>
            <a:r>
              <a:rPr lang="ru-RU" sz="49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7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60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6000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i="1" baseline="30000" dirty="0" smtClean="0">
                <a:solidFill>
                  <a:srgbClr val="036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«Необходимо </a:t>
            </a:r>
            <a:br>
              <a:rPr lang="ru-RU" sz="8000" i="1" baseline="30000" dirty="0" smtClean="0">
                <a:solidFill>
                  <a:srgbClr val="036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8000" i="1" baseline="30000" dirty="0" smtClean="0">
                <a:solidFill>
                  <a:srgbClr val="036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хорошо понимать смысл правил».</a:t>
            </a:r>
            <a:endParaRPr lang="ru-RU" baseline="30000" dirty="0">
              <a:solidFill>
                <a:srgbClr val="0361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8197" name="Рисунок 4" descr="печатающий_компьютер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188" y="5286375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85720" y="0"/>
            <a:ext cx="8572560" cy="698652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softEdge rad="317500"/>
          </a:effectLst>
        </p:spPr>
        <p:txBody>
          <a:bodyPr anchor="ctr">
            <a:spAutoFit/>
          </a:bodyPr>
          <a:lstStyle/>
          <a:p>
            <a:pPr marL="800100" lvl="1" indent="-342900">
              <a:buClr>
                <a:srgbClr val="FF00FF"/>
              </a:buClr>
              <a:tabLst>
                <a:tab pos="914400" algn="l"/>
              </a:tabLst>
              <a:defRPr/>
            </a:pPr>
            <a:endParaRPr lang="ru-RU" sz="3200" b="1" dirty="0">
              <a:latin typeface="Monotype Corsiva" pitchFamily="66" charset="0"/>
            </a:endParaRPr>
          </a:p>
          <a:p>
            <a:pPr marL="800100" lvl="1" indent="-342900">
              <a:buClr>
                <a:srgbClr val="FF00FF"/>
              </a:buClr>
              <a:tabLst>
                <a:tab pos="914400" algn="l"/>
              </a:tabLst>
              <a:defRPr/>
            </a:pPr>
            <a:endParaRPr lang="ru-RU" sz="3200" b="1" dirty="0">
              <a:latin typeface="Monotype Corsiva" pitchFamily="66" charset="0"/>
            </a:endParaRPr>
          </a:p>
          <a:p>
            <a:pPr marL="800100" lvl="1" indent="-342900">
              <a:buClr>
                <a:srgbClr val="FF00FF"/>
              </a:buClr>
              <a:tabLst>
                <a:tab pos="914400" algn="l"/>
              </a:tabLst>
              <a:defRPr/>
            </a:pPr>
            <a:endParaRPr lang="ru-RU" sz="3200" b="1" dirty="0">
              <a:latin typeface="Monotype Corsiva" pitchFamily="66" charset="0"/>
            </a:endParaRPr>
          </a:p>
          <a:p>
            <a:pPr marL="800100" lvl="1" indent="-342900">
              <a:buClr>
                <a:srgbClr val="FF00FF"/>
              </a:buClr>
              <a:tabLst>
                <a:tab pos="914400" algn="l"/>
              </a:tabLst>
              <a:defRPr/>
            </a:pPr>
            <a:endParaRPr lang="ru-RU" sz="3200" b="1" dirty="0">
              <a:latin typeface="Monotype Corsiva" pitchFamily="66" charset="0"/>
            </a:endParaRPr>
          </a:p>
          <a:p>
            <a:pPr marL="800100" lvl="1" indent="-342900">
              <a:buClr>
                <a:srgbClr val="FF00FF"/>
              </a:buClr>
              <a:tabLst>
                <a:tab pos="914400" algn="l"/>
              </a:tabLst>
              <a:defRPr/>
            </a:pPr>
            <a:endParaRPr lang="ru-RU" sz="3200" b="1" dirty="0">
              <a:latin typeface="Monotype Corsiva" pitchFamily="66" charset="0"/>
            </a:endParaRPr>
          </a:p>
          <a:p>
            <a:pPr marL="800100" lvl="1" indent="-342900">
              <a:buClr>
                <a:srgbClr val="FF00FF"/>
              </a:buClr>
              <a:tabLst>
                <a:tab pos="914400" algn="l"/>
              </a:tabLst>
              <a:defRPr/>
            </a:pPr>
            <a:endParaRPr lang="ru-RU" sz="3200" b="1" dirty="0">
              <a:latin typeface="Monotype Corsiva" pitchFamily="66" charset="0"/>
            </a:endParaRPr>
          </a:p>
          <a:p>
            <a:pPr marL="800100" lvl="1" indent="-342900">
              <a:buClr>
                <a:srgbClr val="FF00FF"/>
              </a:buClr>
              <a:tabLst>
                <a:tab pos="914400" algn="l"/>
              </a:tabLst>
              <a:defRPr/>
            </a:pPr>
            <a:endParaRPr lang="ru-RU" sz="3200" b="1" dirty="0">
              <a:latin typeface="Monotype Corsiva" pitchFamily="66" charset="0"/>
            </a:endParaRPr>
          </a:p>
          <a:p>
            <a:pPr marL="800100" lvl="1" indent="-342900">
              <a:buClr>
                <a:srgbClr val="FF00FF"/>
              </a:buClr>
              <a:tabLst>
                <a:tab pos="914400" algn="l"/>
              </a:tabLst>
              <a:defRPr/>
            </a:pPr>
            <a:endParaRPr lang="ru-RU" sz="3200" b="1" dirty="0">
              <a:latin typeface="Monotype Corsiva" pitchFamily="66" charset="0"/>
            </a:endParaRPr>
          </a:p>
          <a:p>
            <a:pPr marL="800100" lvl="1" indent="-342900">
              <a:buClr>
                <a:srgbClr val="FF00FF"/>
              </a:buClr>
              <a:tabLst>
                <a:tab pos="914400" algn="l"/>
              </a:tabLst>
              <a:defRPr/>
            </a:pPr>
            <a:endParaRPr lang="ru-RU" sz="3200" b="1" dirty="0">
              <a:latin typeface="Monotype Corsiva" pitchFamily="66" charset="0"/>
            </a:endParaRPr>
          </a:p>
          <a:p>
            <a:pPr marL="800100" lvl="1" indent="-342900">
              <a:buClr>
                <a:srgbClr val="FF00FF"/>
              </a:buClr>
              <a:tabLst>
                <a:tab pos="914400" algn="l"/>
              </a:tabLst>
              <a:defRPr/>
            </a:pPr>
            <a:endParaRPr lang="ru-RU" sz="3200" b="1" dirty="0">
              <a:latin typeface="Monotype Corsiva" pitchFamily="66" charset="0"/>
            </a:endParaRPr>
          </a:p>
          <a:p>
            <a:pPr marL="800100" lvl="1" indent="-342900">
              <a:buClr>
                <a:srgbClr val="FF00FF"/>
              </a:buClr>
              <a:tabLst>
                <a:tab pos="914400" algn="l"/>
              </a:tabLst>
              <a:defRPr/>
            </a:pPr>
            <a:endParaRPr lang="ru-RU" sz="3200" b="1" dirty="0">
              <a:latin typeface="Monotype Corsiva" pitchFamily="66" charset="0"/>
            </a:endParaRPr>
          </a:p>
          <a:p>
            <a:pPr marL="800100" lvl="1" indent="-342900">
              <a:buClr>
                <a:srgbClr val="FF00FF"/>
              </a:buClr>
              <a:tabLst>
                <a:tab pos="914400" algn="l"/>
              </a:tabLst>
              <a:defRPr/>
            </a:pPr>
            <a:endParaRPr lang="ru-RU" sz="3200" b="1" dirty="0">
              <a:latin typeface="Monotype Corsiva" pitchFamily="66" charset="0"/>
            </a:endParaRPr>
          </a:p>
          <a:p>
            <a:pPr marL="800100" lvl="1" indent="-342900">
              <a:buClr>
                <a:srgbClr val="FF00FF"/>
              </a:buClr>
              <a:tabLst>
                <a:tab pos="914400" algn="l"/>
              </a:tabLst>
              <a:defRPr/>
            </a:pPr>
            <a:endParaRPr lang="ru-RU" sz="3200" b="1" dirty="0">
              <a:latin typeface="Monotype Corsiva" pitchFamily="66" charset="0"/>
            </a:endParaRPr>
          </a:p>
          <a:p>
            <a:pPr marL="800100" lvl="1" indent="-342900">
              <a:buClr>
                <a:srgbClr val="FF00FF"/>
              </a:buClr>
              <a:tabLst>
                <a:tab pos="914400" algn="l"/>
              </a:tabLst>
              <a:defRPr/>
            </a:pPr>
            <a:endParaRPr lang="ru-RU" sz="3200" b="1" dirty="0">
              <a:latin typeface="Monotype Corsiva" pitchFamily="66" charset="0"/>
            </a:endParaRPr>
          </a:p>
        </p:txBody>
      </p:sp>
      <p:pic>
        <p:nvPicPr>
          <p:cNvPr id="10" name="Рисунок 9" descr="печатающий_компьютер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00" y="54292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0"/>
            <a:ext cx="79295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1071538" y="428604"/>
            <a:ext cx="6786610" cy="4708981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>
            <a:softEdge rad="317500"/>
          </a:effectLst>
        </p:spPr>
        <p:txBody>
          <a:bodyPr>
            <a:spAutoFit/>
          </a:bodyPr>
          <a:lstStyle/>
          <a:p>
            <a:pPr algn="ctr">
              <a:defRPr/>
            </a:pPr>
            <a:endParaRPr lang="ru-RU" sz="10000" dirty="0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0000" dirty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147</a:t>
            </a:r>
          </a:p>
          <a:p>
            <a:pPr algn="ctr">
              <a:defRPr/>
            </a:pPr>
            <a:endParaRPr lang="ru-RU" sz="10000" dirty="0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4346" y="0"/>
            <a:ext cx="9358346" cy="1143000"/>
          </a:xfrm>
          <a:solidFill>
            <a:schemeClr val="bg1"/>
          </a:solidFill>
          <a:effectLst>
            <a:softEdge rad="317500"/>
          </a:effectLst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СОВЕТ 3</a:t>
            </a:r>
            <a:r>
              <a:rPr lang="ru-RU" sz="5400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5400" b="1" i="1" baseline="30000" dirty="0" smtClean="0">
                <a:solidFill>
                  <a:srgbClr val="036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«Не ломайте голову в одиночестве».</a:t>
            </a:r>
            <a:r>
              <a:rPr lang="ru-RU" sz="5400" baseline="30000" dirty="0" smtClean="0"/>
              <a:t/>
            </a:r>
            <a:br>
              <a:rPr lang="ru-RU" sz="5400" baseline="30000" dirty="0" smtClean="0"/>
            </a:b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  <a:solidFill>
            <a:schemeClr val="bg1"/>
          </a:solidFill>
          <a:effectLst>
            <a:glow rad="63500">
              <a:schemeClr val="accent1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  <a:softEdge rad="635000"/>
          </a:effectLst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Clr>
                <a:srgbClr val="FFFF00"/>
              </a:buClr>
              <a:defRPr/>
            </a:pPr>
            <a:endParaRPr lang="ru-RU" sz="5600" i="1" baseline="30000" dirty="0" smtClean="0">
              <a:solidFill>
                <a:srgbClr val="63252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Clr>
                <a:srgbClr val="FFFF00"/>
              </a:buClr>
              <a:buNone/>
              <a:defRPr/>
            </a:pPr>
            <a:r>
              <a:rPr lang="ru-RU" sz="6000" b="1" dirty="0" smtClean="0">
                <a:solidFill>
                  <a:srgbClr val="FF0000"/>
                </a:solidFill>
              </a:rPr>
              <a:t>В11 </a:t>
            </a:r>
            <a:r>
              <a:rPr lang="ru-RU" sz="6000" b="1" dirty="0" smtClean="0"/>
              <a:t> </a:t>
            </a:r>
          </a:p>
          <a:p>
            <a:pPr algn="ctr" eaLnBrk="1" hangingPunct="1">
              <a:lnSpc>
                <a:spcPct val="80000"/>
              </a:lnSpc>
              <a:buClr>
                <a:srgbClr val="FFFF00"/>
              </a:buClr>
              <a:buNone/>
              <a:defRPr/>
            </a:pPr>
            <a:r>
              <a:rPr lang="ru-RU" sz="6000" b="1" dirty="0" smtClean="0"/>
              <a:t>Умение использовать основные алгоритмические конструкции. </a:t>
            </a:r>
            <a:endParaRPr lang="ru-RU" sz="6000" dirty="0" smtClean="0"/>
          </a:p>
        </p:txBody>
      </p:sp>
      <p:pic>
        <p:nvPicPr>
          <p:cNvPr id="5" name="Рисунок 4" descr="baby0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5076825"/>
            <a:ext cx="1500187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4346" y="0"/>
            <a:ext cx="9358346" cy="1143000"/>
          </a:xfrm>
          <a:solidFill>
            <a:schemeClr val="bg1"/>
          </a:solidFill>
          <a:effectLst>
            <a:softEdge rad="317500"/>
          </a:effectLst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> В11 </a:t>
            </a:r>
            <a:r>
              <a:rPr lang="ru-RU" sz="60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300" baseline="30000" dirty="0" smtClean="0"/>
              <a:t/>
            </a:r>
            <a:br>
              <a:rPr lang="ru-RU" sz="5300" baseline="30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572164"/>
          </a:xfrm>
          <a:solidFill>
            <a:schemeClr val="bg1"/>
          </a:solidFill>
          <a:effectLst>
            <a:glow rad="63500">
              <a:schemeClr val="accent1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  <a:softEdge rad="635000"/>
          </a:effectLst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Clr>
                <a:srgbClr val="FFFF00"/>
              </a:buClr>
              <a:defRPr/>
            </a:pPr>
            <a:endParaRPr lang="ru-RU" sz="5600" i="1" baseline="30000" dirty="0" smtClean="0">
              <a:solidFill>
                <a:srgbClr val="63252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Clr>
                <a:srgbClr val="FFFF00"/>
              </a:buClr>
              <a:buNone/>
              <a:defRPr/>
            </a:pPr>
            <a:r>
              <a:rPr lang="ru-RU" sz="6000" b="1" dirty="0" smtClean="0">
                <a:solidFill>
                  <a:srgbClr val="FF0000"/>
                </a:solidFill>
              </a:rPr>
              <a:t> </a:t>
            </a:r>
            <a:r>
              <a:rPr lang="ru-RU" sz="6000" b="1" dirty="0" smtClean="0"/>
              <a:t> </a:t>
            </a:r>
          </a:p>
        </p:txBody>
      </p:sp>
      <p:pic>
        <p:nvPicPr>
          <p:cNvPr id="5" name="Рисунок 4" descr="baby0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5076825"/>
            <a:ext cx="1500187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85720" y="1500174"/>
            <a:ext cx="8572560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Определите значение переменной с после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выполнения фрагмента алгоритма,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записанного в виде блок-схемы: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marL="228600" algn="ctr">
              <a:spcAft>
                <a:spcPts val="0"/>
              </a:spcAft>
            </a:pPr>
            <a:r>
              <a:rPr lang="ru-RU" sz="3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Примечание</a:t>
            </a:r>
            <a:r>
              <a:rPr lang="ru-RU" sz="3400" b="1" dirty="0" smtClean="0">
                <a:latin typeface="Times New Roman"/>
                <a:ea typeface="Times New Roman"/>
                <a:cs typeface="Times New Roman"/>
              </a:rPr>
              <a:t>: знаком </a:t>
            </a:r>
            <a:r>
              <a:rPr lang="ru-RU" sz="3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:=</a:t>
            </a:r>
            <a:r>
              <a:rPr lang="ru-RU" sz="3400" b="1" dirty="0" smtClean="0">
                <a:latin typeface="Times New Roman"/>
                <a:ea typeface="Times New Roman"/>
                <a:cs typeface="Times New Roman"/>
              </a:rPr>
              <a:t> обозначена </a:t>
            </a:r>
          </a:p>
          <a:p>
            <a:pPr marL="228600" algn="ctr">
              <a:spcAft>
                <a:spcPts val="0"/>
              </a:spcAft>
            </a:pPr>
            <a:r>
              <a:rPr lang="ru-RU" sz="3400" b="1" dirty="0" smtClean="0">
                <a:latin typeface="Times New Roman"/>
                <a:ea typeface="Times New Roman"/>
                <a:cs typeface="Times New Roman"/>
              </a:rPr>
              <a:t>операция присваивания. </a:t>
            </a:r>
          </a:p>
          <a:p>
            <a:pPr marL="228600" algn="ctr">
              <a:spcAft>
                <a:spcPts val="0"/>
              </a:spcAft>
            </a:pPr>
            <a:r>
              <a:rPr lang="ru-RU" sz="3400" b="1" dirty="0" smtClean="0">
                <a:latin typeface="Times New Roman"/>
                <a:ea typeface="Times New Roman"/>
                <a:cs typeface="Times New Roman"/>
              </a:rPr>
              <a:t>В ответе укажите одно число — </a:t>
            </a:r>
          </a:p>
          <a:p>
            <a:pPr marL="228600" algn="ctr">
              <a:spcAft>
                <a:spcPts val="0"/>
              </a:spcAft>
            </a:pPr>
            <a:r>
              <a:rPr lang="ru-RU" sz="3400" b="1" dirty="0" smtClean="0">
                <a:latin typeface="Times New Roman"/>
                <a:ea typeface="Times New Roman"/>
                <a:cs typeface="Times New Roman"/>
              </a:rPr>
              <a:t>значение переменной с.</a:t>
            </a:r>
            <a:endParaRPr lang="ru-RU" sz="3400" b="1" dirty="0" smtClean="0">
              <a:latin typeface="Calibri"/>
              <a:ea typeface="Times New Roman"/>
              <a:cs typeface="Times New Roman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214290"/>
            <a:ext cx="8027990" cy="646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9155" name="Picture 3" descr="IMG_00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5" y="1"/>
            <a:ext cx="630452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1393</TotalTime>
  <Words>1086</Words>
  <Application>Microsoft Office PowerPoint</Application>
  <PresentationFormat>Экран (4:3)</PresentationFormat>
  <Paragraphs>438</Paragraphs>
  <Slides>29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1" baseType="lpstr">
      <vt:lpstr>Тема Office</vt:lpstr>
      <vt:lpstr>Формула</vt:lpstr>
      <vt:lpstr>«Настоящая опасность не в том,  что компьютеры начнут мыслить,  как люди, а в том, что люди начнут мыслить, как компьютеры.» </vt:lpstr>
      <vt:lpstr>   ТЕМА урока: </vt:lpstr>
      <vt:lpstr>Разгадайте кроссворд. </vt:lpstr>
      <vt:lpstr> СОВЕТ 2: «Необходимо  хорошо понимать смысл правил».</vt:lpstr>
      <vt:lpstr> СОВЕТ 2: «Необходимо  хорошо понимать смысл правил».</vt:lpstr>
      <vt:lpstr>  СОВЕТ 3:  «Не ломайте голову в одиночестве». </vt:lpstr>
      <vt:lpstr>  В11   </vt:lpstr>
      <vt:lpstr>Слайд 8</vt:lpstr>
      <vt:lpstr>Слайд 9</vt:lpstr>
      <vt:lpstr>Слайд 10</vt:lpstr>
      <vt:lpstr>СОВЕТ 4:  «Внимательно слушайте задание».</vt:lpstr>
      <vt:lpstr>Слайд 12</vt:lpstr>
      <vt:lpstr> Физминутка:  </vt:lpstr>
      <vt:lpstr>СОВЕТ 5: «Постоянно развивайте логическое мышление».</vt:lpstr>
      <vt:lpstr>СОВЕТ 5: «Постоянно развивайте логическое мышление».</vt:lpstr>
      <vt:lpstr>  СОВЕТ 6:  «Создайте себе окружение из формул». </vt:lpstr>
      <vt:lpstr>  СОВЕТ 6:  «Создайте себе окружение из формул». </vt:lpstr>
      <vt:lpstr>Слайд 18</vt:lpstr>
      <vt:lpstr>СОВЕТ 7: «Постоянно контролируйте  свои действия». </vt:lpstr>
      <vt:lpstr> СОВЕТ 8: «Наведите порядок в цифрах». </vt:lpstr>
      <vt:lpstr>Слайд 21</vt:lpstr>
      <vt:lpstr> СОВЕТ 9: «Действуйте методически». </vt:lpstr>
      <vt:lpstr>Слайд 23</vt:lpstr>
      <vt:lpstr>Слайд 24</vt:lpstr>
      <vt:lpstr>  СОВЕТ 10: «Воспринимайте математические примеры как игру». </vt:lpstr>
      <vt:lpstr>Слайд 26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 математике есть своя красота, как в живописи и поэзии». Н. Е. Жуковский.</dc:title>
  <dc:creator>as</dc:creator>
  <cp:lastModifiedBy>админ</cp:lastModifiedBy>
  <cp:revision>122</cp:revision>
  <dcterms:created xsi:type="dcterms:W3CDTF">2007-11-20T05:02:40Z</dcterms:created>
  <dcterms:modified xsi:type="dcterms:W3CDTF">2013-02-07T21:23:55Z</dcterms:modified>
</cp:coreProperties>
</file>