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5" r:id="rId3"/>
    <p:sldId id="270" r:id="rId4"/>
    <p:sldId id="271" r:id="rId5"/>
    <p:sldId id="266" r:id="rId6"/>
    <p:sldId id="274" r:id="rId7"/>
    <p:sldId id="268" r:id="rId8"/>
    <p:sldId id="275" r:id="rId9"/>
    <p:sldId id="267" r:id="rId10"/>
    <p:sldId id="276" r:id="rId11"/>
    <p:sldId id="264" r:id="rId12"/>
    <p:sldId id="278" r:id="rId13"/>
    <p:sldId id="262" r:id="rId14"/>
    <p:sldId id="280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20BB9-1661-4420-9322-51FA31EDF47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115B4-8E8B-4098-A8DD-565E05DFA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7F9C8-3011-408E-B0BE-DFE1E2322BFD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87FC9-C11A-4031-A604-160388C053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7F9C8-3011-408E-B0BE-DFE1E2322BFD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87FC9-C11A-4031-A604-160388C05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7F9C8-3011-408E-B0BE-DFE1E2322BFD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87FC9-C11A-4031-A604-160388C05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7F9C8-3011-408E-B0BE-DFE1E2322BFD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87FC9-C11A-4031-A604-160388C05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7F9C8-3011-408E-B0BE-DFE1E2322BFD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87FC9-C11A-4031-A604-160388C053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7F9C8-3011-408E-B0BE-DFE1E2322BFD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87FC9-C11A-4031-A604-160388C05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7F9C8-3011-408E-B0BE-DFE1E2322BFD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87FC9-C11A-4031-A604-160388C05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7F9C8-3011-408E-B0BE-DFE1E2322BFD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87FC9-C11A-4031-A604-160388C05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7F9C8-3011-408E-B0BE-DFE1E2322BFD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87FC9-C11A-4031-A604-160388C053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7F9C8-3011-408E-B0BE-DFE1E2322BFD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87FC9-C11A-4031-A604-160388C05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7F9C8-3011-408E-B0BE-DFE1E2322BFD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B87FC9-C11A-4031-A604-160388C053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17F9C8-3011-408E-B0BE-DFE1E2322BFD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B87FC9-C11A-4031-A604-160388C053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48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3039" y="2204864"/>
            <a:ext cx="657968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Высота. Тембр и </a:t>
            </a:r>
          </a:p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громкость звука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dirty="0" smtClean="0"/>
              <a:t>Частота колебания крыльев насекомых </a:t>
            </a:r>
            <a:br>
              <a:rPr lang="ru-RU" sz="3200" dirty="0" smtClean="0"/>
            </a:br>
            <a:r>
              <a:rPr lang="ru-RU" sz="3200" dirty="0" smtClean="0"/>
              <a:t>и птиц,  Гц</a:t>
            </a:r>
          </a:p>
        </p:txBody>
      </p:sp>
      <p:graphicFrame>
        <p:nvGraphicFramePr>
          <p:cNvPr id="118934" name="Group 150"/>
          <p:cNvGraphicFramePr>
            <a:graphicFrameLocks noGrp="1"/>
          </p:cNvGraphicFramePr>
          <p:nvPr>
            <p:ph idx="1"/>
          </p:nvPr>
        </p:nvGraphicFramePr>
        <p:xfrm>
          <a:off x="1043608" y="1371600"/>
          <a:ext cx="7909049" cy="5486400"/>
        </p:xfrm>
        <a:graphic>
          <a:graphicData uri="http://schemas.openxmlformats.org/drawingml/2006/table">
            <a:tbl>
              <a:tblPr/>
              <a:tblGrid>
                <a:gridCol w="5513159"/>
                <a:gridCol w="2395890"/>
              </a:tblGrid>
              <a:tr h="3669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Аисты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≈ 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0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Бабочки- капустницы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до 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9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Воробьи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до 13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0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Вороны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3-4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9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Жуки майские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≈45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0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Колибри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35-50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9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Комары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500-600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0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Мухи комнатные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190-330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9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Пчелы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200-250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0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Шмель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220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9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Слепни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≈100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0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Стрекозы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38-100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11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Тембр звука это своеобразная окраска звука, по которой мы различаем голоса людей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4040188" cy="4071966"/>
          </a:xfrm>
        </p:spPr>
        <p:txBody>
          <a:bodyPr/>
          <a:lstStyle/>
          <a:p>
            <a:r>
              <a:rPr lang="ru-RU" i="1" dirty="0" smtClean="0"/>
              <a:t>«Простые тоны, какие мы имеем от наших камертонов,  - не употребляются в музыке; они так же пресны и безвкусны, как химически чистая вода,- они бесхарактерны»        А. Г. Столетов</a:t>
            </a:r>
            <a:endParaRPr lang="ru-RU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4429132"/>
            <a:ext cx="4041775" cy="193118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Высокие обертоны придают «блеск», «яркость» и «</a:t>
            </a:r>
            <a:r>
              <a:rPr lang="ru-RU" dirty="0" err="1" smtClean="0"/>
              <a:t>металличность</a:t>
            </a:r>
            <a:r>
              <a:rPr lang="ru-RU" dirty="0" smtClean="0"/>
              <a:t>», низкие дают «мощности» и «сочности».</a:t>
            </a:r>
            <a:endParaRPr lang="ru-RU" dirty="0"/>
          </a:p>
        </p:txBody>
      </p:sp>
      <p:pic>
        <p:nvPicPr>
          <p:cNvPr id="3074" name="Picture 2" descr="C:\Documents and Settings\lily\Рабочий стол\Новая папка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700808"/>
            <a:ext cx="3924487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6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Тембр звука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Определяется формой звуковых колебаний</a:t>
            </a:r>
          </a:p>
          <a:p>
            <a:pPr eaLnBrk="1" hangingPunct="1"/>
            <a:r>
              <a:rPr lang="ru-RU" dirty="0" smtClean="0"/>
              <a:t>Чистым тоном называется звук источника, совершающего гармонические колебания одной частоты  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404664"/>
            <a:ext cx="8229600" cy="5538806"/>
          </a:xfrm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pPr marL="0" indent="360363">
              <a:buNone/>
            </a:pPr>
            <a:r>
              <a:rPr lang="ru-RU" dirty="0" smtClean="0"/>
              <a:t>Звук, издаваемый гармоническими колеблющимся телом называется музыкальным тоном.</a:t>
            </a:r>
          </a:p>
          <a:p>
            <a:pPr>
              <a:buNone/>
            </a:pPr>
            <a:endParaRPr lang="ru-RU" dirty="0" smtClean="0"/>
          </a:p>
          <a:p>
            <a:pPr marL="0" indent="360363">
              <a:buNone/>
            </a:pPr>
            <a:r>
              <a:rPr lang="ru-RU" u="sng" dirty="0" smtClean="0">
                <a:solidFill>
                  <a:srgbClr val="CC0000"/>
                </a:solidFill>
              </a:rPr>
              <a:t>Каждому</a:t>
            </a:r>
            <a:r>
              <a:rPr lang="ru-RU" dirty="0" smtClean="0"/>
              <a:t> музыкальному </a:t>
            </a:r>
            <a:r>
              <a:rPr lang="ru-RU" u="sng" dirty="0" smtClean="0">
                <a:solidFill>
                  <a:srgbClr val="CC0000"/>
                </a:solidFill>
              </a:rPr>
              <a:t>тону</a:t>
            </a:r>
            <a:r>
              <a:rPr lang="ru-RU" dirty="0" smtClean="0"/>
              <a:t> ( до, ре, ми, фа, соль, ля, си) соответствует </a:t>
            </a:r>
            <a:r>
              <a:rPr lang="ru-RU" u="sng" dirty="0" smtClean="0">
                <a:solidFill>
                  <a:srgbClr val="CC0000"/>
                </a:solidFill>
              </a:rPr>
              <a:t>определенная длина и частота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звуковой волны.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Шум - хаотическая смесь гармонических звуков.</a:t>
            </a:r>
          </a:p>
          <a:p>
            <a:pPr>
              <a:buNone/>
            </a:pPr>
            <a:endParaRPr lang="ru-RU" dirty="0" smtClean="0"/>
          </a:p>
          <a:p>
            <a:pPr marL="0" indent="360363">
              <a:buNone/>
            </a:pPr>
            <a:r>
              <a:rPr lang="ru-RU" dirty="0" smtClean="0"/>
              <a:t>Музыкальные звуки (тоны) характеризуются громкостью и высотой тона, тембром.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smtClean="0"/>
              <a:t>Спектры голоса певца и обычного человека</a:t>
            </a:r>
          </a:p>
        </p:txBody>
      </p:sp>
      <p:pic>
        <p:nvPicPr>
          <p:cNvPr id="27651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lum bright="6000" contrast="18000"/>
          </a:blip>
          <a:srcRect/>
          <a:stretch>
            <a:fillRect/>
          </a:stretch>
        </p:blipFill>
        <p:spPr>
          <a:xfrm>
            <a:off x="1763713" y="2349500"/>
            <a:ext cx="5830887" cy="4033838"/>
          </a:xfr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Проверь себя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412776"/>
            <a:ext cx="7693025" cy="243522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ru-RU" sz="2000" dirty="0" smtClean="0"/>
              <a:t>Как по звуку можно отличить работает дрель в холостую или под нагрузкой?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ru-RU" sz="2000" dirty="0" smtClean="0"/>
              <a:t>Чем музыкальные звуки отличаются от шума?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ru-RU" sz="2000" dirty="0" smtClean="0"/>
              <a:t>Проекция скорости одной из точек звучащей струны виолончели меняется со временем так, как показано на графике. Определите частоту колебаний проекции скорости.</a:t>
            </a:r>
            <a:br>
              <a:rPr lang="ru-RU" sz="2000" dirty="0" smtClean="0"/>
            </a:br>
            <a:endParaRPr lang="ru-RU" sz="2000" dirty="0" smtClean="0"/>
          </a:p>
          <a:p>
            <a:pPr marL="533400" indent="-533400" eaLnBrk="1" hangingPunct="1">
              <a:lnSpc>
                <a:spcPct val="90000"/>
              </a:lnSpc>
            </a:pPr>
            <a:endParaRPr lang="ru-RU" sz="2000" dirty="0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>
            <a:lum bright="6000" contrast="48000"/>
          </a:blip>
          <a:srcRect/>
          <a:stretch>
            <a:fillRect/>
          </a:stretch>
        </p:blipFill>
        <p:spPr bwMode="auto">
          <a:xfrm>
            <a:off x="1907704" y="3717032"/>
            <a:ext cx="5419725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60"/>
                            </p:stCondLst>
                            <p:childTnLst>
                              <p:par>
                                <p:cTn id="3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428750"/>
            <a:ext cx="8229600" cy="2571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Причина звука?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вибрация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(колебания) тел, хотя эти колебания зачастую незаметны для нашего глаза.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Picture 4" descr="C:\Documents and Settings\User\Рабочий стол\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2286000"/>
            <a:ext cx="38004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Прямоугольник 6"/>
          <p:cNvSpPr>
            <a:spLocks noChangeArrowheads="1"/>
          </p:cNvSpPr>
          <p:nvPr/>
        </p:nvSpPr>
        <p:spPr bwMode="auto">
          <a:xfrm>
            <a:off x="251520" y="2276872"/>
            <a:ext cx="45720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Источники звука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физические тела, которые колеблются , т.е. дрожат или вибрируют с частотой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 16 до 20000 раз в секунду. Вибрирующее тело может быть </a:t>
            </a:r>
            <a:r>
              <a:rPr lang="ru-RU" sz="2000" b="1" u="sng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твердым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например, струна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или земная кора, </a:t>
            </a:r>
            <a:r>
              <a:rPr lang="ru-RU" sz="2000" b="1" u="sng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газообразным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например, струя воздуха в духовых музыкальных инструментах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или в свистке или </a:t>
            </a:r>
            <a:r>
              <a:rPr lang="ru-RU" sz="2000" b="1" u="sng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жидким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например, волны на воде.</a:t>
            </a:r>
          </a:p>
        </p:txBody>
      </p:sp>
      <p:sp>
        <p:nvSpPr>
          <p:cNvPr id="22533" name="Прямоугольник 8"/>
          <p:cNvSpPr>
            <a:spLocks noChangeArrowheads="1"/>
          </p:cNvSpPr>
          <p:nvPr/>
        </p:nvSpPr>
        <p:spPr bwMode="auto">
          <a:xfrm>
            <a:off x="467544" y="404664"/>
            <a:ext cx="8001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u="sng" dirty="0">
                <a:solidFill>
                  <a:srgbClr val="C00000"/>
                </a:solidFill>
                <a:latin typeface="Arial" charset="0"/>
              </a:rPr>
              <a:t>Звук </a:t>
            </a:r>
            <a:r>
              <a:rPr lang="ru-RU" dirty="0">
                <a:latin typeface="Arial" charset="0"/>
              </a:rPr>
              <a:t>– это механические упругие волны, распространяющиеся в газах, жидкостях, твердых телах.</a:t>
            </a:r>
            <a:br>
              <a:rPr lang="ru-RU" dirty="0">
                <a:latin typeface="Arial" charset="0"/>
              </a:rPr>
            </a:br>
            <a:endParaRPr lang="ru-RU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Характеристики звука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Громкость</a:t>
            </a:r>
          </a:p>
          <a:p>
            <a:pPr eaLnBrk="1" hangingPunct="1"/>
            <a:r>
              <a:rPr lang="ru-RU" dirty="0" smtClean="0"/>
              <a:t>Высота</a:t>
            </a:r>
          </a:p>
          <a:p>
            <a:pPr eaLnBrk="1" hangingPunct="1"/>
            <a:r>
              <a:rPr lang="ru-RU" dirty="0" smtClean="0"/>
              <a:t>Тембр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1043608" y="0"/>
            <a:ext cx="7498080" cy="1143000"/>
          </a:xfrm>
        </p:spPr>
        <p:txBody>
          <a:bodyPr/>
          <a:lstStyle/>
          <a:p>
            <a:pPr eaLnBrk="1" hangingPunct="1"/>
            <a:r>
              <a:rPr lang="ru-RU" dirty="0" smtClean="0"/>
              <a:t>Громкость звука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052736"/>
            <a:ext cx="7498080" cy="4800600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ru-RU" sz="2800" dirty="0" smtClean="0"/>
              <a:t>Характеристика амплитуды звуковой волны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700808"/>
            <a:ext cx="8100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solidFill>
                  <a:srgbClr val="CC0000"/>
                </a:solidFill>
              </a:rPr>
              <a:t>Громкость</a:t>
            </a:r>
            <a:r>
              <a:rPr lang="ru-RU" sz="2800" dirty="0" smtClean="0"/>
              <a:t> звука определяется </a:t>
            </a:r>
            <a:r>
              <a:rPr lang="ru-RU" sz="2800" u="sng" dirty="0" smtClean="0">
                <a:solidFill>
                  <a:srgbClr val="CC0000"/>
                </a:solidFill>
              </a:rPr>
              <a:t>амплитудой</a:t>
            </a:r>
            <a:r>
              <a:rPr lang="ru-RU" sz="2800" dirty="0" smtClean="0"/>
              <a:t> колебаний в звуковой волне</a:t>
            </a:r>
            <a:endParaRPr lang="ru-RU" sz="2800" dirty="0"/>
          </a:p>
        </p:txBody>
      </p:sp>
      <p:pic>
        <p:nvPicPr>
          <p:cNvPr id="5" name="Picture 8" descr="C:\Documents and Settings\lily\Мои документы\Мои рисунки\vfvf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36911"/>
            <a:ext cx="7272808" cy="31683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88640"/>
            <a:ext cx="8229600" cy="4214812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800" dirty="0" smtClean="0">
                <a:latin typeface="Bookman Old Style" pitchFamily="18" charset="0"/>
              </a:rPr>
              <a:t>За </a:t>
            </a:r>
            <a:r>
              <a:rPr lang="ru-RU" sz="2800" dirty="0">
                <a:latin typeface="Bookman Old Style" pitchFamily="18" charset="0"/>
              </a:rPr>
              <a:t>единицу громкости звука принят </a:t>
            </a:r>
            <a:r>
              <a:rPr lang="ru-RU" sz="2800" b="1" i="1" dirty="0">
                <a:solidFill>
                  <a:srgbClr val="CC0000"/>
                </a:solidFill>
                <a:latin typeface="Bookman Old Style" pitchFamily="18" charset="0"/>
              </a:rPr>
              <a:t>1 Бел </a:t>
            </a:r>
            <a:endParaRPr lang="ru-RU" sz="2800" b="1" i="1" dirty="0" smtClean="0">
              <a:solidFill>
                <a:srgbClr val="CC0000"/>
              </a:solidFill>
              <a:latin typeface="Bookman Old Style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2400" dirty="0" smtClean="0">
                <a:latin typeface="Bookman Old Style" pitchFamily="18" charset="0"/>
              </a:rPr>
              <a:t>(</a:t>
            </a:r>
            <a:r>
              <a:rPr lang="ru-RU" sz="2400" dirty="0">
                <a:latin typeface="Bookman Old Style" pitchFamily="18" charset="0"/>
              </a:rPr>
              <a:t>в честь </a:t>
            </a:r>
            <a:r>
              <a:rPr lang="ru-RU" sz="2400" dirty="0" smtClean="0">
                <a:latin typeface="Bookman Old Style" pitchFamily="18" charset="0"/>
              </a:rPr>
              <a:t>Александра Грэхема </a:t>
            </a:r>
            <a:r>
              <a:rPr lang="ru-RU" sz="2400" dirty="0">
                <a:latin typeface="Bookman Old Style" pitchFamily="18" charset="0"/>
              </a:rPr>
              <a:t>Белла, </a:t>
            </a:r>
            <a:endParaRPr lang="ru-RU" sz="2400" dirty="0" smtClean="0">
              <a:latin typeface="Bookman Old Style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2400" dirty="0" smtClean="0">
                <a:latin typeface="Bookman Old Style" pitchFamily="18" charset="0"/>
              </a:rPr>
              <a:t>изобретателя </a:t>
            </a:r>
            <a:r>
              <a:rPr lang="ru-RU" sz="2400" dirty="0">
                <a:latin typeface="Bookman Old Style" pitchFamily="18" charset="0"/>
              </a:rPr>
              <a:t>телефона). </a:t>
            </a:r>
          </a:p>
          <a:p>
            <a:pPr algn="ctr">
              <a:buFont typeface="Wingdings" pitchFamily="2" charset="2"/>
              <a:buNone/>
            </a:pPr>
            <a:r>
              <a:rPr lang="ru-RU" sz="2400" dirty="0">
                <a:latin typeface="Bookman Old Style" pitchFamily="18" charset="0"/>
              </a:rPr>
              <a:t/>
            </a:r>
            <a:br>
              <a:rPr lang="ru-RU" sz="2400" dirty="0">
                <a:latin typeface="Bookman Old Style" pitchFamily="18" charset="0"/>
              </a:rPr>
            </a:br>
            <a:r>
              <a:rPr lang="ru-RU" sz="2800" dirty="0">
                <a:latin typeface="Bookman Old Style" pitchFamily="18" charset="0"/>
              </a:rPr>
              <a:t>На практике громкость измеряют </a:t>
            </a:r>
            <a:endParaRPr lang="ru-RU" sz="2800" dirty="0" smtClean="0">
              <a:latin typeface="Bookman Old Style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CC0000"/>
                </a:solidFill>
                <a:latin typeface="Bookman Old Style" pitchFamily="18" charset="0"/>
              </a:rPr>
              <a:t>в </a:t>
            </a:r>
            <a:r>
              <a:rPr lang="ru-RU" sz="2400" b="1" i="1" dirty="0">
                <a:solidFill>
                  <a:srgbClr val="CC0000"/>
                </a:solidFill>
                <a:latin typeface="Bookman Old Style" pitchFamily="18" charset="0"/>
              </a:rPr>
              <a:t>децибелах (дБ).</a:t>
            </a:r>
            <a:br>
              <a:rPr lang="ru-RU" sz="2400" b="1" i="1" dirty="0">
                <a:solidFill>
                  <a:srgbClr val="CC0000"/>
                </a:solidFill>
                <a:latin typeface="Bookman Old Style" pitchFamily="18" charset="0"/>
              </a:rPr>
            </a:br>
            <a:r>
              <a:rPr lang="ru-RU" sz="2400" b="1" i="1" dirty="0">
                <a:solidFill>
                  <a:srgbClr val="CC0000"/>
                </a:solidFill>
                <a:latin typeface="Bookman Old Style" pitchFamily="18" charset="0"/>
              </a:rPr>
              <a:t>1 дБ = </a:t>
            </a:r>
            <a:r>
              <a:rPr lang="ru-RU" sz="2400" b="1" i="1" dirty="0" smtClean="0">
                <a:solidFill>
                  <a:srgbClr val="CC0000"/>
                </a:solidFill>
                <a:latin typeface="Bookman Old Style" pitchFamily="18" charset="0"/>
              </a:rPr>
              <a:t>0,1 Б</a:t>
            </a:r>
            <a:r>
              <a:rPr lang="ru-RU" sz="2400" b="1" i="1" dirty="0">
                <a:solidFill>
                  <a:srgbClr val="CC0000"/>
                </a:solidFill>
                <a:latin typeface="Bookman Old Style" pitchFamily="18" charset="0"/>
              </a:rPr>
              <a:t>. </a:t>
            </a:r>
          </a:p>
          <a:p>
            <a:pPr>
              <a:buFont typeface="Wingdings" pitchFamily="2" charset="2"/>
              <a:buNone/>
            </a:pP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971600" y="3428997"/>
            <a:ext cx="7488832" cy="1859435"/>
            <a:chOff x="899576" y="3786190"/>
            <a:chExt cx="7560841" cy="1858943"/>
          </a:xfrm>
        </p:grpSpPr>
        <p:sp>
          <p:nvSpPr>
            <p:cNvPr id="24580" name="Прямоугольник 5"/>
            <p:cNvSpPr>
              <a:spLocks noChangeArrowheads="1"/>
            </p:cNvSpPr>
            <p:nvPr/>
          </p:nvSpPr>
          <p:spPr bwMode="auto">
            <a:xfrm>
              <a:off x="899577" y="3786190"/>
              <a:ext cx="7488833" cy="1200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b="1" dirty="0">
                  <a:latin typeface="Arial" charset="0"/>
                </a:rPr>
                <a:t>10 дБ </a:t>
              </a:r>
              <a:r>
                <a:rPr lang="ru-RU" b="1" dirty="0" smtClean="0">
                  <a:latin typeface="Arial" charset="0"/>
                </a:rPr>
                <a:t>		</a:t>
              </a:r>
              <a:r>
                <a:rPr lang="ru-RU" dirty="0" smtClean="0">
                  <a:latin typeface="Arial" charset="0"/>
                </a:rPr>
                <a:t>–	шепот</a:t>
              </a:r>
              <a:r>
                <a:rPr lang="ru-RU" dirty="0">
                  <a:latin typeface="Arial" charset="0"/>
                </a:rPr>
                <a:t>;</a:t>
              </a:r>
            </a:p>
            <a:p>
              <a:r>
                <a:rPr lang="ru-RU" b="1" dirty="0">
                  <a:latin typeface="Arial" charset="0"/>
                </a:rPr>
                <a:t>20–30 дБ </a:t>
              </a:r>
              <a:r>
                <a:rPr lang="ru-RU" b="1" dirty="0" smtClean="0">
                  <a:latin typeface="Arial" charset="0"/>
                </a:rPr>
                <a:t>	</a:t>
              </a:r>
              <a:r>
                <a:rPr lang="ru-RU" dirty="0" smtClean="0">
                  <a:latin typeface="Arial" charset="0"/>
                </a:rPr>
                <a:t>– 	норма </a:t>
              </a:r>
              <a:r>
                <a:rPr lang="ru-RU" dirty="0">
                  <a:latin typeface="Arial" charset="0"/>
                </a:rPr>
                <a:t>шума в жилых помещениях; </a:t>
              </a:r>
              <a:br>
                <a:rPr lang="ru-RU" dirty="0">
                  <a:latin typeface="Arial" charset="0"/>
                </a:rPr>
              </a:br>
              <a:r>
                <a:rPr lang="ru-RU" b="1" dirty="0">
                  <a:latin typeface="Arial" charset="0"/>
                </a:rPr>
                <a:t>50 дБ </a:t>
              </a:r>
              <a:r>
                <a:rPr lang="ru-RU" b="1" dirty="0" smtClean="0">
                  <a:latin typeface="Arial" charset="0"/>
                </a:rPr>
                <a:t>		</a:t>
              </a:r>
              <a:r>
                <a:rPr lang="ru-RU" dirty="0" smtClean="0">
                  <a:latin typeface="Arial" charset="0"/>
                </a:rPr>
                <a:t>– 	разговор </a:t>
              </a:r>
              <a:r>
                <a:rPr lang="ru-RU" dirty="0">
                  <a:latin typeface="Arial" charset="0"/>
                </a:rPr>
                <a:t>средней громкости;</a:t>
              </a:r>
              <a:br>
                <a:rPr lang="ru-RU" dirty="0">
                  <a:latin typeface="Arial" charset="0"/>
                </a:rPr>
              </a:br>
              <a:endParaRPr lang="ru-RU" dirty="0">
                <a:latin typeface="Arial" charset="0"/>
              </a:endParaRPr>
            </a:p>
          </p:txBody>
        </p:sp>
        <p:sp>
          <p:nvSpPr>
            <p:cNvPr id="24581" name="Прямоугольник 6"/>
            <p:cNvSpPr>
              <a:spLocks noChangeArrowheads="1"/>
            </p:cNvSpPr>
            <p:nvPr/>
          </p:nvSpPr>
          <p:spPr bwMode="auto">
            <a:xfrm>
              <a:off x="899576" y="4722047"/>
              <a:ext cx="7560841" cy="923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b="1" dirty="0">
                  <a:latin typeface="Arial" charset="0"/>
                </a:rPr>
                <a:t>80 дБ </a:t>
              </a:r>
              <a:r>
                <a:rPr lang="ru-RU" b="1" dirty="0" smtClean="0">
                  <a:latin typeface="Arial" charset="0"/>
                </a:rPr>
                <a:t>		</a:t>
              </a:r>
              <a:r>
                <a:rPr lang="ru-RU" dirty="0" smtClean="0">
                  <a:latin typeface="Arial" charset="0"/>
                </a:rPr>
                <a:t>– 	шум </a:t>
              </a:r>
              <a:r>
                <a:rPr lang="ru-RU" dirty="0">
                  <a:latin typeface="Arial" charset="0"/>
                </a:rPr>
                <a:t>работающего двигателя грузового </a:t>
              </a:r>
              <a:r>
                <a:rPr lang="ru-RU" dirty="0" smtClean="0">
                  <a:latin typeface="Arial" charset="0"/>
                </a:rPr>
                <a:t>			автомобиля</a:t>
              </a:r>
              <a:r>
                <a:rPr lang="ru-RU" dirty="0">
                  <a:latin typeface="Arial" charset="0"/>
                </a:rPr>
                <a:t>;</a:t>
              </a:r>
              <a:br>
                <a:rPr lang="ru-RU" dirty="0">
                  <a:latin typeface="Arial" charset="0"/>
                </a:rPr>
              </a:br>
              <a:r>
                <a:rPr lang="ru-RU" b="1" dirty="0">
                  <a:latin typeface="Arial" charset="0"/>
                </a:rPr>
                <a:t>130 дБ </a:t>
              </a:r>
              <a:r>
                <a:rPr lang="ru-RU" b="1" dirty="0" smtClean="0">
                  <a:latin typeface="Arial" charset="0"/>
                </a:rPr>
                <a:t>		</a:t>
              </a:r>
              <a:r>
                <a:rPr lang="ru-RU" dirty="0" smtClean="0">
                  <a:latin typeface="Arial" charset="0"/>
                </a:rPr>
                <a:t>– 	порог </a:t>
              </a:r>
              <a:r>
                <a:rPr lang="ru-RU" dirty="0">
                  <a:latin typeface="Arial" charset="0"/>
                </a:rPr>
                <a:t>болевого ощущения.</a:t>
              </a:r>
            </a:p>
          </p:txBody>
        </p:sp>
      </p:grpSp>
      <p:sp>
        <p:nvSpPr>
          <p:cNvPr id="24582" name="Прямоугольник 8"/>
          <p:cNvSpPr>
            <a:spLocks noChangeArrowheads="1"/>
          </p:cNvSpPr>
          <p:nvPr/>
        </p:nvSpPr>
        <p:spPr bwMode="auto">
          <a:xfrm>
            <a:off x="971601" y="5373216"/>
            <a:ext cx="81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3300"/>
                </a:solidFill>
                <a:latin typeface="Bookman Old Style" pitchFamily="18" charset="0"/>
              </a:rPr>
              <a:t>Звук громкостью свыше 180 дБ может даже вызвать </a:t>
            </a:r>
            <a:r>
              <a:rPr lang="ru-RU" sz="2400" b="1" i="1" dirty="0" smtClean="0">
                <a:solidFill>
                  <a:srgbClr val="003300"/>
                </a:solidFill>
                <a:latin typeface="Bookman Old Style" pitchFamily="18" charset="0"/>
              </a:rPr>
              <a:t>разрыв </a:t>
            </a:r>
            <a:r>
              <a:rPr lang="ru-RU" sz="2400" b="1" i="1" dirty="0">
                <a:solidFill>
                  <a:srgbClr val="003300"/>
                </a:solidFill>
                <a:latin typeface="Bookman Old Style" pitchFamily="18" charset="0"/>
              </a:rPr>
              <a:t>барабанной перепонки.</a:t>
            </a:r>
            <a:r>
              <a:rPr lang="ru-RU" sz="2400" dirty="0">
                <a:latin typeface="Bookman Old Style" pitchFamily="18" charset="0"/>
              </a:rPr>
              <a:t/>
            </a:r>
            <a:br>
              <a:rPr lang="ru-RU" sz="2400" dirty="0">
                <a:latin typeface="Bookman Old Style" pitchFamily="18" charset="0"/>
              </a:rPr>
            </a:b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Единицы измерения громкости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556792"/>
            <a:ext cx="7693025" cy="1930400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Bookman Old Style" pitchFamily="18" charset="0"/>
              </a:rPr>
              <a:t>Сон</a:t>
            </a:r>
          </a:p>
          <a:p>
            <a:pPr eaLnBrk="1" hangingPunct="1"/>
            <a:r>
              <a:rPr lang="ru-RU" dirty="0" smtClean="0">
                <a:latin typeface="Bookman Old Style" pitchFamily="18" charset="0"/>
              </a:rPr>
              <a:t>Бел, децибел</a:t>
            </a:r>
          </a:p>
          <a:p>
            <a:pPr eaLnBrk="1" hangingPunct="1"/>
            <a:r>
              <a:rPr lang="ru-RU" dirty="0" smtClean="0">
                <a:latin typeface="Bookman Old Style" pitchFamily="18" charset="0"/>
              </a:rPr>
              <a:t>Фон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71600" y="3501008"/>
            <a:ext cx="77041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Bookman Old Style" pitchFamily="18" charset="0"/>
              </a:rPr>
              <a:t>Тихий шепот, шелест </a:t>
            </a:r>
            <a:r>
              <a:rPr lang="ru-RU" sz="2400" dirty="0" smtClean="0">
                <a:latin typeface="Bookman Old Style" pitchFamily="18" charset="0"/>
              </a:rPr>
              <a:t>листвы		- 	20 дБ</a:t>
            </a:r>
            <a:endParaRPr lang="ru-RU" sz="2400" dirty="0">
              <a:latin typeface="Bookman Old Style" pitchFamily="18" charset="0"/>
            </a:endParaRPr>
          </a:p>
          <a:p>
            <a:r>
              <a:rPr lang="ru-RU" sz="2400" dirty="0">
                <a:latin typeface="Bookman Old Style" pitchFamily="18" charset="0"/>
              </a:rPr>
              <a:t>Обычная речь  </a:t>
            </a:r>
            <a:r>
              <a:rPr lang="ru-RU" sz="2400" dirty="0" smtClean="0">
                <a:latin typeface="Bookman Old Style" pitchFamily="18" charset="0"/>
              </a:rPr>
              <a:t>				-	60 дБ</a:t>
            </a:r>
            <a:endParaRPr lang="ru-RU" sz="2400" dirty="0">
              <a:latin typeface="Bookman Old Style" pitchFamily="18" charset="0"/>
            </a:endParaRPr>
          </a:p>
          <a:p>
            <a:r>
              <a:rPr lang="ru-RU" sz="2400" dirty="0">
                <a:latin typeface="Bookman Old Style" pitchFamily="18" charset="0"/>
              </a:rPr>
              <a:t>Рок-концерт                                </a:t>
            </a:r>
            <a:r>
              <a:rPr lang="ru-RU" sz="2400" dirty="0" smtClean="0">
                <a:latin typeface="Bookman Old Style" pitchFamily="18" charset="0"/>
              </a:rPr>
              <a:t>	-       120 дБ</a:t>
            </a: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44" name="Group 80"/>
          <p:cNvGraphicFramePr>
            <a:graphicFrameLocks noGrp="1"/>
          </p:cNvGraphicFramePr>
          <p:nvPr/>
        </p:nvGraphicFramePr>
        <p:xfrm>
          <a:off x="357187" y="1195684"/>
          <a:ext cx="8786813" cy="5662316"/>
        </p:xfrm>
        <a:graphic>
          <a:graphicData uri="http://schemas.openxmlformats.org/drawingml/2006/table">
            <a:tbl>
              <a:tblPr/>
              <a:tblGrid>
                <a:gridCol w="3903663"/>
                <a:gridCol w="711200"/>
                <a:gridCol w="3373437"/>
                <a:gridCol w="798513"/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Непроизводственные (коммунальные) шумы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дБ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Производственные шумы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дБ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Типографии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Спокойное дыхание чувствительности уха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Машинописное бюро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Шепот,шорох листьев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Машиностроительные заводы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Тиканье часов на расстоянии 1м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Токарный станок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Речь, шум в магазине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Строительные предприятия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Уличные шумы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Металлургические заводы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Легковые автомобили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Листоштамповочный пресс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Автобусы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Компрессорные станции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Железнодорожный транспорт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Газотурбинные энергоустановки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Воздушный транспорт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Дисковая пила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Гром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Пескоструйный аппарат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Болевой порог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Реактивный двигатель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Клепка/рубка стали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938" marR="34938" marT="34938" marB="349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9144000" cy="1340768"/>
          </a:xfrm>
          <a:noFill/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kern="12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    </a:t>
            </a:r>
            <a:r>
              <a:rPr lang="ru-RU" kern="12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</a:rPr>
              <a:t>Уровни  громкости  звука  от  </a:t>
            </a:r>
            <a:br>
              <a:rPr lang="ru-RU" kern="12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</a:rPr>
            </a:br>
            <a:r>
              <a:rPr lang="ru-RU" kern="12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</a:rPr>
              <a:t>         разных  источников </a:t>
            </a:r>
            <a:r>
              <a:rPr lang="ru-RU" sz="2000" b="0" kern="1200" dirty="0">
                <a:solidFill>
                  <a:schemeClr val="tx1"/>
                </a:solidFill>
                <a:effectLst/>
                <a:latin typeface="Bookman Old Style" pitchFamily="18" charset="0"/>
              </a:rPr>
              <a:t/>
            </a:r>
            <a:br>
              <a:rPr lang="ru-RU" sz="2000" b="0" kern="1200" dirty="0">
                <a:solidFill>
                  <a:schemeClr val="tx1"/>
                </a:solidFill>
                <a:effectLst/>
                <a:latin typeface="Bookman Old Style" pitchFamily="18" charset="0"/>
              </a:rPr>
            </a:br>
            <a:endParaRPr lang="ru-RU" b="0" kern="1200" dirty="0"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Высота звука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Характеристика частоты звуковой волны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0"/>
            <a:ext cx="8229600" cy="45259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 b="1" dirty="0">
                <a:cs typeface="Times New Roman" pitchFamily="18" charset="0"/>
              </a:rPr>
              <a:t>Высота тона.</a:t>
            </a:r>
          </a:p>
          <a:p>
            <a:pPr algn="ctr">
              <a:buFontTx/>
              <a:buChar char="-"/>
            </a:pPr>
            <a:r>
              <a:rPr lang="ru-RU" sz="2000" dirty="0" smtClean="0">
                <a:cs typeface="Times New Roman" pitchFamily="18" charset="0"/>
              </a:rPr>
              <a:t>определяется </a:t>
            </a:r>
            <a:r>
              <a:rPr lang="ru-RU" sz="2000" dirty="0">
                <a:solidFill>
                  <a:srgbClr val="FF0000"/>
                </a:solidFill>
                <a:cs typeface="Times New Roman" pitchFamily="18" charset="0"/>
              </a:rPr>
              <a:t>частотой</a:t>
            </a:r>
            <a:r>
              <a:rPr lang="ru-RU" sz="2000" dirty="0">
                <a:cs typeface="Times New Roman" pitchFamily="18" charset="0"/>
              </a:rPr>
              <a:t> колебаний источника звука. </a:t>
            </a:r>
            <a:endParaRPr lang="ru-RU" sz="2000" dirty="0" smtClean="0"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>
                <a:cs typeface="Times New Roman" pitchFamily="18" charset="0"/>
              </a:rPr>
              <a:t/>
            </a:r>
            <a:br>
              <a:rPr lang="ru-RU" sz="2000" dirty="0">
                <a:cs typeface="Times New Roman" pitchFamily="18" charset="0"/>
              </a:rPr>
            </a:br>
            <a:r>
              <a:rPr lang="ru-RU" sz="2000" dirty="0">
                <a:cs typeface="Times New Roman" pitchFamily="18" charset="0"/>
              </a:rPr>
              <a:t>Звуки человеческого голоса по высоте делят на несколько диапазонов: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cs typeface="Times New Roman" pitchFamily="18" charset="0"/>
              </a:rPr>
              <a:t>      бас    		–	 </a:t>
            </a:r>
            <a:r>
              <a:rPr lang="ru-RU" sz="2000" dirty="0">
                <a:cs typeface="Times New Roman" pitchFamily="18" charset="0"/>
              </a:rPr>
              <a:t>80–350 Гц,</a:t>
            </a:r>
            <a:br>
              <a:rPr lang="ru-RU" sz="2000" dirty="0">
                <a:cs typeface="Times New Roman" pitchFamily="18" charset="0"/>
              </a:rPr>
            </a:br>
            <a:r>
              <a:rPr lang="ru-RU" sz="2000" dirty="0">
                <a:cs typeface="Times New Roman" pitchFamily="18" charset="0"/>
              </a:rPr>
              <a:t>баритон </a:t>
            </a:r>
            <a:r>
              <a:rPr lang="ru-RU" sz="2000" dirty="0" smtClean="0">
                <a:cs typeface="Times New Roman" pitchFamily="18" charset="0"/>
              </a:rPr>
              <a:t>		–	 </a:t>
            </a:r>
            <a:r>
              <a:rPr lang="ru-RU" sz="2000" dirty="0">
                <a:cs typeface="Times New Roman" pitchFamily="18" charset="0"/>
              </a:rPr>
              <a:t>110–149 Гц, </a:t>
            </a:r>
            <a:br>
              <a:rPr lang="ru-RU" sz="2000" dirty="0">
                <a:cs typeface="Times New Roman" pitchFamily="18" charset="0"/>
              </a:rPr>
            </a:br>
            <a:r>
              <a:rPr lang="ru-RU" sz="2000" dirty="0">
                <a:cs typeface="Times New Roman" pitchFamily="18" charset="0"/>
              </a:rPr>
              <a:t>тенор </a:t>
            </a:r>
            <a:r>
              <a:rPr lang="ru-RU" sz="2000" dirty="0" smtClean="0">
                <a:cs typeface="Times New Roman" pitchFamily="18" charset="0"/>
              </a:rPr>
              <a:t>		–	 </a:t>
            </a:r>
            <a:r>
              <a:rPr lang="ru-RU" sz="2000" dirty="0">
                <a:cs typeface="Times New Roman" pitchFamily="18" charset="0"/>
              </a:rPr>
              <a:t>130–520 Гц, </a:t>
            </a:r>
            <a:br>
              <a:rPr lang="ru-RU" sz="2000" dirty="0">
                <a:cs typeface="Times New Roman" pitchFamily="18" charset="0"/>
              </a:rPr>
            </a:br>
            <a:r>
              <a:rPr lang="ru-RU" sz="2000" dirty="0">
                <a:cs typeface="Times New Roman" pitchFamily="18" charset="0"/>
              </a:rPr>
              <a:t>дискант </a:t>
            </a:r>
            <a:r>
              <a:rPr lang="ru-RU" sz="2000" dirty="0" smtClean="0">
                <a:cs typeface="Times New Roman" pitchFamily="18" charset="0"/>
              </a:rPr>
              <a:t>		–	 </a:t>
            </a:r>
            <a:r>
              <a:rPr lang="ru-RU" sz="2000" dirty="0">
                <a:cs typeface="Times New Roman" pitchFamily="18" charset="0"/>
              </a:rPr>
              <a:t>260–1000 Гц,</a:t>
            </a:r>
            <a:br>
              <a:rPr lang="ru-RU" sz="2000" dirty="0">
                <a:cs typeface="Times New Roman" pitchFamily="18" charset="0"/>
              </a:rPr>
            </a:br>
            <a:r>
              <a:rPr lang="ru-RU" sz="2000" dirty="0">
                <a:cs typeface="Times New Roman" pitchFamily="18" charset="0"/>
              </a:rPr>
              <a:t>сопрано </a:t>
            </a:r>
            <a:r>
              <a:rPr lang="ru-RU" sz="2000" dirty="0" smtClean="0">
                <a:cs typeface="Times New Roman" pitchFamily="18" charset="0"/>
              </a:rPr>
              <a:t>		–	 </a:t>
            </a:r>
            <a:r>
              <a:rPr lang="ru-RU" sz="2000" dirty="0">
                <a:cs typeface="Times New Roman" pitchFamily="18" charset="0"/>
              </a:rPr>
              <a:t>260–1050 Гц, </a:t>
            </a:r>
            <a:br>
              <a:rPr lang="ru-RU" sz="2000" dirty="0">
                <a:cs typeface="Times New Roman" pitchFamily="18" charset="0"/>
              </a:rPr>
            </a:br>
            <a:r>
              <a:rPr lang="ru-RU" sz="2000" dirty="0">
                <a:cs typeface="Times New Roman" pitchFamily="18" charset="0"/>
              </a:rPr>
              <a:t>колоратурное сопрано </a:t>
            </a:r>
            <a:r>
              <a:rPr lang="ru-RU" sz="2000" dirty="0" smtClean="0">
                <a:cs typeface="Times New Roman" pitchFamily="18" charset="0"/>
              </a:rPr>
              <a:t>–	 </a:t>
            </a:r>
            <a:r>
              <a:rPr lang="ru-RU" sz="2000" dirty="0">
                <a:cs typeface="Times New Roman" pitchFamily="18" charset="0"/>
              </a:rPr>
              <a:t>до 1400 Гц.</a:t>
            </a:r>
          </a:p>
          <a:p>
            <a:pPr algn="ctr">
              <a:buFont typeface="Wingdings" pitchFamily="2" charset="2"/>
              <a:buNone/>
            </a:pPr>
            <a:endParaRPr lang="ru-RU" sz="2000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25603" name="Picture 4" descr="C:\Documents and Settings\User\Рабочий стол\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4286250"/>
            <a:ext cx="70485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Прямоугольник 6"/>
          <p:cNvSpPr>
            <a:spLocks noChangeArrowheads="1"/>
          </p:cNvSpPr>
          <p:nvPr/>
        </p:nvSpPr>
        <p:spPr bwMode="auto">
          <a:xfrm>
            <a:off x="1143000" y="3857625"/>
            <a:ext cx="7643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CC0000"/>
                </a:solidFill>
                <a:latin typeface="Arial" charset="0"/>
              </a:rPr>
              <a:t>Частотный спектр звуков музыкальных инструментов.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409</TotalTime>
  <Words>464</Words>
  <Application>Microsoft Office PowerPoint</Application>
  <PresentationFormat>Экран (4:3)</PresentationFormat>
  <Paragraphs>135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Слайд 1</vt:lpstr>
      <vt:lpstr>Слайд 2</vt:lpstr>
      <vt:lpstr>Характеристики звука</vt:lpstr>
      <vt:lpstr>Громкость звука</vt:lpstr>
      <vt:lpstr>Слайд 5</vt:lpstr>
      <vt:lpstr>Единицы измерения громкости</vt:lpstr>
      <vt:lpstr>    Уровни  громкости  звука  от            разных  источников  </vt:lpstr>
      <vt:lpstr>Высота звука</vt:lpstr>
      <vt:lpstr>Слайд 9</vt:lpstr>
      <vt:lpstr>Частота колебания крыльев насекомых  и птиц,  Гц</vt:lpstr>
      <vt:lpstr>Тембр звука это своеобразная окраска звука, по которой мы различаем голоса людей</vt:lpstr>
      <vt:lpstr>Тембр звука </vt:lpstr>
      <vt:lpstr>Слайд 13</vt:lpstr>
      <vt:lpstr>Спектры голоса певца и обычного человека</vt:lpstr>
      <vt:lpstr>Проверь себя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18</cp:revision>
  <dcterms:created xsi:type="dcterms:W3CDTF">2012-01-24T09:06:21Z</dcterms:created>
  <dcterms:modified xsi:type="dcterms:W3CDTF">2012-01-30T09:11:54Z</dcterms:modified>
</cp:coreProperties>
</file>