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56" r:id="rId5"/>
    <p:sldId id="260" r:id="rId6"/>
    <p:sldId id="261" r:id="rId7"/>
    <p:sldId id="262" r:id="rId8"/>
    <p:sldId id="263" r:id="rId9"/>
    <p:sldId id="264" r:id="rId10"/>
    <p:sldId id="265" r:id="rId11"/>
    <p:sldId id="303" r:id="rId12"/>
    <p:sldId id="304" r:id="rId13"/>
    <p:sldId id="266" r:id="rId14"/>
    <p:sldId id="267" r:id="rId15"/>
    <p:sldId id="268" r:id="rId16"/>
    <p:sldId id="269" r:id="rId17"/>
    <p:sldId id="270" r:id="rId18"/>
    <p:sldId id="271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94" r:id="rId36"/>
    <p:sldId id="295" r:id="rId37"/>
    <p:sldId id="290" r:id="rId38"/>
    <p:sldId id="298" r:id="rId39"/>
    <p:sldId id="299" r:id="rId40"/>
    <p:sldId id="291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AF799-D2A3-4B4C-9AD4-1B3E45C898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4ABEC-B826-4EB4-8396-652BA3B043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5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progs.ws/uploads/posts/2010-05/1272982512_p5qzyvoblhuxlu0.jpe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lel.com.ua/upload/Gexov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stihi.ru/pics/2011/01/25/2109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static2.aif.ru/public/gallery/148/956e25dc22cf7852480f9cc939446e93_big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cirota.ru/forum/images/11/11185.jpe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forum.umora.biz/uploads/1205090516/med_gallery_1578_6_1469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hyperlink" Target="http://www.printsmuseum.ru/files/engraving/medium/Goncharov_Ksilografiya-010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museum.ru/imgB.asp?1858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2;&#1054;&#1048;%20&#1044;&#1054;&#1050;&#1059;&#1052;&#1045;&#1053;&#1058;&#1067;\&#1048;&#1053;&#1058;&#1045;&#1056;&#1053;&#1045;&#1058;\&#1048;&#1053;&#1058;&#1045;&#1056;&#1053;&#1045;&#1058;%20&#1046;&#1077;&#1085;&#1103;\&#1087;&#1088;&#1077;&#1079;&#1077;&#1085;&#1090;&#1072;&#1094;&#1080;&#1080;%209%20&#1082;&#1083;\&#1089;&#1077;&#1088;&#1077;&#1073;&#1088;&#1103;&#1085;&#1099;&#1081;%20&#1074;&#1077;&#1082;\282_S.V._Rahmaninov_-_Vtoroi_konccert_dlya_fortepyano_s_orkestrom_c-moll_-_I_ch.mp3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screenshots.etvnet.com/000/129/038/b07.jp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himstirka-magazine.ru/images/Images_prahki_kartini/archipov1.jp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quotat.info/wp-content/uploads/2010/08/15-%D0%91%D0%BB%D0%BE%D0%BA.jpg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3.jpeg"/><Relationship Id="rId2" Type="http://schemas.openxmlformats.org/officeDocument/2006/relationships/hyperlink" Target="http://www.rudata.ru/w/images/d/d6/Brusov192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r3ed.qrz.ru/merezhkovsky/merezhkovsky1.jpg" TargetMode="External"/><Relationship Id="rId5" Type="http://schemas.openxmlformats.org/officeDocument/2006/relationships/image" Target="../media/image22.jpeg"/><Relationship Id="rId4" Type="http://schemas.openxmlformats.org/officeDocument/2006/relationships/hyperlink" Target="http://tvoeimy.ru/content/304.jpg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img0.liveinternet.ru/images/attach/b/3/29/477/29477541_457806.JPG" TargetMode="External"/><Relationship Id="rId3" Type="http://schemas.openxmlformats.org/officeDocument/2006/relationships/hyperlink" Target="http://img-fotki.yandex.ru/get/3907/kadjo.10/0_22e17_593af6cf_XL" TargetMode="External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2;&#1054;&#1048;%20&#1044;&#1054;&#1050;&#1059;&#1052;&#1045;&#1053;&#1058;&#1067;\&#1048;&#1053;&#1058;&#1045;&#1056;&#1053;&#1045;&#1058;\&#1048;&#1053;&#1058;&#1045;&#1056;&#1053;&#1045;&#1058;%20&#1046;&#1077;&#1085;&#1103;\&#1087;&#1088;&#1077;&#1079;&#1077;&#1085;&#1090;&#1072;&#1094;&#1080;&#1080;%209%20&#1082;&#1083;\&#1089;&#1077;&#1088;&#1077;&#1073;&#1088;&#1103;&#1085;&#1099;&#1081;%20&#1074;&#1077;&#1082;\368_mihail_tariverd.mp3" TargetMode="External"/><Relationship Id="rId6" Type="http://schemas.openxmlformats.org/officeDocument/2006/relationships/hyperlink" Target="http://f5.ifotki.info/org/95e32c224b57bda7fc8abb609ac51b643eb75568433492.jpg" TargetMode="External"/><Relationship Id="rId5" Type="http://schemas.openxmlformats.org/officeDocument/2006/relationships/image" Target="../media/image25.jpeg"/><Relationship Id="rId10" Type="http://schemas.openxmlformats.org/officeDocument/2006/relationships/image" Target="../media/image2.png"/><Relationship Id="rId4" Type="http://schemas.openxmlformats.org/officeDocument/2006/relationships/image" Target="../media/image24.jpeg"/><Relationship Id="rId9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seum.ru/imgB.asp?10630" TargetMode="Externa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2;&#1054;&#1048;%20&#1044;&#1054;&#1050;&#1059;&#1052;&#1045;&#1053;&#1058;&#1067;\&#1048;&#1053;&#1058;&#1045;&#1056;&#1053;&#1045;&#1058;\&#1048;&#1053;&#1058;&#1045;&#1056;&#1053;&#1045;&#1058;%20&#1046;&#1077;&#1085;&#1103;\&#1087;&#1088;&#1077;&#1079;&#1077;&#1085;&#1090;&#1072;&#1094;&#1080;&#1080;%209%20&#1082;&#1083;\&#1089;&#1077;&#1088;&#1077;&#1073;&#1088;&#1103;&#1085;&#1099;&#1081;%20&#1074;&#1077;&#1082;\rimskiy_korsakov_-_skazka_o_tsare_saltane.mp3" TargetMode="External"/><Relationship Id="rId6" Type="http://schemas.openxmlformats.org/officeDocument/2006/relationships/image" Target="../media/image29.jpeg"/><Relationship Id="rId5" Type="http://schemas.openxmlformats.org/officeDocument/2006/relationships/hyperlink" Target="http://img1.liveinternet.ru/images/attach/c/0/38/586/38586911_33bogatyrya.jpg" TargetMode="External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stihi.ru/photos/namelos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mulyar.ru/big/108_big.jpg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adme.ru/files/news/part_28/283055/20.jpg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static.diary.ru/userdir/2/1/1/4/211417/39834211.jpg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img1.liveinternet.ru/images/attach/c/4/78/891/78891021_serov.jpg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img1.liveinternet.ru/images/attach/c/0/52/321/52321295_gosti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hyperlink" Target="http://img1.liveinternet.ru/images/attach/c/0/53/436/53436995_idol.jpg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jpeg"/><Relationship Id="rId5" Type="http://schemas.openxmlformats.org/officeDocument/2006/relationships/hyperlink" Target="http://ocamilion.files.wordpress.com/2010/01/imagen1113.jpg" TargetMode="External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http://www.fotostil.de/data/media/50/042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900igr.net/datai/istorija/Gody-SSSR/0010-008-VEKHI-Moskva-1909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tretazh.ru/assets/images/news/berdyaev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vsu.ru/russian/news/images/2008/10/20081008_6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s56.radikal.ru/i153/0906/6e/f5248d8404aa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aleho.narod.ru/book/img/struve_p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Серебряный век русской культуры.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r"/>
            <a:r>
              <a:rPr lang="ru-RU" sz="2400" dirty="0" smtClean="0"/>
              <a:t>Составила учитель истории </a:t>
            </a:r>
          </a:p>
          <a:p>
            <a:pPr algn="r"/>
            <a:r>
              <a:rPr lang="ru-RU" sz="2400" dirty="0" smtClean="0"/>
              <a:t>МБОУ гимназия №23</a:t>
            </a:r>
          </a:p>
          <a:p>
            <a:pPr algn="r"/>
            <a:r>
              <a:rPr lang="ru-RU" sz="2400" dirty="0" smtClean="0"/>
              <a:t>г.Краснодар</a:t>
            </a:r>
            <a:endParaRPr lang="ru-RU" sz="2400" dirty="0" smtClean="0"/>
          </a:p>
          <a:p>
            <a:pPr algn="r"/>
            <a:r>
              <a:rPr lang="ru-RU" sz="2400" dirty="0" smtClean="0"/>
              <a:t>Куницына Е.В.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текстами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Какие проблемы волнуют интеллигенцию в начале 20 века?</a:t>
            </a:r>
          </a:p>
          <a:p>
            <a:r>
              <a:rPr lang="ru-RU" dirty="0" smtClean="0"/>
              <a:t>Какие пути выхода из кризиса они предлагали?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Российская наука в начале 20 века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9500"/>
                <a:gridCol w="36195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наука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достижения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Стилевое разнообразие Серебряного века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Реализм                        Модерн      </a:t>
            </a:r>
          </a:p>
          <a:p>
            <a:r>
              <a:rPr lang="ru-RU" dirty="0" smtClean="0"/>
              <a:t>                         </a:t>
            </a:r>
          </a:p>
          <a:p>
            <a:r>
              <a:rPr lang="ru-RU" dirty="0" smtClean="0"/>
              <a:t>в литературе         </a:t>
            </a:r>
            <a:r>
              <a:rPr lang="ru-RU" i="1" u="sng" dirty="0" smtClean="0"/>
              <a:t>символизм</a:t>
            </a:r>
          </a:p>
          <a:p>
            <a:r>
              <a:rPr lang="ru-RU" i="1" dirty="0" smtClean="0"/>
              <a:t>                                      </a:t>
            </a:r>
            <a:r>
              <a:rPr lang="ru-RU" i="1" u="sng" dirty="0" smtClean="0"/>
              <a:t> акмеизм</a:t>
            </a:r>
          </a:p>
          <a:p>
            <a:r>
              <a:rPr lang="ru-RU" dirty="0" smtClean="0"/>
              <a:t>В живописи:</a:t>
            </a:r>
          </a:p>
          <a:p>
            <a:r>
              <a:rPr lang="ru-RU" dirty="0" smtClean="0"/>
              <a:t>«Товарищество                </a:t>
            </a:r>
            <a:r>
              <a:rPr lang="ru-RU" i="1" u="sng" dirty="0" smtClean="0"/>
              <a:t>авангардизм</a:t>
            </a:r>
          </a:p>
          <a:p>
            <a:r>
              <a:rPr lang="ru-RU" dirty="0" smtClean="0"/>
              <a:t>передвижных</a:t>
            </a:r>
          </a:p>
          <a:p>
            <a:r>
              <a:rPr lang="ru-RU" dirty="0" smtClean="0"/>
              <a:t>выставок»           футуризм    </a:t>
            </a:r>
            <a:r>
              <a:rPr lang="ru-RU" dirty="0" err="1" smtClean="0"/>
              <a:t>импрес</a:t>
            </a:r>
            <a:r>
              <a:rPr lang="ru-RU" dirty="0" smtClean="0"/>
              <a:t>-</a:t>
            </a:r>
          </a:p>
          <a:p>
            <a:r>
              <a:rPr lang="ru-RU" dirty="0" smtClean="0"/>
              <a:t>                      (в литературе) сионизм</a:t>
            </a:r>
          </a:p>
          <a:p>
            <a:r>
              <a:rPr lang="ru-RU" dirty="0" smtClean="0"/>
              <a:t>                                      (в живописи)  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>
            <a:off x="928662" y="2285992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>
            <a:off x="1357290" y="2786058"/>
            <a:ext cx="142876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4572000" y="2357430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5786446" y="2571744"/>
            <a:ext cx="114300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H="1">
            <a:off x="6250793" y="2893215"/>
            <a:ext cx="1857388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0800000" flipV="1">
            <a:off x="5214942" y="4429132"/>
            <a:ext cx="785818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6715140" y="4786322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32301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Реализм</a:t>
            </a:r>
            <a:br>
              <a:rPr lang="ru-RU" dirty="0" smtClean="0"/>
            </a:br>
            <a:r>
              <a:rPr lang="ru-RU" sz="2000" b="0" dirty="0" smtClean="0"/>
              <a:t>«Совестно писать неправду, что было то, чего не было».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Л.Н.Толстой</a:t>
            </a:r>
            <a:endParaRPr lang="ru-RU" dirty="0"/>
          </a:p>
        </p:txBody>
      </p:sp>
      <p:pic>
        <p:nvPicPr>
          <p:cNvPr id="4" name="i-main-pic" descr="Картинка 1 из 28971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409825" y="1651794"/>
            <a:ext cx="33337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А.П.Чехов</a:t>
            </a:r>
            <a:br>
              <a:rPr lang="ru-RU" dirty="0" smtClean="0"/>
            </a:br>
            <a:r>
              <a:rPr lang="ru-RU" sz="2000" dirty="0" smtClean="0"/>
              <a:t>«Чайка», «Вишневый сад», «Дядя Ваня»,</a:t>
            </a:r>
            <a:br>
              <a:rPr lang="ru-RU" sz="2000" dirty="0" smtClean="0"/>
            </a:br>
            <a:r>
              <a:rPr lang="ru-RU" sz="2000" dirty="0" smtClean="0"/>
              <a:t> «Три  сестры».</a:t>
            </a:r>
            <a:endParaRPr lang="ru-RU" dirty="0"/>
          </a:p>
        </p:txBody>
      </p:sp>
      <p:pic>
        <p:nvPicPr>
          <p:cNvPr id="4" name="i-main-pic" descr="Картинка 1 из 47808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85987" y="1647031"/>
            <a:ext cx="3781425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И.А.Бунин</a:t>
            </a:r>
            <a:endParaRPr lang="ru-RU" dirty="0"/>
          </a:p>
        </p:txBody>
      </p:sp>
      <p:pic>
        <p:nvPicPr>
          <p:cNvPr id="4" name="i-main-pic" descr="Картинка 2 из 23028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00119" y="1609725"/>
            <a:ext cx="4353162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Александр Куприн</a:t>
            </a:r>
            <a:endParaRPr lang="ru-RU" dirty="0"/>
          </a:p>
        </p:txBody>
      </p:sp>
      <p:pic>
        <p:nvPicPr>
          <p:cNvPr id="4" name="i-main-pic" descr="Картинка 2 из 472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496961" y="1609725"/>
            <a:ext cx="3159477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М.Горький</a:t>
            </a:r>
            <a:endParaRPr lang="ru-RU" dirty="0"/>
          </a:p>
        </p:txBody>
      </p:sp>
      <p:pic>
        <p:nvPicPr>
          <p:cNvPr id="4" name="i-main-pic" descr="Картинка 3 из 80049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59585" y="1609725"/>
            <a:ext cx="3834229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0" dirty="0" smtClean="0"/>
              <a:t>Песня о Соколе.              Песня о буревестнике.</a:t>
            </a:r>
            <a:endParaRPr lang="ru-RU" sz="2000" b="0" dirty="0"/>
          </a:p>
        </p:txBody>
      </p:sp>
      <p:pic>
        <p:nvPicPr>
          <p:cNvPr id="7" name="i-main-pic" descr="Картинка 18 из 588">
            <a:hlinkClick r:id="rId2" tgtFrame="_blank"/>
          </p:cNvPr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178300" y="1857364"/>
            <a:ext cx="3521075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-main-pic" descr="Картинка 1 из 522">
            <a:hlinkClick r:id="rId4" tgtFrame="_blank"/>
          </p:cNvPr>
          <p:cNvPicPr>
            <a:picLocks noGrp="1"/>
          </p:cNvPicPr>
          <p:nvPr>
            <p:ph sz="half"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10592" y="1600200"/>
            <a:ext cx="301429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В.И.Суриков</a:t>
            </a:r>
            <a:br>
              <a:rPr lang="ru-RU" dirty="0" smtClean="0"/>
            </a:br>
            <a:r>
              <a:rPr lang="ru-RU" dirty="0" smtClean="0"/>
              <a:t>1907 </a:t>
            </a:r>
            <a:r>
              <a:rPr lang="ru-RU" sz="2200" dirty="0" smtClean="0"/>
              <a:t>г.</a:t>
            </a:r>
            <a:r>
              <a:rPr lang="ru-RU" dirty="0" smtClean="0"/>
              <a:t> «Стенька Разин».</a:t>
            </a:r>
            <a:endParaRPr lang="ru-RU" dirty="0"/>
          </a:p>
        </p:txBody>
      </p:sp>
      <p:pic>
        <p:nvPicPr>
          <p:cNvPr id="4" name="i-main-pic" descr="Картинка 1 из 31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2000240"/>
            <a:ext cx="7000884" cy="4143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966084"/>
          </a:xfrm>
        </p:spPr>
        <p:txBody>
          <a:bodyPr>
            <a:normAutofit fontScale="90000"/>
          </a:bodyPr>
          <a:lstStyle/>
          <a:p>
            <a:pPr algn="r"/>
            <a:r>
              <a:rPr lang="ru-RU" sz="2800" dirty="0" smtClean="0"/>
              <a:t>«Это была эпоха пробуждения в России самостоятельной философской мысли, расцвет поэзии и обострение эстетической чувственности, беспокойства желаний…»</a:t>
            </a:r>
            <a:br>
              <a:rPr lang="ru-RU" sz="2800" dirty="0" smtClean="0"/>
            </a:br>
            <a:r>
              <a:rPr lang="ru-RU" sz="2800" dirty="0" smtClean="0"/>
              <a:t>                                  Н. Бердяев.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57628"/>
            <a:ext cx="7239000" cy="2714644"/>
          </a:xfrm>
        </p:spPr>
        <p:txBody>
          <a:bodyPr/>
          <a:lstStyle/>
          <a:p>
            <a:r>
              <a:rPr lang="ru-RU" sz="2800" dirty="0" smtClean="0"/>
              <a:t>«Есть одна только вечная заповедь – жить в красоте, несмотря ни на что».</a:t>
            </a:r>
          </a:p>
          <a:p>
            <a:pPr algn="r"/>
            <a:r>
              <a:rPr lang="ru-RU" dirty="0" smtClean="0"/>
              <a:t>                                  Д.Мережковский</a:t>
            </a:r>
            <a:endParaRPr lang="ru-RU" dirty="0"/>
          </a:p>
        </p:txBody>
      </p:sp>
      <p:pic>
        <p:nvPicPr>
          <p:cNvPr id="6" name="282_S.V._Rahmaninov_-_Vtoroi_konccert_dlya_fortepyano_s_orkestrom_c-moll_-_I_ch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29124" y="328612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318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М.Волошин</a:t>
            </a:r>
            <a:endParaRPr lang="ru-RU" dirty="0"/>
          </a:p>
        </p:txBody>
      </p:sp>
      <p:pic>
        <p:nvPicPr>
          <p:cNvPr id="4" name="Содержимое 3" descr="mhtml:file://H:\серебряный%20век\Яндекс_Картинки%20портрет%20М_Волошина.mht!http://doseng.org/uploads/posts/2008-09/1220819720_19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17143" y="1609725"/>
            <a:ext cx="3919114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smtClean="0"/>
              <a:t>И.Е.Репин «Заседание Государственного совета».</a:t>
            </a:r>
            <a:endParaRPr lang="ru-RU" b="0" dirty="0"/>
          </a:p>
        </p:txBody>
      </p:sp>
      <p:pic>
        <p:nvPicPr>
          <p:cNvPr id="4" name="i-main-pic" descr="Картинка 6 из 530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47551" y="1609725"/>
            <a:ext cx="6058298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/>
              <a:t>А.Е.Архипов «Прачки».</a:t>
            </a:r>
            <a:endParaRPr lang="ru-RU" b="0" dirty="0"/>
          </a:p>
        </p:txBody>
      </p:sp>
      <p:pic>
        <p:nvPicPr>
          <p:cNvPr id="4" name="i-main-pic" descr="Картинка 2 из 51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72740" y="1609725"/>
            <a:ext cx="3607919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Модерн: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Символизм</a:t>
            </a:r>
          </a:p>
          <a:p>
            <a:r>
              <a:rPr lang="ru-RU" sz="4000" dirty="0" smtClean="0"/>
              <a:t>Акмеизм</a:t>
            </a:r>
          </a:p>
          <a:p>
            <a:r>
              <a:rPr lang="ru-RU" sz="4000" dirty="0" smtClean="0"/>
              <a:t>Авангардизм (футуризм, импрессионизм)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символизм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Мистическое содержание</a:t>
            </a:r>
          </a:p>
          <a:p>
            <a:r>
              <a:rPr lang="ru-RU" dirty="0" smtClean="0"/>
              <a:t>Символы</a:t>
            </a:r>
          </a:p>
          <a:p>
            <a:r>
              <a:rPr lang="ru-RU" dirty="0" smtClean="0"/>
              <a:t>Расширение художественной впечатлительности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А.Блок</a:t>
            </a:r>
            <a:endParaRPr lang="ru-RU" dirty="0"/>
          </a:p>
        </p:txBody>
      </p:sp>
      <p:pic>
        <p:nvPicPr>
          <p:cNvPr id="4" name="i-main-pic" descr="Картинка 4 из 15692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66987" y="1889919"/>
            <a:ext cx="301942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394448"/>
          </a:xfrm>
        </p:spPr>
        <p:txBody>
          <a:bodyPr/>
          <a:lstStyle/>
          <a:p>
            <a:r>
              <a:rPr lang="ru-RU" dirty="0" smtClean="0"/>
              <a:t>Поэты- символисты</a:t>
            </a:r>
            <a:br>
              <a:rPr lang="ru-RU" dirty="0" smtClean="0"/>
            </a:br>
            <a:r>
              <a:rPr lang="ru-RU" sz="2000" b="0" dirty="0" smtClean="0"/>
              <a:t>В.Брюсов          К.Бальмонт      Д.Мережковский</a:t>
            </a:r>
            <a:endParaRPr lang="ru-RU" dirty="0"/>
          </a:p>
        </p:txBody>
      </p:sp>
      <p:pic>
        <p:nvPicPr>
          <p:cNvPr id="4" name="i-main-pic" descr="Картинка 1 из 14482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1" y="2032794"/>
            <a:ext cx="2428892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8 из 6110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1" y="2071677"/>
            <a:ext cx="2500330" cy="392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-main-pic" descr="Картинка 1 из 222">
            <a:hlinkClick r:id="rId6" tgtFrame="_blank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57818" y="2071678"/>
            <a:ext cx="271464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500090"/>
            <a:ext cx="7239000" cy="1071570"/>
          </a:xfrm>
        </p:spPr>
        <p:txBody>
          <a:bodyPr/>
          <a:lstStyle/>
          <a:p>
            <a:pPr algn="ctr"/>
            <a:r>
              <a:rPr lang="ru-RU" dirty="0" smtClean="0"/>
              <a:t>М.Цветаева</a:t>
            </a:r>
            <a:endParaRPr lang="ru-RU" dirty="0"/>
          </a:p>
        </p:txBody>
      </p:sp>
      <p:pic>
        <p:nvPicPr>
          <p:cNvPr id="4" name="i-main-pic" descr="Картинка 16 из 9064">
            <a:hlinkClick r:id="rId3" tgtFrame="_blank"/>
          </p:cNvPr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-785850" y="642918"/>
            <a:ext cx="471490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 descr="mhtml:file://D:\МОИ%20ДОКУМЕНТЫ\ИНТЕРНЕТ\ИНТЕРНЕТ%20Женя\Библиотека.mht!http://poipkro.pskovedu.ru/cnpi/old_version/images/ser_vek/Cvetaeva.jpg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500042"/>
            <a:ext cx="3238500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-main-pic" descr="Картинка 4 из 930">
            <a:hlinkClick r:id="rId6" tgtFrame="_blank"/>
          </p:cNvPr>
          <p:cNvPicPr>
            <a:picLocks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285784" y="4429132"/>
            <a:ext cx="3429024" cy="3275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-main-pic" descr="Картинка 7 из 930">
            <a:hlinkClick r:id="rId8" tgtFrame="_blank"/>
          </p:cNvPr>
          <p:cNvPicPr>
            <a:picLocks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000496" y="4286256"/>
            <a:ext cx="4028464" cy="3417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368_mihail_tariver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8572528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21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М.А.Врубель</a:t>
            </a:r>
            <a:endParaRPr lang="ru-RU" dirty="0"/>
          </a:p>
        </p:txBody>
      </p:sp>
      <p:pic>
        <p:nvPicPr>
          <p:cNvPr id="4" name="i-main-pic" descr="Картинка 2 из 437">
            <a:hlinkClick r:id="rId3" tgtFrame="_blank"/>
          </p:cNvPr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85720" y="1571612"/>
            <a:ext cx="292895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3 из 13">
            <a:hlinkClick r:id="rId5" tgtFrame="_blank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1643050"/>
            <a:ext cx="4777105" cy="3811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rimskiy_korsakov_-_skazka_o_tsare_saltan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4786314" y="5929330"/>
            <a:ext cx="714380" cy="642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2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0" dirty="0" smtClean="0"/>
              <a:t>«Демон – дух не столько злобный, сколько страдающий и скорбный, но при этом властный и величавый».</a:t>
            </a:r>
            <a:endParaRPr lang="ru-RU" sz="2400" b="0" dirty="0"/>
          </a:p>
        </p:txBody>
      </p:sp>
      <p:pic>
        <p:nvPicPr>
          <p:cNvPr id="4" name="i-main-pic" descr="Картинка 1 из 72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947069"/>
            <a:ext cx="57150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Серебряный век -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Блеск,</a:t>
            </a:r>
          </a:p>
          <a:p>
            <a:r>
              <a:rPr lang="ru-RU" dirty="0" smtClean="0"/>
              <a:t> яркость,</a:t>
            </a:r>
          </a:p>
          <a:p>
            <a:r>
              <a:rPr lang="ru-RU" dirty="0" smtClean="0"/>
              <a:t> звон,</a:t>
            </a:r>
          </a:p>
          <a:p>
            <a:r>
              <a:rPr lang="ru-RU" dirty="0" smtClean="0"/>
              <a:t> утонченность,</a:t>
            </a:r>
          </a:p>
          <a:p>
            <a:r>
              <a:rPr lang="ru-RU" dirty="0" smtClean="0"/>
              <a:t> хрусталь,</a:t>
            </a:r>
          </a:p>
          <a:p>
            <a:r>
              <a:rPr lang="ru-RU" dirty="0" smtClean="0"/>
              <a:t> мгновение,</a:t>
            </a:r>
          </a:p>
          <a:p>
            <a:r>
              <a:rPr lang="ru-RU" dirty="0" smtClean="0"/>
              <a:t> отражения,</a:t>
            </a:r>
          </a:p>
          <a:p>
            <a:r>
              <a:rPr lang="ru-RU" dirty="0" smtClean="0"/>
              <a:t> блики,</a:t>
            </a:r>
          </a:p>
          <a:p>
            <a:r>
              <a:rPr lang="ru-RU" dirty="0" smtClean="0"/>
              <a:t> прозрачность,</a:t>
            </a:r>
          </a:p>
          <a:p>
            <a:r>
              <a:rPr lang="ru-RU" dirty="0" smtClean="0"/>
              <a:t>свечение,</a:t>
            </a:r>
          </a:p>
          <a:p>
            <a:r>
              <a:rPr lang="ru-RU" dirty="0" smtClean="0"/>
              <a:t> тайна,</a:t>
            </a:r>
          </a:p>
          <a:p>
            <a:r>
              <a:rPr lang="ru-RU" dirty="0" smtClean="0"/>
              <a:t> прекрасное.</a:t>
            </a:r>
          </a:p>
          <a:p>
            <a:endParaRPr lang="ru-RU" dirty="0" smtClean="0"/>
          </a:p>
          <a:p>
            <a:r>
              <a:rPr lang="ru-RU" dirty="0" smtClean="0"/>
              <a:t>                      </a:t>
            </a:r>
          </a:p>
          <a:p>
            <a:endParaRPr lang="ru-RU" dirty="0" smtClean="0"/>
          </a:p>
          <a:p>
            <a:pPr lvl="3"/>
            <a:endParaRPr lang="ru-RU" dirty="0"/>
          </a:p>
        </p:txBody>
      </p:sp>
      <p:pic>
        <p:nvPicPr>
          <p:cNvPr id="4" name="i-main-pic" descr="Картинка 23 из 2882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1643050"/>
            <a:ext cx="4123075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dirty="0" smtClean="0"/>
              <a:t>Демон сидящий</a:t>
            </a:r>
            <a:endParaRPr lang="ru-RU" b="0" dirty="0"/>
          </a:p>
        </p:txBody>
      </p:sp>
      <p:pic>
        <p:nvPicPr>
          <p:cNvPr id="4" name="i-main-pic" descr="Картинка 3 из 252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19200" y="2413794"/>
            <a:ext cx="57150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Демон поверженный</a:t>
            </a:r>
            <a:endParaRPr lang="ru-RU" dirty="0"/>
          </a:p>
        </p:txBody>
      </p:sp>
      <p:pic>
        <p:nvPicPr>
          <p:cNvPr id="4" name="i-main-pic" descr="Картинка 15 из 202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42950" y="2285992"/>
            <a:ext cx="666750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Мир искусства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С.П.Дягелев</a:t>
            </a:r>
            <a:endParaRPr lang="ru-RU" dirty="0" smtClean="0"/>
          </a:p>
          <a:p>
            <a:r>
              <a:rPr lang="ru-RU" dirty="0" smtClean="0"/>
              <a:t>А.Н.Бенуа</a:t>
            </a:r>
          </a:p>
          <a:p>
            <a:r>
              <a:rPr lang="ru-RU" dirty="0" smtClean="0"/>
              <a:t>К.А.Сомов</a:t>
            </a:r>
          </a:p>
          <a:p>
            <a:r>
              <a:rPr lang="ru-RU" dirty="0" smtClean="0"/>
              <a:t>Б.М.Кустодиев</a:t>
            </a:r>
          </a:p>
          <a:p>
            <a:r>
              <a:rPr lang="ru-RU" dirty="0" err="1" smtClean="0"/>
              <a:t>М.В.Добужинский</a:t>
            </a:r>
            <a:endParaRPr lang="ru-RU" dirty="0" smtClean="0"/>
          </a:p>
          <a:p>
            <a:r>
              <a:rPr lang="ru-RU" dirty="0" err="1" smtClean="0"/>
              <a:t>Л.С.Бакст</a:t>
            </a:r>
            <a:endParaRPr lang="ru-RU" dirty="0" smtClean="0"/>
          </a:p>
          <a:p>
            <a:r>
              <a:rPr lang="ru-RU" dirty="0" smtClean="0"/>
              <a:t>Н.К.Рерих</a:t>
            </a:r>
          </a:p>
          <a:p>
            <a:r>
              <a:rPr lang="ru-RU" dirty="0" smtClean="0"/>
              <a:t>М.В.Нестеров</a:t>
            </a:r>
          </a:p>
          <a:p>
            <a:r>
              <a:rPr lang="ru-RU" dirty="0" smtClean="0"/>
              <a:t>М.А.Врубель</a:t>
            </a:r>
          </a:p>
          <a:p>
            <a:r>
              <a:rPr lang="ru-RU" dirty="0" smtClean="0"/>
              <a:t>В.А.Серов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dirty="0" smtClean="0"/>
              <a:t>Похищение Европы</a:t>
            </a:r>
            <a:endParaRPr lang="ru-RU" b="0" dirty="0"/>
          </a:p>
        </p:txBody>
      </p:sp>
      <p:pic>
        <p:nvPicPr>
          <p:cNvPr id="4" name="i-main-pic" descr="Картинка 3 из 272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14462" y="2056606"/>
            <a:ext cx="5324475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dirty="0" smtClean="0"/>
              <a:t>Н.К.Рерих</a:t>
            </a:r>
            <a:endParaRPr lang="ru-RU" b="0" dirty="0"/>
          </a:p>
        </p:txBody>
      </p:sp>
      <p:pic>
        <p:nvPicPr>
          <p:cNvPr id="4" name="i-main-pic" descr="Картинка 3 из 278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95350" y="1651794"/>
            <a:ext cx="3176584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1 из 92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1643050"/>
            <a:ext cx="3286148" cy="478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Rot="1" noChangeArrowheads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2800" b="0" smtClean="0">
                <a:effectLst/>
              </a:rPr>
              <a:t>Акмеизм – от греч. «</a:t>
            </a:r>
            <a:r>
              <a:rPr lang="en-US" sz="2800" b="0" smtClean="0">
                <a:effectLst/>
              </a:rPr>
              <a:t>akme</a:t>
            </a:r>
            <a:r>
              <a:rPr lang="ru-RU" sz="2800" b="0" smtClean="0">
                <a:effectLst/>
              </a:rPr>
              <a:t>»  - Высшая степень чего либо</a:t>
            </a:r>
            <a:r>
              <a:rPr lang="ru-RU" sz="4000" b="0" smtClean="0">
                <a:effectLst/>
              </a:rPr>
              <a:t>. </a:t>
            </a:r>
            <a:br>
              <a:rPr lang="ru-RU" sz="4000" b="0" smtClean="0">
                <a:effectLst/>
              </a:rPr>
            </a:br>
            <a:endParaRPr lang="ru-RU" sz="4000" b="0" smtClean="0">
              <a:effectLst/>
            </a:endParaRPr>
          </a:p>
        </p:txBody>
      </p:sp>
      <p:pic>
        <p:nvPicPr>
          <p:cNvPr id="8195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1125538"/>
            <a:ext cx="2951162" cy="2660650"/>
          </a:xfrm>
        </p:spPr>
      </p:pic>
      <p:sp>
        <p:nvSpPr>
          <p:cNvPr id="8196" name="Rectangle 8"/>
          <p:cNvSpPr>
            <a:spLocks noGrp="1" noChangeArrowheads="1"/>
          </p:cNvSpPr>
          <p:nvPr>
            <p:ph sz="quarter" idx="4"/>
          </p:nvPr>
        </p:nvSpPr>
        <p:spPr>
          <a:xfrm>
            <a:off x="3857620" y="3938588"/>
            <a:ext cx="4286280" cy="2187575"/>
          </a:xfrm>
        </p:spPr>
        <p:txBody>
          <a:bodyPr/>
          <a:lstStyle/>
          <a:p>
            <a:pPr eaLnBrk="1" hangingPunct="1"/>
            <a:r>
              <a:rPr lang="ru-RU" sz="1400" dirty="0" smtClean="0">
                <a:effectLst/>
              </a:rPr>
              <a:t>АХМАТОВА (наст. фам. Горенко) Анна Андреевна 1889- 1966</a:t>
            </a:r>
          </a:p>
          <a:p>
            <a:pPr eaLnBrk="1" hangingPunct="1"/>
            <a:r>
              <a:rPr lang="ru-RU" sz="1400" dirty="0" smtClean="0">
                <a:effectLst/>
              </a:rPr>
              <a:t>МАНДЕЛЬШТАМ Осип </a:t>
            </a:r>
            <a:r>
              <a:rPr lang="ru-RU" sz="1400" dirty="0" err="1" smtClean="0">
                <a:effectLst/>
              </a:rPr>
              <a:t>Эмильевич</a:t>
            </a:r>
            <a:r>
              <a:rPr lang="ru-RU" sz="1400" dirty="0" smtClean="0">
                <a:effectLst/>
              </a:rPr>
              <a:t> (1891-1938), русский поэт.</a:t>
            </a:r>
          </a:p>
          <a:p>
            <a:pPr eaLnBrk="1" hangingPunct="1"/>
            <a:r>
              <a:rPr lang="ru-RU" sz="1400" dirty="0" smtClean="0">
                <a:effectLst/>
              </a:rPr>
              <a:t>ГУМИЛЕВ Николай Степанович (1886-1921), русский поэт.</a:t>
            </a:r>
          </a:p>
        </p:txBody>
      </p:sp>
      <p:pic>
        <p:nvPicPr>
          <p:cNvPr id="8197" name="Picture 1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857621" y="1052513"/>
            <a:ext cx="4000528" cy="2733675"/>
          </a:xfrm>
        </p:spPr>
      </p:pic>
      <p:pic>
        <p:nvPicPr>
          <p:cNvPr id="8198" name="Picture 1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971550" y="4257675"/>
            <a:ext cx="2663825" cy="21955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Rot="1" noChangeArrowheads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2800" b="0" smtClean="0">
                <a:effectLst/>
              </a:rPr>
              <a:t>Футуризм – от лат. «</a:t>
            </a:r>
            <a:r>
              <a:rPr lang="en-US" sz="2800" b="0" smtClean="0">
                <a:effectLst/>
              </a:rPr>
              <a:t>futurism</a:t>
            </a:r>
            <a:r>
              <a:rPr lang="ru-RU" sz="2800" b="0" smtClean="0">
                <a:effectLst/>
              </a:rPr>
              <a:t>» </a:t>
            </a:r>
            <a:r>
              <a:rPr lang="en-US" sz="2800" b="0" smtClean="0">
                <a:effectLst/>
              </a:rPr>
              <a:t> </a:t>
            </a:r>
            <a:r>
              <a:rPr lang="ru-RU" sz="2800" b="0" smtClean="0">
                <a:effectLst/>
              </a:rPr>
              <a:t>т.е. будущее.</a:t>
            </a:r>
            <a:r>
              <a:rPr lang="ru-RU" sz="4000" b="0" smtClean="0">
                <a:effectLst/>
              </a:rPr>
              <a:t/>
            </a:r>
            <a:br>
              <a:rPr lang="ru-RU" sz="4000" b="0" smtClean="0">
                <a:effectLst/>
              </a:rPr>
            </a:br>
            <a:endParaRPr lang="ru-RU" sz="4000" b="0" smtClean="0">
              <a:effectLst/>
            </a:endParaRPr>
          </a:p>
        </p:txBody>
      </p:sp>
      <p:pic>
        <p:nvPicPr>
          <p:cNvPr id="9219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1412875"/>
            <a:ext cx="2879725" cy="2373313"/>
          </a:xfrm>
        </p:spPr>
      </p:pic>
      <p:pic>
        <p:nvPicPr>
          <p:cNvPr id="9220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143373" y="1412875"/>
            <a:ext cx="3214709" cy="2232025"/>
          </a:xfrm>
        </p:spPr>
      </p:pic>
      <p:pic>
        <p:nvPicPr>
          <p:cNvPr id="9221" name="Picture 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827088" y="3938588"/>
            <a:ext cx="2952750" cy="2298700"/>
          </a:xfrm>
        </p:spPr>
      </p:pic>
      <p:sp>
        <p:nvSpPr>
          <p:cNvPr id="28680" name="Rectangle 8"/>
          <p:cNvSpPr>
            <a:spLocks noGrp="1" noChangeArrowheads="1"/>
          </p:cNvSpPr>
          <p:nvPr>
            <p:ph sz="quarter" idx="4"/>
          </p:nvPr>
        </p:nvSpPr>
        <p:spPr>
          <a:xfrm>
            <a:off x="3857620" y="3938588"/>
            <a:ext cx="4214842" cy="2187575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128000"/>
              </a:lnSpc>
              <a:spcBef>
                <a:spcPts val="600"/>
              </a:spcBef>
              <a:defRPr/>
            </a:pPr>
            <a:r>
              <a:rPr lang="ru-RU" sz="1400" dirty="0" smtClean="0">
                <a:effectLst/>
              </a:rPr>
              <a:t>МАЯКОВСКИЙ Владимир Владимирович  1893 – 1930. </a:t>
            </a:r>
          </a:p>
          <a:p>
            <a:pPr eaLnBrk="1" hangingPunct="1">
              <a:lnSpc>
                <a:spcPct val="128000"/>
              </a:lnSpc>
              <a:spcBef>
                <a:spcPts val="600"/>
              </a:spcBef>
              <a:defRPr/>
            </a:pPr>
            <a:r>
              <a:rPr lang="ru-RU" sz="1400" dirty="0" smtClean="0">
                <a:effectLst/>
              </a:rPr>
              <a:t>СЕВЕРЯНИН Игорь (наст. имя и фам. Игорь Васильевич Лотарев) (1887-1941), русский поэт.</a:t>
            </a:r>
          </a:p>
          <a:p>
            <a:pPr eaLnBrk="1" hangingPunct="1">
              <a:lnSpc>
                <a:spcPct val="128000"/>
              </a:lnSpc>
              <a:spcBef>
                <a:spcPts val="600"/>
              </a:spcBef>
              <a:defRPr/>
            </a:pPr>
            <a:r>
              <a:rPr lang="ru-RU" sz="1400" dirty="0" smtClean="0">
                <a:effectLst/>
              </a:rPr>
              <a:t>ХЛЕБНИКОВ </a:t>
            </a:r>
            <a:r>
              <a:rPr lang="ru-RU" sz="1400" dirty="0" err="1" smtClean="0">
                <a:effectLst/>
              </a:rPr>
              <a:t>Велимир</a:t>
            </a:r>
            <a:r>
              <a:rPr lang="ru-RU" sz="1400" dirty="0" smtClean="0">
                <a:effectLst/>
              </a:rPr>
              <a:t> (наст. имя Виктор Владимирович) (1885-1922), русский поэт.</a:t>
            </a:r>
          </a:p>
          <a:p>
            <a:pPr eaLnBrk="1" hangingPunct="1">
              <a:lnSpc>
                <a:spcPct val="128000"/>
              </a:lnSpc>
              <a:spcBef>
                <a:spcPts val="600"/>
              </a:spcBef>
              <a:defRPr/>
            </a:pPr>
            <a:endParaRPr lang="ru-RU" sz="1400" dirty="0" smtClean="0">
              <a:effectLst/>
            </a:endParaRPr>
          </a:p>
          <a:p>
            <a:pPr eaLnBrk="1" hangingPunct="1">
              <a:defRPr/>
            </a:pP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В.Маяковский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sz="2000" dirty="0" smtClean="0"/>
              <a:t>У-                                </a:t>
            </a:r>
          </a:p>
          <a:p>
            <a:r>
              <a:rPr lang="ru-RU" sz="2000" dirty="0" smtClean="0"/>
              <a:t>лица                                      </a:t>
            </a:r>
          </a:p>
          <a:p>
            <a:r>
              <a:rPr lang="ru-RU" sz="2000" dirty="0" smtClean="0"/>
              <a:t>Лица                           </a:t>
            </a:r>
          </a:p>
          <a:p>
            <a:r>
              <a:rPr lang="ru-RU" sz="2000" dirty="0" smtClean="0"/>
              <a:t>у</a:t>
            </a:r>
          </a:p>
          <a:p>
            <a:r>
              <a:rPr lang="ru-RU" sz="2000" dirty="0" smtClean="0"/>
              <a:t>догов</a:t>
            </a:r>
          </a:p>
          <a:p>
            <a:r>
              <a:rPr lang="ru-RU" sz="2000" dirty="0" smtClean="0"/>
              <a:t>годов</a:t>
            </a:r>
          </a:p>
          <a:p>
            <a:r>
              <a:rPr lang="ru-RU" sz="2000" dirty="0" smtClean="0"/>
              <a:t>Рез-</a:t>
            </a:r>
          </a:p>
          <a:p>
            <a:r>
              <a:rPr lang="ru-RU" sz="2000" dirty="0" err="1" smtClean="0"/>
              <a:t>че</a:t>
            </a:r>
            <a:r>
              <a:rPr lang="ru-RU" sz="2000" dirty="0" smtClean="0"/>
              <a:t>-</a:t>
            </a:r>
          </a:p>
          <a:p>
            <a:r>
              <a:rPr lang="ru-RU" sz="2000" dirty="0" err="1" smtClean="0"/>
              <a:t>Че</a:t>
            </a:r>
            <a:r>
              <a:rPr lang="ru-RU" sz="2000" dirty="0" smtClean="0"/>
              <a:t>- </a:t>
            </a:r>
          </a:p>
          <a:p>
            <a:r>
              <a:rPr lang="ru-RU" sz="2000" dirty="0" smtClean="0"/>
              <a:t>Рез</a:t>
            </a:r>
          </a:p>
          <a:p>
            <a:r>
              <a:rPr lang="ru-RU" sz="2000" dirty="0" smtClean="0"/>
              <a:t>железных</a:t>
            </a:r>
          </a:p>
          <a:p>
            <a:r>
              <a:rPr lang="ru-RU" sz="2000" dirty="0" smtClean="0"/>
              <a:t>коней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3" name="Rectangle 11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mtClean="0">
                <a:solidFill>
                  <a:schemeClr val="tx1"/>
                </a:solidFill>
                <a:effectLst/>
              </a:rPr>
              <a:t>Русский абстракционизм.</a:t>
            </a:r>
          </a:p>
        </p:txBody>
      </p:sp>
      <p:pic>
        <p:nvPicPr>
          <p:cNvPr id="15363" name="Picture 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1773238"/>
            <a:ext cx="3240087" cy="4535487"/>
          </a:xfrm>
        </p:spPr>
      </p:pic>
      <p:pic>
        <p:nvPicPr>
          <p:cNvPr id="15364" name="Picture 1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1600200"/>
            <a:ext cx="3567138" cy="2185988"/>
          </a:xfrm>
        </p:spPr>
      </p:pic>
      <p:sp>
        <p:nvSpPr>
          <p:cNvPr id="49165" name="Rectangle 13"/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dirty="0" smtClean="0"/>
              <a:t>Кандинский В.В.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«Химерическая импровизация» 1913г.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«Композиция» 1910г.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 sz="quarter"/>
          </p:nvPr>
        </p:nvSpPr>
        <p:spPr>
          <a:xfrm>
            <a:off x="457200" y="-142900"/>
            <a:ext cx="8229600" cy="1214446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музыка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sz="quarter" idx="1"/>
          </p:nvPr>
        </p:nvSpPr>
        <p:spPr>
          <a:xfrm flipV="1">
            <a:off x="457200" y="3786188"/>
            <a:ext cx="4038600" cy="2522537"/>
          </a:xfrm>
        </p:spPr>
        <p:txBody>
          <a:bodyPr/>
          <a:lstStyle/>
          <a:p>
            <a:pPr eaLnBrk="1" hangingPunct="1">
              <a:defRPr/>
            </a:pPr>
            <a:endParaRPr lang="ru-RU" sz="2400" i="1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 </a:t>
            </a:r>
          </a:p>
        </p:txBody>
      </p:sp>
      <p:pic>
        <p:nvPicPr>
          <p:cNvPr id="16388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214942" y="4000504"/>
            <a:ext cx="2592387" cy="2857496"/>
          </a:xfrm>
        </p:spPr>
      </p:pic>
      <p:pic>
        <p:nvPicPr>
          <p:cNvPr id="16389" name="Picture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142984"/>
            <a:ext cx="2663825" cy="2187575"/>
          </a:xfrm>
        </p:spPr>
      </p:pic>
      <p:pic>
        <p:nvPicPr>
          <p:cNvPr id="16390" name="Picture 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5214942" y="1142984"/>
            <a:ext cx="2808288" cy="2401889"/>
          </a:xfrm>
        </p:spPr>
      </p:pic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2643174" y="1285861"/>
            <a:ext cx="257176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С. В. </a:t>
            </a:r>
            <a:r>
              <a:rPr lang="ru-RU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Рахманинов, </a:t>
            </a:r>
          </a:p>
          <a:p>
            <a:pPr>
              <a:defRPr/>
            </a:pPr>
            <a:r>
              <a:rPr lang="ru-RU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И.Ф.</a:t>
            </a:r>
            <a:r>
              <a:rPr lang="ru-RU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Стравинский,</a:t>
            </a:r>
          </a:p>
          <a:p>
            <a:pPr>
              <a:defRPr/>
            </a:pPr>
            <a:endParaRPr lang="ru-RU" i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Н.А. Римский-Корсаков,</a:t>
            </a:r>
          </a:p>
          <a:p>
            <a:pPr>
              <a:defRPr/>
            </a:pPr>
            <a:endParaRPr lang="ru-RU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А.Н.</a:t>
            </a:r>
            <a:r>
              <a:rPr lang="ru-RU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Скрябин</a:t>
            </a:r>
            <a:r>
              <a:rPr lang="ru-RU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ru-RU" dirty="0"/>
              <a:t> </a:t>
            </a:r>
          </a:p>
        </p:txBody>
      </p:sp>
      <p:pic>
        <p:nvPicPr>
          <p:cNvPr id="8" name="i-main-pic" descr="Картинка 1 из 716">
            <a:hlinkClick r:id="rId5" tgtFrame="_blank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714752"/>
            <a:ext cx="2724150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 noGrp="1"/>
          </p:cNvGrpSpPr>
          <p:nvPr>
            <p:ph type="ctrTitle"/>
          </p:nvPr>
        </p:nvGrpSpPr>
        <p:grpSpPr bwMode="auto">
          <a:xfrm>
            <a:off x="685800" y="0"/>
            <a:ext cx="7772400" cy="6215081"/>
            <a:chOff x="624" y="864"/>
            <a:chExt cx="4416" cy="3216"/>
          </a:xfrm>
          <a:effectLst>
            <a:outerShdw blurRad="50800" dist="50800" dir="5400000" algn="ctr" rotWithShape="0">
              <a:schemeClr val="accent4">
                <a:lumMod val="40000"/>
                <a:lumOff val="60000"/>
                <a:alpha val="98000"/>
              </a:schemeClr>
            </a:outerShdw>
          </a:effectLst>
        </p:grpSpPr>
        <p:sp>
          <p:nvSpPr>
            <p:cNvPr id="5" name="Oval 3"/>
            <p:cNvSpPr>
              <a:spLocks noChangeArrowheads="1"/>
            </p:cNvSpPr>
            <p:nvPr/>
          </p:nvSpPr>
          <p:spPr bwMode="auto">
            <a:xfrm>
              <a:off x="624" y="1392"/>
              <a:ext cx="1248" cy="960"/>
            </a:xfrm>
            <a:prstGeom prst="ellipse">
              <a:avLst/>
            </a:prstGeom>
            <a:solidFill>
              <a:srgbClr val="FFFF00">
                <a:alpha val="97000"/>
              </a:srgbClr>
            </a:solidFill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400" dirty="0">
                  <a:latin typeface="Times New Roman" pitchFamily="18" charset="0"/>
                </a:rPr>
                <a:t> философия</a:t>
              </a:r>
            </a:p>
          </p:txBody>
        </p:sp>
        <p:sp>
          <p:nvSpPr>
            <p:cNvPr id="6" name="Oval 4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1296" y="864"/>
              <a:ext cx="1200" cy="912"/>
            </a:xfrm>
            <a:prstGeom prst="ellipse">
              <a:avLst/>
            </a:prstGeom>
            <a:solidFill>
              <a:srgbClr val="92D050">
                <a:alpha val="97000"/>
              </a:srgbClr>
            </a:solidFill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400">
                  <a:latin typeface="Times New Roman" pitchFamily="18" charset="0"/>
                </a:rPr>
                <a:t> наука</a:t>
              </a:r>
            </a:p>
          </p:txBody>
        </p:sp>
        <p:sp>
          <p:nvSpPr>
            <p:cNvPr id="7" name="Oval 5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2208" y="1056"/>
              <a:ext cx="1248" cy="960"/>
            </a:xfrm>
            <a:prstGeom prst="ellipse">
              <a:avLst/>
            </a:prstGeom>
            <a:solidFill>
              <a:srgbClr val="FFFF00">
                <a:alpha val="97000"/>
              </a:srgbClr>
            </a:solidFill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400" dirty="0">
                  <a:latin typeface="Times New Roman" pitchFamily="18" charset="0"/>
                </a:rPr>
                <a:t> живопись</a:t>
              </a:r>
            </a:p>
          </p:txBody>
        </p:sp>
        <p:sp useBgFill="1">
          <p:nvSpPr>
            <p:cNvPr id="8" name="Oval 6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2304" y="1824"/>
              <a:ext cx="1200" cy="1008"/>
            </a:xfrm>
            <a:prstGeom prst="ellipse">
              <a:avLst/>
            </a:prstGeom>
            <a:ln w="38100">
              <a:solidFill>
                <a:srgbClr val="00FF00"/>
              </a:solidFill>
              <a:round/>
              <a:headEnd/>
              <a:tailEnd/>
            </a:ln>
            <a:effectLst>
              <a:outerShdw blurRad="50800" dist="50800" dir="5400000" algn="ctr" rotWithShape="0">
                <a:srgbClr val="FFFF00">
                  <a:alpha val="83000"/>
                </a:srgbClr>
              </a:outerShdw>
            </a:effectLst>
          </p:spPr>
          <p:txBody>
            <a:bodyPr wrap="none" anchor="ctr"/>
            <a:lstStyle/>
            <a:p>
              <a:pPr algn="ctr"/>
              <a:r>
                <a:rPr lang="ru-RU" sz="2400" dirty="0">
                  <a:latin typeface="Times New Roman" pitchFamily="18" charset="0"/>
                </a:rPr>
                <a:t> музыка</a:t>
              </a:r>
            </a:p>
          </p:txBody>
        </p:sp>
        <p:sp>
          <p:nvSpPr>
            <p:cNvPr id="9" name="Oval 7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912" y="2160"/>
              <a:ext cx="1200" cy="912"/>
            </a:xfrm>
            <a:prstGeom prst="ellipse">
              <a:avLst/>
            </a:prstGeom>
            <a:solidFill>
              <a:srgbClr val="00B0F0">
                <a:alpha val="97000"/>
              </a:srgbClr>
            </a:solidFill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400" dirty="0">
                  <a:latin typeface="Times New Roman" pitchFamily="18" charset="0"/>
                </a:rPr>
                <a:t> театр</a:t>
              </a:r>
            </a:p>
          </p:txBody>
        </p:sp>
        <p:sp>
          <p:nvSpPr>
            <p:cNvPr id="10" name="Oval 8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1858" y="2380"/>
              <a:ext cx="1200" cy="912"/>
            </a:xfrm>
            <a:prstGeom prst="ellipse">
              <a:avLst/>
            </a:prstGeom>
            <a:solidFill>
              <a:srgbClr val="FFC000">
                <a:alpha val="97000"/>
              </a:srgbClr>
            </a:solidFill>
            <a:ln w="38100">
              <a:solidFill>
                <a:srgbClr val="00FF00"/>
              </a:solidFill>
              <a:round/>
              <a:headEnd/>
              <a:tailEnd/>
            </a:ln>
            <a:effectLst>
              <a:outerShdw blurRad="50800" dist="50800" dir="5400000" algn="ctr" rotWithShape="0">
                <a:srgbClr val="00B0F0">
                  <a:alpha val="95000"/>
                </a:srgbClr>
              </a:outerShdw>
            </a:effectLst>
          </p:spPr>
          <p:txBody>
            <a:bodyPr wrap="none" anchor="ctr"/>
            <a:lstStyle/>
            <a:p>
              <a:pPr algn="ctr"/>
              <a:r>
                <a:rPr lang="ru-RU" sz="2400" dirty="0">
                  <a:latin typeface="Times New Roman" pitchFamily="18" charset="0"/>
                </a:rPr>
                <a:t>литература</a:t>
              </a:r>
            </a:p>
          </p:txBody>
        </p:sp>
        <p:sp>
          <p:nvSpPr>
            <p:cNvPr id="11" name="Oval 9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1680" y="1680"/>
              <a:ext cx="1008" cy="737"/>
            </a:xfrm>
            <a:prstGeom prst="ellipse">
              <a:avLst/>
            </a:prstGeom>
            <a:solidFill>
              <a:schemeClr val="bg1">
                <a:alpha val="98000"/>
              </a:schemeClr>
            </a:solidFill>
            <a:ln w="57150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400" dirty="0">
                  <a:latin typeface="Times New Roman" pitchFamily="18" charset="0"/>
                </a:rPr>
                <a:t> серебряный </a:t>
              </a:r>
            </a:p>
            <a:p>
              <a:pPr algn="ctr"/>
              <a:r>
                <a:rPr lang="ru-RU" sz="2400" dirty="0">
                  <a:latin typeface="Times New Roman" pitchFamily="18" charset="0"/>
                </a:rPr>
                <a:t>век</a:t>
              </a: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3264" y="1872"/>
              <a:ext cx="1776" cy="2208"/>
            </a:xfrm>
            <a:custGeom>
              <a:avLst/>
              <a:gdLst>
                <a:gd name="T0" fmla="*/ 0 w 1800"/>
                <a:gd name="T1" fmla="*/ 14 h 2464"/>
                <a:gd name="T2" fmla="*/ 758 w 1800"/>
                <a:gd name="T3" fmla="*/ 315 h 2464"/>
                <a:gd name="T4" fmla="*/ 1610 w 1800"/>
                <a:gd name="T5" fmla="*/ 1907 h 2464"/>
                <a:gd name="T6" fmla="*/ 1752 w 1800"/>
                <a:gd name="T7" fmla="*/ 2122 h 24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00"/>
                <a:gd name="T13" fmla="*/ 0 h 2464"/>
                <a:gd name="T14" fmla="*/ 1800 w 1800"/>
                <a:gd name="T15" fmla="*/ 2464 h 24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00" h="2464">
                  <a:moveTo>
                    <a:pt x="0" y="16"/>
                  </a:moveTo>
                  <a:cubicBezTo>
                    <a:pt x="248" y="8"/>
                    <a:pt x="496" y="0"/>
                    <a:pt x="768" y="352"/>
                  </a:cubicBezTo>
                  <a:cubicBezTo>
                    <a:pt x="1040" y="704"/>
                    <a:pt x="1464" y="1792"/>
                    <a:pt x="1632" y="2128"/>
                  </a:cubicBezTo>
                  <a:cubicBezTo>
                    <a:pt x="1800" y="2464"/>
                    <a:pt x="1788" y="2416"/>
                    <a:pt x="1776" y="2368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4704" y="2448"/>
              <a:ext cx="144" cy="10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3456" y="2832"/>
              <a:ext cx="960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7981024" y="3429000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0"/>
            <a:ext cx="7239000" cy="1785926"/>
          </a:xfrm>
          <a:effectLst>
            <a:outerShdw blurRad="50800" dist="50800" dir="5400000" algn="ctr" rotWithShape="0">
              <a:srgbClr val="FF0000">
                <a:alpha val="95000"/>
              </a:srgbClr>
            </a:outerShdw>
          </a:effectLst>
        </p:spPr>
        <p:txBody>
          <a:bodyPr/>
          <a:lstStyle/>
          <a:p>
            <a:pPr algn="ctr"/>
            <a:r>
              <a:rPr lang="ru-RU" dirty="0" smtClean="0"/>
              <a:t>1917 год</a:t>
            </a:r>
            <a:endParaRPr lang="ru-RU" dirty="0"/>
          </a:p>
        </p:txBody>
      </p:sp>
      <p:pic>
        <p:nvPicPr>
          <p:cNvPr id="4" name="i-main-pic" descr="Картинка 3 из 144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857364"/>
            <a:ext cx="7072362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/>
              <a:t>1909</a:t>
            </a:r>
            <a:r>
              <a:rPr lang="ru-RU" dirty="0" smtClean="0"/>
              <a:t> </a:t>
            </a:r>
            <a:r>
              <a:rPr lang="ru-RU" sz="3200" dirty="0" smtClean="0"/>
              <a:t>год  вышел в свет сборник статей </a:t>
            </a:r>
            <a:r>
              <a:rPr lang="ru-RU" sz="4900" dirty="0" smtClean="0"/>
              <a:t>«Вехи».</a:t>
            </a:r>
            <a:endParaRPr lang="ru-RU" sz="4900" dirty="0"/>
          </a:p>
        </p:txBody>
      </p:sp>
      <p:pic>
        <p:nvPicPr>
          <p:cNvPr id="4" name="i-main-pic" descr="Картинка 2 из 160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09299" y="2071677"/>
            <a:ext cx="3134801" cy="4384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239000" cy="1143000"/>
          </a:xfrm>
        </p:spPr>
        <p:txBody>
          <a:bodyPr/>
          <a:lstStyle/>
          <a:p>
            <a:pPr algn="ctr"/>
            <a:r>
              <a:rPr lang="ru-RU" dirty="0" smtClean="0"/>
              <a:t>Н.А.Бердяев</a:t>
            </a:r>
            <a:endParaRPr lang="ru-RU" dirty="0"/>
          </a:p>
        </p:txBody>
      </p:sp>
      <p:pic>
        <p:nvPicPr>
          <p:cNvPr id="4" name="i-main-pic" descr="Картинка 3 из 2554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85918" y="2000240"/>
            <a:ext cx="485778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С.Л.Франк</a:t>
            </a:r>
            <a:endParaRPr lang="ru-RU" dirty="0"/>
          </a:p>
        </p:txBody>
      </p:sp>
      <p:pic>
        <p:nvPicPr>
          <p:cNvPr id="4" name="i-main-pic" descr="Картинка 3 из 7349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071678"/>
            <a:ext cx="5357850" cy="392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С.Н.Булгаков</a:t>
            </a:r>
            <a:endParaRPr lang="ru-RU" dirty="0"/>
          </a:p>
        </p:txBody>
      </p:sp>
      <p:pic>
        <p:nvPicPr>
          <p:cNvPr id="4" name="i-main-pic" descr="Картинка 3 из 4904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17560" y="1609725"/>
            <a:ext cx="371828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П.Б.Струве</a:t>
            </a:r>
            <a:endParaRPr lang="ru-RU" dirty="0"/>
          </a:p>
        </p:txBody>
      </p:sp>
      <p:pic>
        <p:nvPicPr>
          <p:cNvPr id="4" name="i-main-pic" descr="Картинка 1 из 515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647950" y="1808956"/>
            <a:ext cx="2857500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746</TotalTime>
  <Words>416</Words>
  <PresentationFormat>Экран (4:3)</PresentationFormat>
  <Paragraphs>127</Paragraphs>
  <Slides>40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Изящная</vt:lpstr>
      <vt:lpstr>Серебряный век русской культуры.</vt:lpstr>
      <vt:lpstr>«Это была эпоха пробуждения в России самостоятельной философской мысли, расцвет поэзии и обострение эстетической чувственности, беспокойства желаний…»                                   Н. Бердяев.</vt:lpstr>
      <vt:lpstr>Серебряный век -</vt:lpstr>
      <vt:lpstr>Слайд 4</vt:lpstr>
      <vt:lpstr>1909 год  вышел в свет сборник статей «Вехи».</vt:lpstr>
      <vt:lpstr>Н.А.Бердяев</vt:lpstr>
      <vt:lpstr>С.Л.Франк</vt:lpstr>
      <vt:lpstr>С.Н.Булгаков</vt:lpstr>
      <vt:lpstr>П.Б.Струве</vt:lpstr>
      <vt:lpstr>Работа с текстами</vt:lpstr>
      <vt:lpstr>Российская наука в начале 20 века</vt:lpstr>
      <vt:lpstr>Стилевое разнообразие Серебряного века</vt:lpstr>
      <vt:lpstr>Реализм «Совестно писать неправду, что было то, чего не было». Л.Н.Толстой</vt:lpstr>
      <vt:lpstr>А.П.Чехов «Чайка», «Вишневый сад», «Дядя Ваня»,  «Три  сестры».</vt:lpstr>
      <vt:lpstr>И.А.Бунин</vt:lpstr>
      <vt:lpstr>Александр Куприн</vt:lpstr>
      <vt:lpstr>М.Горький</vt:lpstr>
      <vt:lpstr>Песня о Соколе.              Песня о буревестнике.</vt:lpstr>
      <vt:lpstr>В.И.Суриков 1907 г. «Стенька Разин».</vt:lpstr>
      <vt:lpstr>М.Волошин</vt:lpstr>
      <vt:lpstr>И.Е.Репин «Заседание Государственного совета».</vt:lpstr>
      <vt:lpstr>А.Е.Архипов «Прачки».</vt:lpstr>
      <vt:lpstr>Модерн:</vt:lpstr>
      <vt:lpstr>символизм</vt:lpstr>
      <vt:lpstr>А.Блок</vt:lpstr>
      <vt:lpstr>Поэты- символисты В.Брюсов          К.Бальмонт      Д.Мережковский</vt:lpstr>
      <vt:lpstr>М.Цветаева</vt:lpstr>
      <vt:lpstr>М.А.Врубель</vt:lpstr>
      <vt:lpstr>«Демон – дух не столько злобный, сколько страдающий и скорбный, но при этом властный и величавый».</vt:lpstr>
      <vt:lpstr>Демон сидящий</vt:lpstr>
      <vt:lpstr>Демон поверженный</vt:lpstr>
      <vt:lpstr>Мир искусства</vt:lpstr>
      <vt:lpstr>Похищение Европы</vt:lpstr>
      <vt:lpstr>Н.К.Рерих</vt:lpstr>
      <vt:lpstr>Акмеизм – от греч. «akme»  - Высшая степень чего либо.  </vt:lpstr>
      <vt:lpstr>Футуризм – от лат. «futurism»  т.е. будущее. </vt:lpstr>
      <vt:lpstr>В.Маяковский</vt:lpstr>
      <vt:lpstr>Русский абстракционизм.</vt:lpstr>
      <vt:lpstr>музыка</vt:lpstr>
      <vt:lpstr>1917 год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85</cp:revision>
  <dcterms:modified xsi:type="dcterms:W3CDTF">2016-01-28T18:20:52Z</dcterms:modified>
</cp:coreProperties>
</file>