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8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64291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Русско-Японская война и начало революции 1905-1907 гг.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3143248"/>
            <a:ext cx="2286016" cy="17859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25310" t="28028" r="25380" b="29239"/>
          <a:stretch>
            <a:fillRect/>
          </a:stretch>
        </p:blipFill>
        <p:spPr bwMode="auto">
          <a:xfrm>
            <a:off x="1214414" y="2285992"/>
            <a:ext cx="664373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Возвращение к цели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Докажите  или опровергните тезис о том, что Русско-Японская война стала катализатором революции 1905-1907 гг. в России.</a:t>
            </a:r>
          </a:p>
          <a:p>
            <a:r>
              <a:rPr lang="ru-RU" dirty="0" smtClean="0"/>
              <a:t>Какие ещё предположения вы можете выдвинуть по поводу начала революции?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Параграф 3</a:t>
            </a:r>
          </a:p>
          <a:p>
            <a:r>
              <a:rPr lang="ru-RU" dirty="0" smtClean="0"/>
              <a:t>Вопросы после параграфа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Доказать или опровергнуть тезис о том, что Русско-Японская война стала катализатором революции 1905-1907 гг. в России.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Связать события «боксерского» восстания в Китае с внешнеполитическими делами России. Выявить столкновение интересов в Китае.</a:t>
            </a:r>
          </a:p>
          <a:p>
            <a:r>
              <a:rPr lang="ru-RU" dirty="0" smtClean="0"/>
              <a:t>Отследить по карте ход боевых действий в Русско-японской войне. </a:t>
            </a:r>
          </a:p>
          <a:p>
            <a:r>
              <a:rPr lang="ru-RU" dirty="0" smtClean="0"/>
              <a:t>Дать оценку результатам войны.</a:t>
            </a:r>
          </a:p>
          <a:p>
            <a:r>
              <a:rPr lang="ru-RU" dirty="0" smtClean="0"/>
              <a:t>Выявить причины революции и оценить революционные события, связать с поражением в войне.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Внешняя политика Росси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28926" y="1714488"/>
            <a:ext cx="314327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Интересы России в Китае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000232" y="2285992"/>
            <a:ext cx="114300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428596" y="2786058"/>
            <a:ext cx="214314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Аренда на 99 лет г. Порт-Артура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43240" y="2786058"/>
            <a:ext cx="264320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Сбыт российских товаров и рынок сырья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388" y="2786058"/>
            <a:ext cx="214314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Лесные концессии в Корее(река Яла)</a:t>
            </a:r>
            <a:endParaRPr lang="ru-RU" dirty="0"/>
          </a:p>
        </p:txBody>
      </p:sp>
      <p:cxnSp>
        <p:nvCxnSpPr>
          <p:cNvPr id="9" name="Прямая со стрелкой 8"/>
          <p:cNvCxnSpPr>
            <a:endCxn id="7" idx="0"/>
          </p:cNvCxnSpPr>
          <p:nvPr/>
        </p:nvCxnSpPr>
        <p:spPr>
          <a:xfrm rot="16200000" flipH="1">
            <a:off x="4197744" y="2518959"/>
            <a:ext cx="499272" cy="349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857884" y="2285992"/>
            <a:ext cx="128588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42910" y="3857628"/>
            <a:ext cx="171451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База Тихоокеанского флота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14744" y="3857628"/>
            <a:ext cx="164307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Строительство КВЖД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429388" y="3857628"/>
            <a:ext cx="228601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Пользовались высшие сановники в своих целях</a:t>
            </a:r>
            <a:endParaRPr lang="ru-RU" dirty="0"/>
          </a:p>
        </p:txBody>
      </p:sp>
      <p:cxnSp>
        <p:nvCxnSpPr>
          <p:cNvPr id="20" name="Прямая со стрелкой 19"/>
          <p:cNvCxnSpPr>
            <a:stCxn id="6" idx="2"/>
            <a:endCxn id="16" idx="0"/>
          </p:cNvCxnSpPr>
          <p:nvPr/>
        </p:nvCxnSpPr>
        <p:spPr>
          <a:xfrm rot="5400000">
            <a:off x="1321571" y="367903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4251323" y="3678239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8" idx="0"/>
          </p:cNvCxnSpPr>
          <p:nvPr/>
        </p:nvCxnSpPr>
        <p:spPr>
          <a:xfrm rot="16200000" flipH="1">
            <a:off x="7384674" y="3669906"/>
            <a:ext cx="357190" cy="18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3214678" y="5000636"/>
            <a:ext cx="264320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Недовольство успехами России в Китае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85786" y="5929330"/>
            <a:ext cx="192882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США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071802" y="5929330"/>
            <a:ext cx="200026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Япония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929454" y="5929330"/>
            <a:ext cx="207170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Англия</a:t>
            </a:r>
            <a:endParaRPr lang="ru-RU" dirty="0"/>
          </a:p>
        </p:txBody>
      </p:sp>
      <p:sp>
        <p:nvSpPr>
          <p:cNvPr id="29" name="Двойная стрелка влево/вправо 28"/>
          <p:cNvSpPr/>
          <p:nvPr/>
        </p:nvSpPr>
        <p:spPr>
          <a:xfrm>
            <a:off x="5072066" y="5715016"/>
            <a:ext cx="1857388" cy="10001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Договор 1902г.</a:t>
            </a:r>
            <a:endParaRPr lang="ru-RU" dirty="0"/>
          </a:p>
        </p:txBody>
      </p:sp>
      <p:cxnSp>
        <p:nvCxnSpPr>
          <p:cNvPr id="31" name="Прямая со стрелкой 30"/>
          <p:cNvCxnSpPr>
            <a:endCxn id="25" idx="1"/>
          </p:cNvCxnSpPr>
          <p:nvPr/>
        </p:nvCxnSpPr>
        <p:spPr>
          <a:xfrm flipV="1">
            <a:off x="1928794" y="5286388"/>
            <a:ext cx="1285884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28" idx="0"/>
            <a:endCxn id="25" idx="3"/>
          </p:cNvCxnSpPr>
          <p:nvPr/>
        </p:nvCxnSpPr>
        <p:spPr>
          <a:xfrm rot="16200000" flipV="1">
            <a:off x="6590124" y="4554148"/>
            <a:ext cx="642942" cy="21074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25" idx="2"/>
          </p:cNvCxnSpPr>
          <p:nvPr/>
        </p:nvCxnSpPr>
        <p:spPr>
          <a:xfrm rot="5400000" flipH="1" flipV="1">
            <a:off x="4339827" y="5732877"/>
            <a:ext cx="357190" cy="35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6" grpId="0" animBg="1"/>
      <p:bldP spid="17" grpId="0" animBg="1"/>
      <p:bldP spid="18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Русско-японская война 1904-1905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857364"/>
            <a:ext cx="228601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море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43636" y="1857364"/>
            <a:ext cx="228601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суше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2714620"/>
            <a:ext cx="157163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27 .1 -2.12.05</a:t>
            </a:r>
          </a:p>
          <a:p>
            <a:pPr algn="ctr"/>
            <a:r>
              <a:rPr lang="ru-RU" dirty="0" smtClean="0"/>
              <a:t>Блокада </a:t>
            </a:r>
          </a:p>
          <a:p>
            <a:pPr algn="ctr"/>
            <a:r>
              <a:rPr lang="ru-RU" dirty="0" smtClean="0"/>
              <a:t>Порт-Артура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28794" y="2857496"/>
            <a:ext cx="142876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Разгром «Варяга» и «Корейца»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00958" y="2857496"/>
            <a:ext cx="128588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Апр</a:t>
            </a:r>
            <a:r>
              <a:rPr lang="ru-RU" dirty="0" smtClean="0"/>
              <a:t> 1904</a:t>
            </a:r>
          </a:p>
          <a:p>
            <a:pPr algn="ctr"/>
            <a:r>
              <a:rPr lang="ru-RU" dirty="0" smtClean="0"/>
              <a:t>Р.Яла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29190" y="2857496"/>
            <a:ext cx="150019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Осада Порт-Артура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72396" y="5286388"/>
            <a:ext cx="128588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Февр</a:t>
            </a:r>
            <a:r>
              <a:rPr lang="ru-RU" dirty="0" smtClean="0"/>
              <a:t> 1905</a:t>
            </a:r>
          </a:p>
          <a:p>
            <a:pPr algn="ctr"/>
            <a:r>
              <a:rPr lang="ru-RU" dirty="0" err="1" smtClean="0"/>
              <a:t>Мукден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00958" y="4500570"/>
            <a:ext cx="128588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Сент</a:t>
            </a:r>
            <a:r>
              <a:rPr lang="ru-RU" dirty="0" smtClean="0"/>
              <a:t> 1904</a:t>
            </a:r>
          </a:p>
          <a:p>
            <a:pPr algn="ctr"/>
            <a:r>
              <a:rPr lang="ru-RU" dirty="0" err="1" smtClean="0"/>
              <a:t>Р.Шахэ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00958" y="3714752"/>
            <a:ext cx="128588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Авг</a:t>
            </a:r>
            <a:r>
              <a:rPr lang="ru-RU" dirty="0" smtClean="0"/>
              <a:t> 1904</a:t>
            </a:r>
          </a:p>
          <a:p>
            <a:pPr algn="ctr"/>
            <a:r>
              <a:rPr lang="ru-RU" dirty="0" err="1" smtClean="0"/>
              <a:t>Лаоян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29190" y="3714752"/>
            <a:ext cx="164307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 декабря 1905 сдался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4348" y="4071942"/>
            <a:ext cx="2286016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14-15 мая 1905 о.Цусима (разгром Тихоокеанской эскадры)</a:t>
            </a:r>
            <a:endParaRPr lang="ru-RU" dirty="0"/>
          </a:p>
        </p:txBody>
      </p:sp>
      <p:cxnSp>
        <p:nvCxnSpPr>
          <p:cNvPr id="15" name="Прямая со стрелкой 14"/>
          <p:cNvCxnSpPr>
            <a:endCxn id="5" idx="0"/>
          </p:cNvCxnSpPr>
          <p:nvPr/>
        </p:nvCxnSpPr>
        <p:spPr>
          <a:xfrm rot="10800000" flipV="1">
            <a:off x="928662" y="2357430"/>
            <a:ext cx="35720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6" idx="0"/>
          </p:cNvCxnSpPr>
          <p:nvPr/>
        </p:nvCxnSpPr>
        <p:spPr>
          <a:xfrm rot="16200000" flipH="1">
            <a:off x="2285984" y="2500306"/>
            <a:ext cx="50006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3" idx="2"/>
            <a:endCxn id="13" idx="0"/>
          </p:cNvCxnSpPr>
          <p:nvPr/>
        </p:nvCxnSpPr>
        <p:spPr>
          <a:xfrm rot="16200000" flipH="1">
            <a:off x="964381" y="3178967"/>
            <a:ext cx="171451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8" idx="0"/>
          </p:cNvCxnSpPr>
          <p:nvPr/>
        </p:nvCxnSpPr>
        <p:spPr>
          <a:xfrm rot="10800000" flipV="1">
            <a:off x="5679290" y="2357430"/>
            <a:ext cx="678663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7858148" y="2357430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142984"/>
            <a:ext cx="507209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/>
          <p:cNvPicPr/>
          <p:nvPr/>
        </p:nvPicPr>
        <p:blipFill>
          <a:blip r:embed="rId3"/>
          <a:srcRect l="19242" t="22837" r="19433" b="24049"/>
          <a:stretch>
            <a:fillRect/>
          </a:stretch>
        </p:blipFill>
        <p:spPr bwMode="auto">
          <a:xfrm>
            <a:off x="285688" y="1142984"/>
            <a:ext cx="885831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войны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00364" y="1428736"/>
            <a:ext cx="307183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Причины поражения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643182"/>
            <a:ext cx="250033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Сложность переброски войск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2500306"/>
            <a:ext cx="250033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Генералы и адмиралы не умели воевать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43636" y="2643182"/>
            <a:ext cx="250033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Отсталость вооружения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2928926" y="3786190"/>
            <a:ext cx="3214710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Портсмутский мир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4214818"/>
            <a:ext cx="178595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Потеря Порт-Артура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5984" y="5357826"/>
            <a:ext cx="178595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Потеря влияния в Манчжурии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14876" y="5357826"/>
            <a:ext cx="178595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Потеря влияния в Корее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00892" y="4286256"/>
            <a:ext cx="178595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Потеря Южного Сахалина</a:t>
            </a:r>
            <a:endParaRPr lang="ru-RU" dirty="0"/>
          </a:p>
        </p:txBody>
      </p:sp>
      <p:cxnSp>
        <p:nvCxnSpPr>
          <p:cNvPr id="13" name="Прямая со стрелкой 12"/>
          <p:cNvCxnSpPr>
            <a:stCxn id="3" idx="1"/>
          </p:cNvCxnSpPr>
          <p:nvPr/>
        </p:nvCxnSpPr>
        <p:spPr>
          <a:xfrm rot="10800000" flipV="1">
            <a:off x="1785918" y="1714488"/>
            <a:ext cx="1214446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5" idx="0"/>
          </p:cNvCxnSpPr>
          <p:nvPr/>
        </p:nvCxnSpPr>
        <p:spPr>
          <a:xfrm rot="16200000" flipH="1">
            <a:off x="4196950" y="2232413"/>
            <a:ext cx="500066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3"/>
            <a:endCxn id="6" idx="0"/>
          </p:cNvCxnSpPr>
          <p:nvPr/>
        </p:nvCxnSpPr>
        <p:spPr>
          <a:xfrm>
            <a:off x="6072198" y="1714488"/>
            <a:ext cx="1321603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5286380" y="4786322"/>
            <a:ext cx="78581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3000364" y="4643446"/>
            <a:ext cx="78581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143636" y="4214818"/>
            <a:ext cx="85725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7" idx="2"/>
          </p:cNvCxnSpPr>
          <p:nvPr/>
        </p:nvCxnSpPr>
        <p:spPr>
          <a:xfrm rot="10800000" flipV="1">
            <a:off x="2071670" y="4214818"/>
            <a:ext cx="85725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учебником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Найдите и выпишите в тетрадь 3 предпосылки и 1 повод начала революции 1905-1907 гг. (стр. 29)</a:t>
            </a:r>
          </a:p>
          <a:p>
            <a:r>
              <a:rPr lang="ru-RU" dirty="0" smtClean="0"/>
              <a:t>Посчитайте количество  важных событий революции в 1905  году и в трёх- четырёх словах запишите их название.</a:t>
            </a:r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4786314" y="5143512"/>
            <a:ext cx="2500330" cy="1357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Проверка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Проверяем себя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28926" y="1500174"/>
            <a:ext cx="314327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Предпосылки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2357430"/>
            <a:ext cx="221457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Неудачи в войне с Японией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00430" y="2357430"/>
            <a:ext cx="221457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Увеличение налогов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57950" y="2357430"/>
            <a:ext cx="2428892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Забастовка на Путиловском заводе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14744" y="3143248"/>
            <a:ext cx="185738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Повод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7224" y="3786190"/>
            <a:ext cx="764386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Расстрел мирной демонстрации 9 января 1905 г. («кровавое воскресение)</a:t>
            </a:r>
            <a:endParaRPr lang="ru-RU" dirty="0"/>
          </a:p>
        </p:txBody>
      </p:sp>
      <p:cxnSp>
        <p:nvCxnSpPr>
          <p:cNvPr id="10" name="Прямая со стрелкой 9"/>
          <p:cNvCxnSpPr>
            <a:stCxn id="3" idx="1"/>
          </p:cNvCxnSpPr>
          <p:nvPr/>
        </p:nvCxnSpPr>
        <p:spPr>
          <a:xfrm rot="10800000" flipV="1">
            <a:off x="1785918" y="1750206"/>
            <a:ext cx="1143008" cy="607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3" idx="2"/>
          </p:cNvCxnSpPr>
          <p:nvPr/>
        </p:nvCxnSpPr>
        <p:spPr>
          <a:xfrm rot="5400000">
            <a:off x="4321967" y="2178835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3" idx="3"/>
          </p:cNvCxnSpPr>
          <p:nvPr/>
        </p:nvCxnSpPr>
        <p:spPr>
          <a:xfrm>
            <a:off x="6072198" y="1750207"/>
            <a:ext cx="1214446" cy="607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7" idx="2"/>
          </p:cNvCxnSpPr>
          <p:nvPr/>
        </p:nvCxnSpPr>
        <p:spPr>
          <a:xfrm rot="5400000">
            <a:off x="4536281" y="3679033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3214678" y="4357694"/>
            <a:ext cx="2643206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Революционные события 1905г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5720" y="4429132"/>
            <a:ext cx="207170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Стачки 50 городов.</a:t>
            </a:r>
          </a:p>
          <a:p>
            <a:pPr algn="ctr"/>
            <a:r>
              <a:rPr lang="ru-RU" dirty="0" smtClean="0"/>
              <a:t>Советы и Милиция 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643174" y="5214950"/>
            <a:ext cx="1143008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14 июня </a:t>
            </a:r>
          </a:p>
          <a:p>
            <a:pPr algn="ctr"/>
            <a:r>
              <a:rPr lang="ru-RU" dirty="0" smtClean="0"/>
              <a:t>Броненосец «Потёмкин»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85720" y="5500702"/>
            <a:ext cx="207170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Май 1905</a:t>
            </a:r>
          </a:p>
          <a:p>
            <a:pPr algn="ctr"/>
            <a:r>
              <a:rPr lang="ru-RU" dirty="0" smtClean="0"/>
              <a:t>Съезд Земств и горожан</a:t>
            </a:r>
          </a:p>
          <a:p>
            <a:pPr algn="ctr"/>
            <a:r>
              <a:rPr lang="ru-RU" dirty="0" smtClean="0"/>
              <a:t>(за конституцию)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071934" y="5286388"/>
            <a:ext cx="1214446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Восстали солдаты вдоль </a:t>
            </a:r>
            <a:r>
              <a:rPr lang="ru-RU" dirty="0" err="1" smtClean="0"/>
              <a:t>ТранСиба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500694" y="5214950"/>
            <a:ext cx="1285884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Сентябрь </a:t>
            </a:r>
          </a:p>
          <a:p>
            <a:pPr algn="ctr"/>
            <a:r>
              <a:rPr lang="ru-RU" dirty="0" smtClean="0"/>
              <a:t>Общегородская , всероссийская стачка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929454" y="5357826"/>
            <a:ext cx="207170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Ноябрь- </a:t>
            </a:r>
            <a:r>
              <a:rPr lang="ru-RU" dirty="0" err="1" smtClean="0"/>
              <a:t>кр.Очаков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929454" y="4357694"/>
            <a:ext cx="207170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17 октября Манифест царя –введение свобод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929454" y="5929330"/>
            <a:ext cx="207170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Декабрь –вооруженное  в Москве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928926" y="1500174"/>
            <a:ext cx="314327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Предпосылки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57158" y="2357430"/>
            <a:ext cx="221457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Неудачи в войне с Японией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500430" y="2357430"/>
            <a:ext cx="221457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Увеличение налогов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357950" y="2357430"/>
            <a:ext cx="2428892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Забастовка на Путиловском заводе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714744" y="3143248"/>
            <a:ext cx="185738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Повод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57224" y="3786190"/>
            <a:ext cx="764386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Расстрел мирной демонстрации 9 января 1905 г. («кровавое воскресение)</a:t>
            </a:r>
            <a:endParaRPr lang="ru-RU" dirty="0">
              <a:solidFill>
                <a:schemeClr val="accent1"/>
              </a:solidFill>
            </a:endParaRPr>
          </a:p>
        </p:txBody>
      </p:sp>
      <p:cxnSp>
        <p:nvCxnSpPr>
          <p:cNvPr id="32" name="Прямая со стрелкой 31"/>
          <p:cNvCxnSpPr>
            <a:stCxn id="26" idx="1"/>
          </p:cNvCxnSpPr>
          <p:nvPr/>
        </p:nvCxnSpPr>
        <p:spPr>
          <a:xfrm rot="10800000" flipV="1">
            <a:off x="1785918" y="1750206"/>
            <a:ext cx="1143008" cy="607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26" idx="2"/>
          </p:cNvCxnSpPr>
          <p:nvPr/>
        </p:nvCxnSpPr>
        <p:spPr>
          <a:xfrm rot="5400000">
            <a:off x="4321967" y="2178835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26" idx="3"/>
          </p:cNvCxnSpPr>
          <p:nvPr/>
        </p:nvCxnSpPr>
        <p:spPr>
          <a:xfrm>
            <a:off x="6072198" y="1750207"/>
            <a:ext cx="1214446" cy="607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30" idx="2"/>
          </p:cNvCxnSpPr>
          <p:nvPr/>
        </p:nvCxnSpPr>
        <p:spPr>
          <a:xfrm rot="5400000">
            <a:off x="4536281" y="3679033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3214678" y="4357694"/>
            <a:ext cx="2643206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Революционные события 1905г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85720" y="4429132"/>
            <a:ext cx="207170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Стачки 50 городов.</a:t>
            </a:r>
          </a:p>
          <a:p>
            <a:pPr algn="ctr"/>
            <a:r>
              <a:rPr lang="ru-RU" dirty="0" smtClean="0">
                <a:solidFill>
                  <a:schemeClr val="accent1"/>
                </a:solidFill>
              </a:rPr>
              <a:t>Советы и Милиция 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643174" y="5214950"/>
            <a:ext cx="1143008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14 июня </a:t>
            </a:r>
          </a:p>
          <a:p>
            <a:pPr algn="ctr"/>
            <a:r>
              <a:rPr lang="ru-RU" dirty="0" smtClean="0">
                <a:solidFill>
                  <a:schemeClr val="accent1"/>
                </a:solidFill>
              </a:rPr>
              <a:t>Броненосец «Потёмкин»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85720" y="5500702"/>
            <a:ext cx="207170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Май 1905</a:t>
            </a:r>
          </a:p>
          <a:p>
            <a:pPr algn="ctr"/>
            <a:r>
              <a:rPr lang="ru-RU" dirty="0" smtClean="0">
                <a:solidFill>
                  <a:schemeClr val="accent1"/>
                </a:solidFill>
              </a:rPr>
              <a:t>Съезд Земств и горожан</a:t>
            </a:r>
          </a:p>
          <a:p>
            <a:pPr algn="ctr"/>
            <a:r>
              <a:rPr lang="ru-RU" dirty="0" smtClean="0">
                <a:solidFill>
                  <a:schemeClr val="accent1"/>
                </a:solidFill>
              </a:rPr>
              <a:t>(за конституцию)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071934" y="5286388"/>
            <a:ext cx="1214446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Восстали солдаты вдоль </a:t>
            </a:r>
            <a:r>
              <a:rPr lang="ru-RU" dirty="0" err="1" smtClean="0">
                <a:solidFill>
                  <a:schemeClr val="accent1"/>
                </a:solidFill>
              </a:rPr>
              <a:t>ТранСиба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500694" y="5214950"/>
            <a:ext cx="1285884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Сентябрь </a:t>
            </a:r>
          </a:p>
          <a:p>
            <a:pPr algn="ctr"/>
            <a:r>
              <a:rPr lang="ru-RU" dirty="0" smtClean="0">
                <a:solidFill>
                  <a:schemeClr val="accent1"/>
                </a:solidFill>
              </a:rPr>
              <a:t>Общегородская , всероссийская стачка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929454" y="5357826"/>
            <a:ext cx="207170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Ноябрь- </a:t>
            </a:r>
            <a:r>
              <a:rPr lang="ru-RU" dirty="0" err="1" smtClean="0">
                <a:solidFill>
                  <a:schemeClr val="accent1"/>
                </a:solidFill>
              </a:rPr>
              <a:t>кр.Очаков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929454" y="4357694"/>
            <a:ext cx="207170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17 октября Манифест царя –введение свобод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929454" y="5929330"/>
            <a:ext cx="207170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Декабрь –вооруженное  в Москве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dirty="0" smtClean="0"/>
              <a:t>Работа с документом</a:t>
            </a:r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2844" y="1214423"/>
            <a:ext cx="9613144" cy="6000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07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PragmaticaKMM"/>
              </a:rPr>
              <a:t>ИЗ МАНИФЕСТА ОБ УСОВЕРШЕНСТВОВАНИИ ГОСУДАРСТВЕННОГО ПОРЯДКА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0725" algn="l"/>
              </a:tabLs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PragmaticaKMM"/>
              </a:rPr>
              <a:t>17 октября 1905 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07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PragmaticaKMM"/>
              </a:rPr>
              <a:t>Смуты и волнения в столицах и во многих местностях империи Нашей великой и тяжкой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07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PragmaticaKMM"/>
              </a:rPr>
              <a:t>скорбью преисполняют сердце Наше... От волнений, ныне возникших, может явиться...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07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PragmaticaKMM"/>
              </a:rPr>
              <a:t>угроза целости и единству державы Нашей.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07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PragmaticaKMM"/>
              </a:rPr>
              <a:t>Великий обет царского служения повелевает Нам всеми силами разума и власти Нашей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07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PragmaticaKMM"/>
              </a:rPr>
              <a:t>стремиться к скорейшему прекращению столь опасной для государства смуты...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07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PragmaticaKMM"/>
              </a:rPr>
              <a:t>На обязанность правительства возлагаем Мы выполнение непреклонной Нашей воли: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9907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PragmaticaKMM"/>
              </a:rPr>
              <a:t>Даровать населению незыблемые 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PragmaticaKMM"/>
              </a:rPr>
              <a:t>основы гражданской свободы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PragmaticaKMM"/>
              </a:rPr>
              <a:t> на началах действительной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990725" algn="l"/>
              </a:tabLst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PragmaticaKMM"/>
              </a:rPr>
              <a:t>неприкосновенности личности, свободы совести, слова, собраний и союзов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PragmaticaKMM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07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PragmaticaKMM"/>
              </a:rPr>
              <a:t>2. Не останавливая предназначенных выборов в Государственную думу, привлечь теперь же 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07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PragmaticaKMM"/>
              </a:rPr>
              <a:t> 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PragmaticaKMM"/>
              </a:rPr>
              <a:t>участию в Думе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PragmaticaKMM"/>
              </a:rPr>
              <a:t>, в мере возможности, соответствующей кратности остающегося до созыва Думы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07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PragmaticaKMM"/>
              </a:rPr>
              <a:t>срока, 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PragmaticaKMM"/>
              </a:rPr>
              <a:t>те </a:t>
            </a: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PragmaticaKMM"/>
              </a:rPr>
              <a:t>классы населения, которые ныне совсем лишены избирательных прав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PragmaticaKMM"/>
              </a:rPr>
              <a:t>, предоставив за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07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PragmaticaKMM"/>
              </a:rPr>
              <a:t>сим дальнейшее развитие начала общего избирательного права вновь установленному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07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PragmaticaKMM"/>
              </a:rPr>
              <a:t>законодательному порядку, и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07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PragmaticaKMM"/>
              </a:rPr>
              <a:t>3. Установить как незыблемое правило, чтобы никакой закон не мог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PragmaticaKMM"/>
              </a:rPr>
              <a:t>восприять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PragmaticaKMM"/>
              </a:rPr>
              <a:t> силу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07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PragmaticaKMM"/>
              </a:rPr>
              <a:t>без одобрения Государственной думы и чтобы выборным от народа обеспечена была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07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PragmaticaKMM"/>
              </a:rPr>
              <a:t>возможность действительного участия в надзоре за закономерностью действий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07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PragmaticaKMM"/>
              </a:rPr>
              <a:t>поставленных от нас властей.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07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PragmaticaKMM"/>
              </a:rPr>
              <a:t>Призываем всех верных сынов России вспомнить долг свой перед Родиною, помочь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07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PragmaticaKMM"/>
              </a:rPr>
              <a:t>прекращению сей неслыханной смуты и вместе с Нами напрячь все силы к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07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PragmaticaKMM"/>
              </a:rPr>
              <a:t>восстановлению тишины и мира на родной земле.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07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221</TotalTime>
  <Words>664</Words>
  <PresentationFormat>Экран (4:3)</PresentationFormat>
  <Paragraphs>123</Paragraphs>
  <Slides>11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Русско-Японская война и начало революции 1905-1907 гг.</vt:lpstr>
      <vt:lpstr>Цель </vt:lpstr>
      <vt:lpstr>Задачи </vt:lpstr>
      <vt:lpstr>Внешняя политика Росси</vt:lpstr>
      <vt:lpstr>Русско-японская война 1904-1905</vt:lpstr>
      <vt:lpstr>Итоги войны</vt:lpstr>
      <vt:lpstr>Работа с учебником</vt:lpstr>
      <vt:lpstr>Проверяем себя</vt:lpstr>
      <vt:lpstr>Работа с документом</vt:lpstr>
      <vt:lpstr>Возвращение к цели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Волод Я</cp:lastModifiedBy>
  <cp:revision>25</cp:revision>
  <dcterms:modified xsi:type="dcterms:W3CDTF">2010-01-12T10:03:00Z</dcterms:modified>
</cp:coreProperties>
</file>