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Политическая жизнь после Манифеста 17 октября 1905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081" t="30367" r="74847" b="49399"/>
          <a:stretch>
            <a:fillRect/>
          </a:stretch>
        </p:blipFill>
        <p:spPr bwMode="auto">
          <a:xfrm>
            <a:off x="1500166" y="2000240"/>
            <a:ext cx="5643585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Новое государственное устройство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00174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Дума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1500174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«Основные законы </a:t>
            </a:r>
            <a:r>
              <a:rPr lang="ru-RU" dirty="0" smtClean="0"/>
              <a:t>Российской империи»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3" idx="1"/>
          </p:cNvCxnSpPr>
          <p:nvPr/>
        </p:nvCxnSpPr>
        <p:spPr>
          <a:xfrm rot="10800000">
            <a:off x="928662" y="178592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6481" y="2678901"/>
            <a:ext cx="17851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28728" y="2428868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Верхняя палата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/>
              <a:t>ГОС.СОВЕТ -9 лет)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3286124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Нижняя палата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/>
              <a:t>ДУМА – 5 лет)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0" idx="1"/>
          </p:cNvCxnSpPr>
          <p:nvPr/>
        </p:nvCxnSpPr>
        <p:spPr>
          <a:xfrm>
            <a:off x="928662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928662" y="271462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57224" y="4143380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Партийные депутаты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143380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беспартийные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5074" y="2214554"/>
            <a:ext cx="13573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Император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2714620"/>
            <a:ext cx="3643338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/>
              <a:t>Внешняя политика</a:t>
            </a:r>
          </a:p>
          <a:p>
            <a:pPr algn="ctr">
              <a:buFontTx/>
              <a:buChar char="-"/>
            </a:pPr>
            <a:r>
              <a:rPr lang="ru-RU" dirty="0" smtClean="0"/>
              <a:t>Вооружённые силы</a:t>
            </a:r>
          </a:p>
          <a:p>
            <a:pPr algn="ctr">
              <a:buFontTx/>
              <a:buChar char="-"/>
            </a:pPr>
            <a:r>
              <a:rPr lang="ru-RU" dirty="0" smtClean="0"/>
              <a:t>Формирует правительство</a:t>
            </a:r>
          </a:p>
          <a:p>
            <a:pPr algn="ctr">
              <a:buFontTx/>
              <a:buChar char="-"/>
            </a:pPr>
            <a:r>
              <a:rPr lang="ru-RU" dirty="0" smtClean="0"/>
              <a:t>Роспуск Думы</a:t>
            </a:r>
          </a:p>
          <a:p>
            <a:pPr algn="ctr">
              <a:buFontTx/>
              <a:buChar char="-"/>
            </a:pPr>
            <a:r>
              <a:rPr lang="ru-RU" dirty="0" smtClean="0"/>
              <a:t>Назначает половину ГОС.СОВЕТА</a:t>
            </a:r>
          </a:p>
          <a:p>
            <a:pPr algn="ctr">
              <a:buFontTx/>
              <a:buChar char="-"/>
            </a:pPr>
            <a:r>
              <a:rPr lang="ru-RU" dirty="0" smtClean="0"/>
              <a:t>Утверждает законы принятые Думой и Госсоветом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28860" y="4857760"/>
            <a:ext cx="200026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42926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Неравные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542926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Непрямые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542926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Нетайные 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6" idx="0"/>
          </p:cNvCxnSpPr>
          <p:nvPr/>
        </p:nvCxnSpPr>
        <p:spPr>
          <a:xfrm rot="5400000" flipH="1" flipV="1">
            <a:off x="1553744" y="3839769"/>
            <a:ext cx="285752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0"/>
          </p:cNvCxnSpPr>
          <p:nvPr/>
        </p:nvCxnSpPr>
        <p:spPr>
          <a:xfrm rot="16200000" flipV="1">
            <a:off x="2875348" y="3839768"/>
            <a:ext cx="285752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928662" y="6072206"/>
            <a:ext cx="1214446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 Стр. 35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786050" y="6072206"/>
            <a:ext cx="142876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?Стр.35-36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714876" y="6072206"/>
            <a:ext cx="1285884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 Стр.36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18" idx="2"/>
          </p:cNvCxnSpPr>
          <p:nvPr/>
        </p:nvCxnSpPr>
        <p:spPr>
          <a:xfrm rot="16200000" flipH="1">
            <a:off x="6804436" y="2661042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1"/>
            <a:endCxn id="21" idx="0"/>
          </p:cNvCxnSpPr>
          <p:nvPr/>
        </p:nvCxnSpPr>
        <p:spPr>
          <a:xfrm rot="10800000" flipV="1">
            <a:off x="1535886" y="5036354"/>
            <a:ext cx="892975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0" idx="3"/>
          </p:cNvCxnSpPr>
          <p:nvPr/>
        </p:nvCxnSpPr>
        <p:spPr>
          <a:xfrm>
            <a:off x="4429124" y="5036355"/>
            <a:ext cx="78581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2"/>
          </p:cNvCxnSpPr>
          <p:nvPr/>
        </p:nvCxnSpPr>
        <p:spPr>
          <a:xfrm rot="5400000">
            <a:off x="3357554" y="528638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1" idx="2"/>
            <a:endCxn id="28" idx="0"/>
          </p:cNvCxnSpPr>
          <p:nvPr/>
        </p:nvCxnSpPr>
        <p:spPr>
          <a:xfrm rot="5400000">
            <a:off x="1428728" y="596504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2" idx="2"/>
            <a:endCxn id="29" idx="0"/>
          </p:cNvCxnSpPr>
          <p:nvPr/>
        </p:nvCxnSpPr>
        <p:spPr>
          <a:xfrm rot="16200000" flipH="1">
            <a:off x="3375413" y="5947189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3" idx="2"/>
            <a:endCxn id="30" idx="0"/>
          </p:cNvCxnSpPr>
          <p:nvPr/>
        </p:nvCxnSpPr>
        <p:spPr>
          <a:xfrm rot="5400000">
            <a:off x="5268521" y="5947190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3500430" y="1785926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" idx="2"/>
            <a:endCxn id="18" idx="0"/>
          </p:cNvCxnSpPr>
          <p:nvPr/>
        </p:nvCxnSpPr>
        <p:spPr>
          <a:xfrm rot="16200000" flipH="1">
            <a:off x="6786578" y="2107397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929322" y="5715016"/>
            <a:ext cx="2286016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Сделайте все возможные выводы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7143768" y="5500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трелка вправо 66"/>
          <p:cNvSpPr/>
          <p:nvPr/>
        </p:nvSpPr>
        <p:spPr>
          <a:xfrm>
            <a:off x="7858148" y="5357826"/>
            <a:ext cx="128585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проверка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33" idx="2"/>
          </p:cNvCxnSpPr>
          <p:nvPr/>
        </p:nvCxnSpPr>
        <p:spPr>
          <a:xfrm rot="5400000">
            <a:off x="6965173" y="660799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0" idx="4"/>
          </p:cNvCxnSpPr>
          <p:nvPr/>
        </p:nvCxnSpPr>
        <p:spPr>
          <a:xfrm rot="5400000">
            <a:off x="5250661" y="675084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9" idx="4"/>
          </p:cNvCxnSpPr>
          <p:nvPr/>
        </p:nvCxnSpPr>
        <p:spPr>
          <a:xfrm rot="5400000">
            <a:off x="3393273" y="675084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8" idx="4"/>
          </p:cNvCxnSpPr>
          <p:nvPr/>
        </p:nvCxnSpPr>
        <p:spPr>
          <a:xfrm rot="16200000" flipH="1">
            <a:off x="1446587" y="6732983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/>
          <a:lstStyle/>
          <a:p>
            <a:r>
              <a:rPr lang="ru-RU" dirty="0" smtClean="0"/>
              <a:t>Проверим себя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1643050"/>
            <a:ext cx="200026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1455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Неравные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21455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Непрямые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21455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Нетайные 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3" idx="1"/>
            <a:endCxn id="4" idx="0"/>
          </p:cNvCxnSpPr>
          <p:nvPr/>
        </p:nvCxnSpPr>
        <p:spPr>
          <a:xfrm rot="10800000" flipV="1">
            <a:off x="1750200" y="1821644"/>
            <a:ext cx="892975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4643438" y="1821645"/>
            <a:ext cx="78581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rot="5400000">
            <a:off x="3571868" y="207167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714348" y="3071810"/>
            <a:ext cx="2071702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Землевладельцы 1 из 2000,</a:t>
            </a:r>
          </a:p>
          <a:p>
            <a:pPr algn="ctr"/>
            <a:r>
              <a:rPr lang="ru-RU" dirty="0" smtClean="0"/>
              <a:t>Горожане 1 из 4000,</a:t>
            </a:r>
          </a:p>
          <a:p>
            <a:pPr algn="ctr"/>
            <a:r>
              <a:rPr lang="ru-RU" dirty="0" smtClean="0"/>
              <a:t>Крестьяне 1 из 30тыс.,</a:t>
            </a:r>
          </a:p>
          <a:p>
            <a:pPr algn="ctr"/>
            <a:r>
              <a:rPr lang="ru-RU" dirty="0" smtClean="0"/>
              <a:t>Рабочие 1 из 90 тыс.</a:t>
            </a:r>
          </a:p>
          <a:p>
            <a:pPr algn="ctr"/>
            <a:r>
              <a:rPr lang="ru-RU" dirty="0" smtClean="0"/>
              <a:t>Не голосуют: женщины, военные, кочевники.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3071810"/>
            <a:ext cx="164307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Многоступенчатые выборы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3071810"/>
            <a:ext cx="178595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Выборы происходили на собраниях , на съездах. 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2"/>
            <a:endCxn id="10" idx="0"/>
          </p:cNvCxnSpPr>
          <p:nvPr/>
        </p:nvCxnSpPr>
        <p:spPr>
          <a:xfrm rot="5400000">
            <a:off x="1535885" y="285749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rot="16200000" flipH="1">
            <a:off x="3482570" y="2839636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rot="16200000" flipH="1">
            <a:off x="5411396" y="2839636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58016" y="2928934"/>
            <a:ext cx="2143140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полномочий императора мы видим, что «последнее слово» остаётся за ним!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768" y="2214554"/>
            <a:ext cx="13573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Император 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0" idx="0"/>
          </p:cNvCxnSpPr>
          <p:nvPr/>
        </p:nvCxnSpPr>
        <p:spPr>
          <a:xfrm rot="16200000" flipH="1">
            <a:off x="7483098" y="1875223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3" idx="0"/>
          </p:cNvCxnSpPr>
          <p:nvPr/>
        </p:nvCxnSpPr>
        <p:spPr>
          <a:xfrm rot="5400000">
            <a:off x="3500430" y="15001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Политические партии начала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«правые»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571612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«центр»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1571612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«левые»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071678"/>
            <a:ext cx="235745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консервативные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285992"/>
            <a:ext cx="235745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либеральные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214554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Революционно-демократические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6" idx="1"/>
          </p:cNvCxnSpPr>
          <p:nvPr/>
        </p:nvCxnSpPr>
        <p:spPr>
          <a:xfrm rot="10800000" flipV="1">
            <a:off x="357158" y="2250272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2910" y="2714620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«Русское собрание»(1900г)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571876"/>
            <a:ext cx="22860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«Союз Русского народа»(</a:t>
            </a:r>
            <a:r>
              <a:rPr lang="ru-RU" dirty="0" smtClean="0"/>
              <a:t>1905)</a:t>
            </a:r>
          </a:p>
          <a:p>
            <a:pPr algn="ctr"/>
            <a:r>
              <a:rPr lang="ru-RU" dirty="0" smtClean="0"/>
              <a:t>АИ. Дубровин</a:t>
            </a:r>
            <a:endParaRPr lang="ru-RU" dirty="0" smtClean="0"/>
          </a:p>
          <a:p>
            <a:pPr algn="ctr"/>
            <a:r>
              <a:rPr lang="ru-RU" dirty="0" smtClean="0"/>
              <a:t>В.М. Пуришкевич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786322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«Союз Михаила Архангела»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-892213" y="3535363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7158" y="5143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1"/>
          </p:cNvCxnSpPr>
          <p:nvPr/>
        </p:nvCxnSpPr>
        <p:spPr>
          <a:xfrm>
            <a:off x="357158" y="3000372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1"/>
          </p:cNvCxnSpPr>
          <p:nvPr/>
        </p:nvCxnSpPr>
        <p:spPr>
          <a:xfrm>
            <a:off x="357158" y="40719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1"/>
          </p:cNvCxnSpPr>
          <p:nvPr/>
        </p:nvCxnSpPr>
        <p:spPr>
          <a:xfrm rot="10800000" flipV="1">
            <a:off x="3214678" y="2464586"/>
            <a:ext cx="14287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500430" y="2928934"/>
            <a:ext cx="221457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b="1" u="sng" dirty="0" smtClean="0"/>
              <a:t>К</a:t>
            </a:r>
            <a:r>
              <a:rPr lang="ru-RU" dirty="0" smtClean="0"/>
              <a:t>а</a:t>
            </a:r>
            <a:r>
              <a:rPr lang="ru-RU" b="1" u="sng" dirty="0" smtClean="0"/>
              <a:t>д</a:t>
            </a:r>
            <a:r>
              <a:rPr lang="ru-RU" dirty="0" smtClean="0"/>
              <a:t>еты» (конституционные демократы)</a:t>
            </a:r>
          </a:p>
          <a:p>
            <a:pPr algn="ctr"/>
            <a:r>
              <a:rPr lang="ru-RU" dirty="0" smtClean="0"/>
              <a:t>П.Н. Милюков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143380"/>
            <a:ext cx="22145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«Союз 17 октября» </a:t>
            </a:r>
          </a:p>
          <a:p>
            <a:pPr algn="ctr"/>
            <a:r>
              <a:rPr lang="ru-RU" dirty="0" smtClean="0"/>
              <a:t>Октябристы (1905)</a:t>
            </a:r>
          </a:p>
          <a:p>
            <a:pPr algn="ctr"/>
            <a:r>
              <a:rPr lang="ru-RU" dirty="0" smtClean="0"/>
              <a:t>А.И. Гучков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143108" y="3571876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4" idx="1"/>
          </p:cNvCxnSpPr>
          <p:nvPr/>
        </p:nvCxnSpPr>
        <p:spPr>
          <a:xfrm>
            <a:off x="3214678" y="3429001"/>
            <a:ext cx="285752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5" idx="1"/>
          </p:cNvCxnSpPr>
          <p:nvPr/>
        </p:nvCxnSpPr>
        <p:spPr>
          <a:xfrm flipV="1">
            <a:off x="3214678" y="4607727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286512" y="2928934"/>
            <a:ext cx="23574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«Всероссийский крестьянский союз»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3643314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«Социалисты-революционеры»</a:t>
            </a:r>
          </a:p>
          <a:p>
            <a:pPr algn="ctr"/>
            <a:r>
              <a:rPr lang="ru-RU" dirty="0" smtClean="0"/>
              <a:t>(ЭСЕРЫ) В.М Чернов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4786322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РСДРП (1898 г)</a:t>
            </a:r>
          </a:p>
          <a:p>
            <a:pPr algn="ctr"/>
            <a:r>
              <a:rPr lang="ru-RU" dirty="0" smtClean="0"/>
              <a:t>1903 раскол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>
            <a:stCxn id="8" idx="1"/>
          </p:cNvCxnSpPr>
          <p:nvPr/>
        </p:nvCxnSpPr>
        <p:spPr>
          <a:xfrm rot="10800000">
            <a:off x="6000760" y="2500306"/>
            <a:ext cx="142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679951" y="3821909"/>
            <a:ext cx="264241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4" idx="1"/>
          </p:cNvCxnSpPr>
          <p:nvPr/>
        </p:nvCxnSpPr>
        <p:spPr>
          <a:xfrm>
            <a:off x="6000760" y="5143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3" idx="1"/>
          </p:cNvCxnSpPr>
          <p:nvPr/>
        </p:nvCxnSpPr>
        <p:spPr>
          <a:xfrm>
            <a:off x="6000760" y="4071943"/>
            <a:ext cx="285752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2" idx="1"/>
          </p:cNvCxnSpPr>
          <p:nvPr/>
        </p:nvCxnSpPr>
        <p:spPr>
          <a:xfrm>
            <a:off x="6000760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714348" y="5929330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«черносотенцы»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072198" y="5715016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Ленин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72396" y="5715016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Мартов</a:t>
            </a:r>
            <a:endParaRPr lang="ru-RU" dirty="0"/>
          </a:p>
        </p:txBody>
      </p:sp>
      <p:cxnSp>
        <p:nvCxnSpPr>
          <p:cNvPr id="62" name="Прямая со стрелкой 61"/>
          <p:cNvCxnSpPr>
            <a:endCxn id="59" idx="0"/>
          </p:cNvCxnSpPr>
          <p:nvPr/>
        </p:nvCxnSpPr>
        <p:spPr>
          <a:xfrm rot="10800000" flipV="1">
            <a:off x="6607984" y="5500702"/>
            <a:ext cx="250033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60" idx="0"/>
          </p:cNvCxnSpPr>
          <p:nvPr/>
        </p:nvCxnSpPr>
        <p:spPr>
          <a:xfrm>
            <a:off x="7858148" y="5500702"/>
            <a:ext cx="250033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2" idx="2"/>
            <a:endCxn id="13" idx="0"/>
          </p:cNvCxnSpPr>
          <p:nvPr/>
        </p:nvCxnSpPr>
        <p:spPr>
          <a:xfrm rot="5400000">
            <a:off x="1678761" y="467916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78563" y="496491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Дум и их итоги (стр.</a:t>
            </a:r>
            <a:r>
              <a:rPr lang="en-US" dirty="0" smtClean="0"/>
              <a:t> 40-41)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3643314"/>
          <a:ext cx="7786743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5"/>
                <a:gridCol w="2428892"/>
                <a:gridCol w="2214578"/>
                <a:gridCol w="2214578"/>
              </a:tblGrid>
              <a:tr h="460136">
                <a:tc>
                  <a:txBody>
                    <a:bodyPr/>
                    <a:lstStyle/>
                    <a:p>
                      <a:r>
                        <a:rPr lang="ru-RU" dirty="0" smtClean="0"/>
                        <a:t>№ думы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политические силы преобладали?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долго </a:t>
                      </a:r>
                      <a:r>
                        <a:rPr lang="ru-RU" dirty="0" smtClean="0"/>
                        <a:t>проработала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противоречия </a:t>
                      </a:r>
                      <a:r>
                        <a:rPr lang="ru-RU" dirty="0" smtClean="0"/>
                        <a:t>с властью?</a:t>
                      </a:r>
                      <a:endParaRPr lang="ru-RU" dirty="0"/>
                    </a:p>
                  </a:txBody>
                  <a:tcPr/>
                </a:tc>
              </a:tr>
              <a:tr h="60301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</a:t>
                      </a:r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97+179+18+63=357       Сторонники реформ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(27 апреля — 8 июля 1906; председатель С.А. Муромцев);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о наделении крестьян землей</a:t>
                      </a:r>
                      <a:endParaRPr lang="ru-RU" dirty="0"/>
                    </a:p>
                  </a:txBody>
                  <a:tcPr/>
                </a:tc>
              </a:tr>
              <a:tr h="62866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II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104+98+68+37+76=383           Сторонники реформ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 февраля — 2 июня 1907; председатель Ф.А. Головин)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Вопрос о наделении крестьян землей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301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III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13+54+28+20+26=</a:t>
                      </a:r>
                      <a:r>
                        <a:rPr lang="ru-RU" sz="2000" dirty="0" smtClean="0"/>
                        <a:t>141 </a:t>
                      </a:r>
                      <a:r>
                        <a:rPr lang="ru-RU" dirty="0" smtClean="0"/>
                        <a:t> Сторонники реформ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ноября 1907 — 9 июня 1912;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председатель Н.А. Хомяков, с 1910 — А.И.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Гучков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 1911 — М.В. Родзянко)</a:t>
                      </a:r>
                      <a:r>
                        <a:rPr lang="ru-RU" sz="1200" dirty="0" smtClean="0"/>
                        <a:t> 5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381033" y="922253"/>
            <a:ext cx="74755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3643307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7621" y="50006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7621" y="564357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330</Words>
  <PresentationFormat>Экран (4:3)</PresentationFormat>
  <Paragraphs>82</Paragraphs>
  <Slides>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Политическая жизнь после Манифеста 17 октября 1905 г.</vt:lpstr>
      <vt:lpstr>Новое государственное устройство</vt:lpstr>
      <vt:lpstr>Проверим себя</vt:lpstr>
      <vt:lpstr>Политические партии начала XX века</vt:lpstr>
      <vt:lpstr>Работа Дум и их итоги (стр. 40-41)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жизнь после Манифеста 17 октября 1905 г.</dc:title>
  <cp:lastModifiedBy>Волод Я</cp:lastModifiedBy>
  <cp:revision>25</cp:revision>
  <dcterms:modified xsi:type="dcterms:W3CDTF">2010-10-14T13:28:11Z</dcterms:modified>
</cp:coreProperties>
</file>