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8" r:id="rId3"/>
    <p:sldId id="264" r:id="rId4"/>
    <p:sldId id="257" r:id="rId5"/>
    <p:sldId id="267" r:id="rId6"/>
    <p:sldId id="269" r:id="rId7"/>
    <p:sldId id="270" r:id="rId8"/>
    <p:sldId id="258" r:id="rId9"/>
    <p:sldId id="265" r:id="rId10"/>
    <p:sldId id="260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FF"/>
    <a:srgbClr val="80FCED"/>
    <a:srgbClr val="FFFFCC"/>
    <a:srgbClr val="000000"/>
    <a:srgbClr val="FFFF00"/>
    <a:srgbClr val="DA3BFF"/>
    <a:srgbClr val="E575FF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 varScale="1">
        <p:scale>
          <a:sx n="45" d="100"/>
          <a:sy n="45" d="100"/>
        </p:scale>
        <p:origin x="-20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0DF5A9-DDF5-403F-AC88-C3A704520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778B0-92B9-420F-B809-890210D1DF42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E128239-9905-4581-A232-ED61C67C58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87652-D061-4DA7-B640-D250A34147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1632E-9DCB-438A-86DB-28A1B9A1EB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4114E20-12F1-402E-8572-F9735C40FE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516704F7-02BE-4D3D-9A8E-CCFE6B56D0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A19C7-748A-4E22-B640-BD26794C7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AF694-E3F9-44A9-9757-8A8F8D2B00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6EAB957-78A3-4E5D-8D34-E1D7AA5795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77F49-0BB1-47D3-B4C5-638C851AFE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D038A4F-DA07-4861-BC59-9FC3B504E9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4C4039C-BD77-4D96-8005-FC399E599F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14E687-89A1-4F5B-A6C8-EDA01EF500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2051720" y="4464115"/>
            <a:ext cx="1871662" cy="1727200"/>
          </a:xfrm>
          <a:prstGeom prst="pentagon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4526995" y="4689140"/>
            <a:ext cx="1728787" cy="14192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18900000" scaled="1"/>
          </a:gradFill>
          <a:ln w="2857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 rot="18798448">
            <a:off x="3699382" y="3277289"/>
            <a:ext cx="1441450" cy="1439863"/>
          </a:xfrm>
          <a:prstGeom prst="rect">
            <a:avLst/>
          </a:prstGeom>
          <a:solidFill>
            <a:srgbClr val="002060"/>
          </a:solidFill>
          <a:ln w="2857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552220" y="5094185"/>
            <a:ext cx="1655763" cy="1417638"/>
          </a:xfrm>
          <a:prstGeom prst="hexagon">
            <a:avLst>
              <a:gd name="adj" fmla="val 29199"/>
              <a:gd name="vf" fmla="val 115470"/>
            </a:avLst>
          </a:prstGeom>
          <a:gradFill rotWithShape="1">
            <a:gsLst>
              <a:gs pos="0">
                <a:srgbClr val="565676"/>
              </a:gs>
              <a:gs pos="50000">
                <a:srgbClr val="B9B9FF"/>
              </a:gs>
              <a:gs pos="100000">
                <a:srgbClr val="565676"/>
              </a:gs>
            </a:gsLst>
            <a:lin ang="18900000" scaled="1"/>
          </a:gradFill>
          <a:ln w="2857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0" y="549275"/>
            <a:ext cx="9144000" cy="241296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8100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sz="6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Правильные многоугольники</a:t>
            </a:r>
          </a:p>
        </p:txBody>
      </p:sp>
      <p:sp>
        <p:nvSpPr>
          <p:cNvPr id="11" name="Десятиугольник 10"/>
          <p:cNvSpPr/>
          <p:nvPr/>
        </p:nvSpPr>
        <p:spPr>
          <a:xfrm>
            <a:off x="5922150" y="3113965"/>
            <a:ext cx="1755195" cy="1665185"/>
          </a:xfrm>
          <a:prstGeom prst="decagon">
            <a:avLst/>
          </a:prstGeom>
          <a:gradFill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349250" y="406400"/>
            <a:ext cx="3600450" cy="360045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7" name="Восьмиугольник 22"/>
          <p:cNvSpPr>
            <a:spLocks noChangeArrowheads="1"/>
          </p:cNvSpPr>
          <p:nvPr/>
        </p:nvSpPr>
        <p:spPr bwMode="auto">
          <a:xfrm>
            <a:off x="527050" y="539750"/>
            <a:ext cx="3244850" cy="333375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80FCED"/>
              </a:gs>
              <a:gs pos="100000">
                <a:srgbClr val="52A298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527050" y="539750"/>
            <a:ext cx="3244850" cy="3311525"/>
          </a:xfrm>
          <a:prstGeom prst="ellipse">
            <a:avLst/>
          </a:prstGeom>
          <a:gradFill rotWithShape="1">
            <a:gsLst>
              <a:gs pos="0">
                <a:srgbClr val="F0AFFF"/>
              </a:gs>
              <a:gs pos="100000">
                <a:srgbClr val="A679B0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127250" y="1784350"/>
            <a:ext cx="568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Century Gothic" pitchFamily="34" charset="0"/>
              </a:rPr>
              <a:t>О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030288" y="2012950"/>
            <a:ext cx="503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Century Gothic" pitchFamily="34" charset="0"/>
              </a:rPr>
              <a:t>R</a:t>
            </a:r>
            <a:endParaRPr lang="ru-RU" sz="3600" b="1" i="1">
              <a:latin typeface="Century Gothic" pitchFamily="34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127250" y="2762250"/>
            <a:ext cx="3603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3600" b="1" i="1">
                <a:latin typeface="Century Gothic" pitchFamily="34" charset="0"/>
              </a:rPr>
              <a:t>r</a:t>
            </a:r>
            <a:endParaRPr lang="ru-RU" sz="3600" b="1" i="1">
              <a:latin typeface="Century Gothic" pitchFamily="34" charset="0"/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527050" y="2228850"/>
            <a:ext cx="1644650" cy="71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2171700" y="2273300"/>
            <a:ext cx="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127250" y="21844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949450" y="3606800"/>
            <a:ext cx="214313" cy="261938"/>
          </a:xfrm>
          <a:custGeom>
            <a:avLst/>
            <a:gdLst>
              <a:gd name="connsiteX0" fmla="*/ 9331 w 214604"/>
              <a:gd name="connsiteY0" fmla="*/ 261257 h 261257"/>
              <a:gd name="connsiteX1" fmla="*/ 0 w 214604"/>
              <a:gd name="connsiteY1" fmla="*/ 0 h 261257"/>
              <a:gd name="connsiteX2" fmla="*/ 214604 w 214604"/>
              <a:gd name="connsiteY2" fmla="*/ 0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604" h="261257">
                <a:moveTo>
                  <a:pt x="9331" y="261257"/>
                </a:moveTo>
                <a:lnTo>
                  <a:pt x="0" y="0"/>
                </a:lnTo>
                <a:lnTo>
                  <a:pt x="214604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994150" y="2895600"/>
            <a:ext cx="5149850" cy="309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Symbol" pitchFamily="18" charset="2"/>
              <a:buNone/>
              <a:defRPr/>
            </a:pPr>
            <a:r>
              <a:rPr lang="ru-RU" sz="2600" b="1" u="sng" dirty="0">
                <a:solidFill>
                  <a:srgbClr val="DA3BFF"/>
                </a:solidFill>
                <a:latin typeface="Century Gothic" pitchFamily="34" charset="0"/>
              </a:rPr>
              <a:t>Следствие 2</a:t>
            </a:r>
            <a:r>
              <a:rPr lang="ru-RU" sz="2600" b="1" dirty="0">
                <a:solidFill>
                  <a:srgbClr val="FFFFCC"/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ru-RU" sz="2600" b="1" i="1" dirty="0">
                <a:latin typeface="Century Gothic" pitchFamily="34" charset="0"/>
              </a:rPr>
              <a:t>Центр окружности описанной</a:t>
            </a: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ru-RU" sz="2600" b="1" i="1" dirty="0">
                <a:latin typeface="Century Gothic" pitchFamily="34" charset="0"/>
              </a:rPr>
              <a:t>около правильного</a:t>
            </a: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ru-RU" sz="2600" b="1" i="1" dirty="0">
                <a:latin typeface="Century Gothic" pitchFamily="34" charset="0"/>
              </a:rPr>
              <a:t>многоугольника, совпадает с центром окружности</a:t>
            </a: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ru-RU" sz="2600" b="1" i="1" dirty="0">
                <a:latin typeface="Century Gothic" pitchFamily="34" charset="0"/>
              </a:rPr>
              <a:t>вписанной в тот же</a:t>
            </a: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ru-RU" sz="2600" b="1" i="1" dirty="0">
                <a:latin typeface="Century Gothic" pitchFamily="34" charset="0"/>
              </a:rPr>
              <a:t>многоугольник.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565650" y="0"/>
            <a:ext cx="4578350" cy="2751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DA3BFF"/>
                </a:solidFill>
                <a:latin typeface="Century Gothic" pitchFamily="34" charset="0"/>
              </a:rPr>
              <a:t>Следствие1</a:t>
            </a:r>
            <a:r>
              <a:rPr lang="ru-RU" sz="2400" b="1" dirty="0">
                <a:solidFill>
                  <a:srgbClr val="FFFFCC"/>
                </a:solidFill>
                <a:latin typeface="Century Gothic" pitchFamily="34" charset="0"/>
              </a:rPr>
              <a:t> </a:t>
            </a:r>
            <a:r>
              <a:rPr lang="ru-RU" sz="2400" dirty="0">
                <a:solidFill>
                  <a:srgbClr val="FFFFCC"/>
                </a:solidFill>
                <a:latin typeface="Century Gothic" pitchFamily="34" charset="0"/>
              </a:rPr>
              <a:t/>
            </a:r>
            <a:br>
              <a:rPr lang="ru-RU" sz="2400" dirty="0">
                <a:solidFill>
                  <a:srgbClr val="FFFFCC"/>
                </a:solidFill>
                <a:latin typeface="Century Gothic" pitchFamily="34" charset="0"/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Окружность, вписанная в правильный многоугольник,</a:t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касается сторон</a:t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многоугольника</a:t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в их серединах.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0" y="6051550"/>
            <a:ext cx="9144000" cy="682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Font typeface="Symbol" pitchFamily="18" charset="2"/>
              <a:buNone/>
              <a:defRPr/>
            </a:pPr>
            <a:r>
              <a:rPr lang="ru-RU" sz="3200" b="1" dirty="0">
                <a:solidFill>
                  <a:srgbClr val="DA3BFF"/>
                </a:solidFill>
                <a:latin typeface="Century Gothic" pitchFamily="34" charset="0"/>
              </a:rPr>
              <a:t>О – </a:t>
            </a:r>
            <a:r>
              <a:rPr lang="ru-RU" sz="3200" b="1" i="1" dirty="0">
                <a:latin typeface="Century Gothic" pitchFamily="34" charset="0"/>
              </a:rPr>
              <a:t>центр правильного многоугольника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1594644" y="3872706"/>
            <a:ext cx="2667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394744" y="3872706"/>
            <a:ext cx="2667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197" grpId="0" animBg="1"/>
      <p:bldP spid="6162" grpId="0" animBg="1"/>
      <p:bldP spid="6153" grpId="0"/>
      <p:bldP spid="6154" grpId="0"/>
      <p:bldP spid="6155" grpId="0"/>
      <p:bldP spid="6159" grpId="0" animBg="1"/>
      <p:bldP spid="6160" grpId="0" animBg="1"/>
      <p:bldP spid="6150" grpId="0" animBg="1"/>
      <p:bldP spid="14" grpId="0" autoUpdateAnimBg="0"/>
      <p:bldP spid="16" grpId="0" autoUpdateAnimBg="0"/>
      <p:bldP spid="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253740" y="1945500"/>
            <a:ext cx="3600450" cy="360045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7" name="Восьмиугольник 22"/>
          <p:cNvSpPr>
            <a:spLocks noChangeArrowheads="1"/>
          </p:cNvSpPr>
          <p:nvPr/>
        </p:nvSpPr>
        <p:spPr bwMode="auto">
          <a:xfrm>
            <a:off x="431540" y="2078850"/>
            <a:ext cx="3244850" cy="3333750"/>
          </a:xfrm>
          <a:prstGeom prst="octagon">
            <a:avLst>
              <a:gd name="adj" fmla="val 29287"/>
            </a:avLst>
          </a:prstGeom>
          <a:gradFill flip="none" rotWithShape="1">
            <a:gsLst>
              <a:gs pos="0">
                <a:srgbClr val="80FCED">
                  <a:alpha val="55000"/>
                </a:srgbClr>
              </a:gs>
              <a:gs pos="100000">
                <a:srgbClr val="52A298"/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542790" y="3323450"/>
            <a:ext cx="568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Century Gothic" pitchFamily="34" charset="0"/>
              </a:rPr>
              <a:t>О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364990" y="4034650"/>
            <a:ext cx="503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Century Gothic" pitchFamily="34" charset="0"/>
              </a:rPr>
              <a:t>R</a:t>
            </a:r>
            <a:endParaRPr lang="ru-RU" sz="3600" b="1" i="1">
              <a:latin typeface="Century Gothic" pitchFamily="34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031740" y="4568050"/>
            <a:ext cx="3603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3600" b="1" i="1">
                <a:latin typeface="Century Gothic" pitchFamily="34" charset="0"/>
              </a:rPr>
              <a:t>r</a:t>
            </a:r>
            <a:endParaRPr lang="ru-RU" sz="3600" b="1" i="1">
              <a:latin typeface="Century Gothic" pitchFamily="34" charset="0"/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1364990" y="3767950"/>
            <a:ext cx="711200" cy="1644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2076190" y="3812400"/>
            <a:ext cx="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031740" y="37235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68660"/>
            <a:ext cx="9144000" cy="1125538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Формулы для радиусов вписанных и описанных окружностей правильных многоугольников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 flipV="1">
            <a:off x="2076190" y="3767950"/>
            <a:ext cx="666750" cy="1644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565140" y="5323700"/>
            <a:ext cx="792163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latin typeface="Century Gothic" pitchFamily="34" charset="0"/>
              </a:rPr>
              <a:t>В</a:t>
            </a: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831590" y="5323700"/>
            <a:ext cx="7556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 smtClean="0">
                <a:latin typeface="Century Gothic" pitchFamily="34" charset="0"/>
              </a:rPr>
              <a:t>А</a:t>
            </a:r>
            <a:endParaRPr lang="ru-RU" sz="3600" b="1" i="1" dirty="0">
              <a:latin typeface="Century Gothic" pitchFamily="34" charset="0"/>
            </a:endParaRPr>
          </a:p>
        </p:txBody>
      </p:sp>
      <p:sp>
        <p:nvSpPr>
          <p:cNvPr id="123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2630175" y="4259120"/>
          <a:ext cx="450050" cy="781916"/>
        </p:xfrm>
        <a:graphic>
          <a:graphicData uri="http://schemas.openxmlformats.org/presentationml/2006/ole">
            <p:oleObj spid="_x0000_s12314" name="Формула" r:id="rId3" imgW="177480" imgH="393480" progId="Equation.3">
              <p:embed/>
            </p:oleObj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/>
        </p:nvGraphicFramePr>
        <p:xfrm>
          <a:off x="2180125" y="4619160"/>
          <a:ext cx="405045" cy="781050"/>
        </p:xfrm>
        <a:graphic>
          <a:graphicData uri="http://schemas.openxmlformats.org/presentationml/2006/ole">
            <p:oleObj spid="_x0000_s12315" name="Формула" r:id="rId4" imgW="177480" imgH="393480" progId="Equation.3">
              <p:embed/>
            </p:oleObj>
          </a:graphicData>
        </a:graphic>
      </p:graphicFrame>
      <p:sp>
        <p:nvSpPr>
          <p:cNvPr id="34" name="Полилиния 33"/>
          <p:cNvSpPr/>
          <p:nvPr/>
        </p:nvSpPr>
        <p:spPr>
          <a:xfrm>
            <a:off x="2631659" y="5085835"/>
            <a:ext cx="344774" cy="61314"/>
          </a:xfrm>
          <a:custGeom>
            <a:avLst/>
            <a:gdLst>
              <a:gd name="connsiteX0" fmla="*/ 0 w 344774"/>
              <a:gd name="connsiteY0" fmla="*/ 46324 h 61314"/>
              <a:gd name="connsiteX1" fmla="*/ 0 w 344774"/>
              <a:gd name="connsiteY1" fmla="*/ 46324 h 61314"/>
              <a:gd name="connsiteX2" fmla="*/ 119921 w 344774"/>
              <a:gd name="connsiteY2" fmla="*/ 1354 h 61314"/>
              <a:gd name="connsiteX3" fmla="*/ 284813 w 344774"/>
              <a:gd name="connsiteY3" fmla="*/ 31334 h 61314"/>
              <a:gd name="connsiteX4" fmla="*/ 314793 w 344774"/>
              <a:gd name="connsiteY4" fmla="*/ 61314 h 61314"/>
              <a:gd name="connsiteX5" fmla="*/ 344774 w 344774"/>
              <a:gd name="connsiteY5" fmla="*/ 61314 h 6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774" h="61314">
                <a:moveTo>
                  <a:pt x="0" y="46324"/>
                </a:moveTo>
                <a:lnTo>
                  <a:pt x="0" y="46324"/>
                </a:lnTo>
                <a:cubicBezTo>
                  <a:pt x="39974" y="31334"/>
                  <a:pt x="77559" y="6649"/>
                  <a:pt x="119921" y="1354"/>
                </a:cubicBezTo>
                <a:cubicBezTo>
                  <a:pt x="130752" y="0"/>
                  <a:pt x="250563" y="10785"/>
                  <a:pt x="284813" y="31334"/>
                </a:cubicBezTo>
                <a:cubicBezTo>
                  <a:pt x="296932" y="38605"/>
                  <a:pt x="304800" y="51321"/>
                  <a:pt x="314793" y="61314"/>
                </a:cubicBezTo>
                <a:lnTo>
                  <a:pt x="344774" y="61314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2062033" y="4142808"/>
            <a:ext cx="149901" cy="44972"/>
          </a:xfrm>
          <a:custGeom>
            <a:avLst/>
            <a:gdLst>
              <a:gd name="connsiteX0" fmla="*/ 0 w 149901"/>
              <a:gd name="connsiteY0" fmla="*/ 0 h 44972"/>
              <a:gd name="connsiteX1" fmla="*/ 134911 w 149901"/>
              <a:gd name="connsiteY1" fmla="*/ 14990 h 44972"/>
              <a:gd name="connsiteX2" fmla="*/ 149901 w 149901"/>
              <a:gd name="connsiteY2" fmla="*/ 0 h 4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901" h="44972">
                <a:moveTo>
                  <a:pt x="0" y="0"/>
                </a:moveTo>
                <a:cubicBezTo>
                  <a:pt x="74953" y="24985"/>
                  <a:pt x="74950" y="44972"/>
                  <a:pt x="134911" y="14990"/>
                </a:cubicBezTo>
                <a:cubicBezTo>
                  <a:pt x="141231" y="11830"/>
                  <a:pt x="144904" y="4997"/>
                  <a:pt x="149901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585170" y="5249230"/>
            <a:ext cx="74951" cy="179882"/>
          </a:xfrm>
          <a:custGeom>
            <a:avLst/>
            <a:gdLst>
              <a:gd name="connsiteX0" fmla="*/ 0 w 74951"/>
              <a:gd name="connsiteY0" fmla="*/ 179882 h 179882"/>
              <a:gd name="connsiteX1" fmla="*/ 29980 w 74951"/>
              <a:gd name="connsiteY1" fmla="*/ 59961 h 179882"/>
              <a:gd name="connsiteX2" fmla="*/ 74951 w 74951"/>
              <a:gd name="connsiteY2" fmla="*/ 0 h 17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951" h="179882">
                <a:moveTo>
                  <a:pt x="0" y="179882"/>
                </a:moveTo>
                <a:cubicBezTo>
                  <a:pt x="9993" y="139908"/>
                  <a:pt x="845" y="89097"/>
                  <a:pt x="29980" y="59961"/>
                </a:cubicBezTo>
                <a:cubicBezTo>
                  <a:pt x="67860" y="22079"/>
                  <a:pt x="53639" y="42621"/>
                  <a:pt x="74951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2186735" y="3564015"/>
          <a:ext cx="391235" cy="506645"/>
        </p:xfrm>
        <a:graphic>
          <a:graphicData uri="http://schemas.openxmlformats.org/presentationml/2006/ole">
            <p:oleObj spid="_x0000_s12316" name="Формула" r:id="rId5" imgW="152280" imgH="203040" progId="Equation.3">
              <p:embed/>
            </p:oleObj>
          </a:graphicData>
        </a:graphic>
      </p:graphicFrame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4256965" y="3519010"/>
          <a:ext cx="1483113" cy="1019640"/>
        </p:xfrm>
        <a:graphic>
          <a:graphicData uri="http://schemas.openxmlformats.org/presentationml/2006/ole">
            <p:oleObj spid="_x0000_s12317" name="Формула" r:id="rId6" imgW="609480" imgH="419040" progId="Equation.3">
              <p:embed/>
            </p:oleObj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4166955" y="4419110"/>
          <a:ext cx="3404285" cy="1151314"/>
        </p:xfrm>
        <a:graphic>
          <a:graphicData uri="http://schemas.openxmlformats.org/presentationml/2006/ole">
            <p:oleObj spid="_x0000_s12318" name="Формула" r:id="rId7" imgW="1765080" imgH="596880" progId="Equation.3">
              <p:embed/>
            </p:oleObj>
          </a:graphicData>
        </a:graphic>
      </p:graphicFrame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1556665" y="4824155"/>
            <a:ext cx="7556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 smtClean="0">
                <a:latin typeface="Century Gothic" pitchFamily="34" charset="0"/>
              </a:rPr>
              <a:t>С</a:t>
            </a:r>
            <a:endParaRPr lang="ru-RU" sz="3600" b="1" i="1" dirty="0">
              <a:latin typeface="Century Gothic" pitchFamily="34" charset="0"/>
            </a:endParaRPr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4211960" y="5597860"/>
          <a:ext cx="3351437" cy="1260140"/>
        </p:xfrm>
        <a:graphic>
          <a:graphicData uri="http://schemas.openxmlformats.org/presentationml/2006/ole">
            <p:oleObj spid="_x0000_s12319" name="Формула" r:id="rId8" imgW="1587240" imgH="596880" progId="Equation.3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121950" y="1223755"/>
            <a:ext cx="47705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Найдем радиус </a:t>
            </a:r>
            <a:r>
              <a:rPr lang="en-US" sz="2400" b="1" i="1" dirty="0" smtClean="0">
                <a:latin typeface="Century Gothic" pitchFamily="34" charset="0"/>
              </a:rPr>
              <a:t>R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Century Gothic" pitchFamily="34" charset="0"/>
              </a:rPr>
              <a:t>описанной окружности и радиус </a:t>
            </a:r>
            <a:r>
              <a:rPr lang="en-US" sz="2400" b="1" i="1" dirty="0" smtClean="0">
                <a:latin typeface="Century Gothic" pitchFamily="34" charset="0"/>
              </a:rPr>
              <a:t>r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Century Gothic" pitchFamily="34" charset="0"/>
              </a:rPr>
              <a:t>вписанной окружности для правильного многоугольника со стороной </a:t>
            </a:r>
            <a:r>
              <a:rPr lang="ru-RU" sz="2400" b="1" dirty="0">
                <a:latin typeface="Century Gothic" pitchFamily="34" charset="0"/>
              </a:rPr>
              <a:t> </a:t>
            </a:r>
            <a:r>
              <a:rPr lang="en-US" sz="2400" b="1" i="1" dirty="0" smtClean="0">
                <a:latin typeface="Century Gothic" pitchFamily="34" charset="0"/>
              </a:rPr>
              <a:t>a</a:t>
            </a:r>
            <a:r>
              <a:rPr lang="ru-RU" sz="2400" b="1" dirty="0" smtClean="0">
                <a:latin typeface="Century Gothic" pitchFamily="34" charset="0"/>
              </a:rPr>
              <a:t>  и числом сторон </a:t>
            </a:r>
            <a:r>
              <a:rPr lang="en-US" sz="2400" b="1" i="1" dirty="0" smtClean="0">
                <a:latin typeface="Century Gothic" pitchFamily="34" charset="0"/>
              </a:rPr>
              <a:t>n</a:t>
            </a:r>
            <a:endParaRPr lang="ru-RU" sz="2400" b="1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 autoUpdateAnimBg="0"/>
      <p:bldP spid="6153" grpId="0" autoUpdateAnimBg="0"/>
      <p:bldP spid="6154" grpId="0" autoUpdateAnimBg="0"/>
      <p:bldP spid="6155" grpId="0" autoUpdateAnimBg="0"/>
      <p:bldP spid="6159" grpId="0" animBg="1"/>
      <p:bldP spid="6160" grpId="0" animBg="1"/>
      <p:bldP spid="6150" grpId="0" animBg="1" autoUpdateAnimBg="0"/>
      <p:bldP spid="24" grpId="0" animBg="1"/>
      <p:bldP spid="26" grpId="0" autoUpdateAnimBg="0"/>
      <p:bldP spid="27" grpId="0" autoUpdateAnimBg="0"/>
      <p:bldP spid="34" grpId="0" animBg="1"/>
      <p:bldP spid="37" grpId="0" animBg="1"/>
      <p:bldP spid="39" grpId="0" animBg="1"/>
      <p:bldP spid="43" grpId="0" autoUpdateAnimBg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68363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>Выпуклый многоугольник</a:t>
            </a:r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527050" y="2851150"/>
            <a:ext cx="3455988" cy="2592388"/>
          </a:xfrm>
          <a:custGeom>
            <a:avLst/>
            <a:gdLst>
              <a:gd name="T0" fmla="*/ 0 w 2177"/>
              <a:gd name="T1" fmla="*/ 2147483647 h 1633"/>
              <a:gd name="T2" fmla="*/ 2147483647 w 2177"/>
              <a:gd name="T3" fmla="*/ 0 h 1633"/>
              <a:gd name="T4" fmla="*/ 2147483647 w 2177"/>
              <a:gd name="T5" fmla="*/ 2147483647 h 1633"/>
              <a:gd name="T6" fmla="*/ 2147483647 w 2177"/>
              <a:gd name="T7" fmla="*/ 2147483647 h 1633"/>
              <a:gd name="T8" fmla="*/ 2147483647 w 2177"/>
              <a:gd name="T9" fmla="*/ 2147483647 h 1633"/>
              <a:gd name="T10" fmla="*/ 2147483647 w 2177"/>
              <a:gd name="T11" fmla="*/ 2147483647 h 1633"/>
              <a:gd name="T12" fmla="*/ 0 w 2177"/>
              <a:gd name="T13" fmla="*/ 2147483647 h 16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77"/>
              <a:gd name="T22" fmla="*/ 0 h 1633"/>
              <a:gd name="T23" fmla="*/ 2177 w 2177"/>
              <a:gd name="T24" fmla="*/ 1633 h 163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77" h="1633">
                <a:moveTo>
                  <a:pt x="0" y="726"/>
                </a:moveTo>
                <a:lnTo>
                  <a:pt x="862" y="0"/>
                </a:lnTo>
                <a:lnTo>
                  <a:pt x="1360" y="726"/>
                </a:lnTo>
                <a:lnTo>
                  <a:pt x="2177" y="771"/>
                </a:lnTo>
                <a:lnTo>
                  <a:pt x="1043" y="1633"/>
                </a:lnTo>
                <a:lnTo>
                  <a:pt x="45" y="1542"/>
                </a:lnTo>
                <a:lnTo>
                  <a:pt x="0" y="72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Freeform 10"/>
          <p:cNvSpPr>
            <a:spLocks/>
          </p:cNvSpPr>
          <p:nvPr/>
        </p:nvSpPr>
        <p:spPr bwMode="auto">
          <a:xfrm>
            <a:off x="5543550" y="3689350"/>
            <a:ext cx="3025775" cy="2305050"/>
          </a:xfrm>
          <a:custGeom>
            <a:avLst/>
            <a:gdLst/>
            <a:ahLst/>
            <a:cxnLst>
              <a:cxn ang="0">
                <a:pos x="590" y="0"/>
              </a:cxn>
              <a:cxn ang="0">
                <a:pos x="1543" y="0"/>
              </a:cxn>
              <a:cxn ang="0">
                <a:pos x="1906" y="681"/>
              </a:cxn>
              <a:cxn ang="0">
                <a:pos x="1452" y="1452"/>
              </a:cxn>
              <a:cxn ang="0">
                <a:pos x="137" y="1407"/>
              </a:cxn>
              <a:cxn ang="0">
                <a:pos x="0" y="454"/>
              </a:cxn>
              <a:cxn ang="0">
                <a:pos x="590" y="0"/>
              </a:cxn>
            </a:cxnLst>
            <a:rect l="0" t="0" r="r" b="b"/>
            <a:pathLst>
              <a:path w="1906" h="1452">
                <a:moveTo>
                  <a:pt x="590" y="0"/>
                </a:moveTo>
                <a:lnTo>
                  <a:pt x="1543" y="0"/>
                </a:lnTo>
                <a:lnTo>
                  <a:pt x="1906" y="681"/>
                </a:lnTo>
                <a:lnTo>
                  <a:pt x="1452" y="1452"/>
                </a:lnTo>
                <a:lnTo>
                  <a:pt x="137" y="1407"/>
                </a:lnTo>
                <a:lnTo>
                  <a:pt x="0" y="454"/>
                </a:lnTo>
                <a:lnTo>
                  <a:pt x="59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608138" y="2419350"/>
            <a:ext cx="2232025" cy="331311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399088" y="3402013"/>
            <a:ext cx="468312" cy="326707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166688" y="3859213"/>
            <a:ext cx="4897437" cy="2889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1319213" y="3427413"/>
            <a:ext cx="3529012" cy="2663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V="1">
            <a:off x="4246563" y="2968625"/>
            <a:ext cx="3168650" cy="24495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751388" y="3689350"/>
            <a:ext cx="439261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7488238" y="2752725"/>
            <a:ext cx="1655762" cy="30972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AutoShape 1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60350" y="939800"/>
            <a:ext cx="8712200" cy="13849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800" dirty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Многоугольник называется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выпуклым</a:t>
            </a:r>
            <a:r>
              <a:rPr lang="ru-RU" sz="2800" dirty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, если он лежит </a:t>
            </a:r>
            <a:r>
              <a:rPr lang="ru-RU" sz="28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в одной полуплоскости относительно любой </a:t>
            </a:r>
            <a:r>
              <a:rPr lang="ru-RU" sz="2800" dirty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прямой, </a:t>
            </a:r>
            <a:r>
              <a:rPr lang="ru-RU" sz="2800" dirty="0" smtClean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содержащей его сторону.</a:t>
            </a:r>
            <a:endParaRPr lang="ru-RU" sz="2800" dirty="0">
              <a:solidFill>
                <a:srgbClr val="002060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3" grpId="0" animBg="1"/>
      <p:bldP spid="23564" grpId="0" animBg="1"/>
      <p:bldP spid="23565" grpId="0" animBg="1"/>
      <p:bldP spid="23566" grpId="0" animBg="1"/>
      <p:bldP spid="23567" grpId="0" animBg="1"/>
      <p:bldP spid="23568" grpId="0" animBg="1"/>
      <p:bldP spid="23569" grpId="0" animBg="1"/>
      <p:bldP spid="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838200" y="1917700"/>
            <a:ext cx="3600450" cy="3025775"/>
          </a:xfrm>
          <a:prstGeom prst="hexagon">
            <a:avLst>
              <a:gd name="adj" fmla="val 29748"/>
              <a:gd name="vf" fmla="val 115470"/>
            </a:avLst>
          </a:prstGeom>
          <a:solidFill>
            <a:srgbClr val="5BFBE8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6525" y="233645"/>
            <a:ext cx="82296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Сумма углов выпуклого </a:t>
            </a:r>
            <a:b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4000" i="1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 – угольника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7000" y="3117850"/>
            <a:ext cx="900113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i="1" dirty="0">
                <a:latin typeface="Century Gothic" pitchFamily="34" charset="0"/>
              </a:rPr>
              <a:t>А</a:t>
            </a:r>
            <a:r>
              <a:rPr lang="ru-RU" sz="4000" b="1" i="1" baseline="-25000" dirty="0">
                <a:latin typeface="Century Gothic" pitchFamily="34" charset="0"/>
              </a:rPr>
              <a:t>1</a:t>
            </a:r>
            <a:endParaRPr lang="ru-RU" sz="4000" b="1" i="1" dirty="0">
              <a:latin typeface="Century Gothic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27150" y="4762500"/>
            <a:ext cx="9906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i="1" dirty="0">
                <a:latin typeface="Century Gothic" pitchFamily="34" charset="0"/>
              </a:rPr>
              <a:t>А</a:t>
            </a:r>
            <a:r>
              <a:rPr lang="en-US" sz="4000" b="1" i="1" baseline="-25000" dirty="0">
                <a:latin typeface="Century Gothic" pitchFamily="34" charset="0"/>
              </a:rPr>
              <a:t>n</a:t>
            </a:r>
            <a:endParaRPr lang="ru-RU" sz="4000" b="1" i="1" dirty="0">
              <a:latin typeface="Century Gothic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394200" y="3073400"/>
            <a:ext cx="9906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i="1" dirty="0">
                <a:latin typeface="Century Gothic" pitchFamily="34" charset="0"/>
              </a:rPr>
              <a:t>А</a:t>
            </a:r>
            <a:r>
              <a:rPr lang="ru-RU" sz="4000" b="1" i="1" baseline="-25000" dirty="0">
                <a:latin typeface="Century Gothic" pitchFamily="34" charset="0"/>
              </a:rPr>
              <a:t>4</a:t>
            </a:r>
            <a:endParaRPr lang="ru-RU" sz="4000" b="1" i="1" dirty="0">
              <a:latin typeface="Century Gothic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327400" y="1206500"/>
            <a:ext cx="9906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i="1" dirty="0">
                <a:latin typeface="Century Gothic" pitchFamily="34" charset="0"/>
              </a:rPr>
              <a:t>А</a:t>
            </a:r>
            <a:r>
              <a:rPr lang="ru-RU" sz="4000" b="1" i="1" baseline="-25000" dirty="0">
                <a:latin typeface="Century Gothic" pitchFamily="34" charset="0"/>
              </a:rPr>
              <a:t>3</a:t>
            </a:r>
            <a:endParaRPr lang="ru-RU" sz="4000" b="1" i="1" dirty="0">
              <a:latin typeface="Century Gothic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060450" y="1206500"/>
            <a:ext cx="9906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i="1" dirty="0">
                <a:latin typeface="Century Gothic" pitchFamily="34" charset="0"/>
              </a:rPr>
              <a:t>А</a:t>
            </a:r>
            <a:r>
              <a:rPr lang="ru-RU" sz="4000" b="1" i="1" baseline="-25000" dirty="0">
                <a:latin typeface="Century Gothic" pitchFamily="34" charset="0"/>
              </a:rPr>
              <a:t>2</a:t>
            </a:r>
            <a:endParaRPr lang="ru-RU" sz="4000" b="1" i="1" dirty="0">
              <a:latin typeface="Century Gothic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238750" y="1484313"/>
            <a:ext cx="3905250" cy="100649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sz="2600" dirty="0">
                <a:latin typeface="Century Gothic" pitchFamily="34" charset="0"/>
              </a:rPr>
              <a:t>Проведём диагонали из одной точки.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838200" y="1919288"/>
            <a:ext cx="2711450" cy="1511300"/>
          </a:xfrm>
          <a:prstGeom prst="line">
            <a:avLst/>
          </a:prstGeom>
          <a:noFill/>
          <a:ln w="38100" cap="sq">
            <a:solidFill>
              <a:srgbClr val="0E0E16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838200" y="3430588"/>
            <a:ext cx="3600450" cy="0"/>
          </a:xfrm>
          <a:prstGeom prst="line">
            <a:avLst/>
          </a:prstGeom>
          <a:noFill/>
          <a:ln w="38100" cap="sq">
            <a:solidFill>
              <a:srgbClr val="0E0E16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838200" y="3430588"/>
            <a:ext cx="2711450" cy="1511300"/>
          </a:xfrm>
          <a:prstGeom prst="line">
            <a:avLst/>
          </a:prstGeom>
          <a:noFill/>
          <a:ln w="38100" cap="sq">
            <a:solidFill>
              <a:srgbClr val="0E0E16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238750" y="2895600"/>
            <a:ext cx="3905250" cy="2012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sz="2600" dirty="0">
                <a:latin typeface="Century Gothic" pitchFamily="34" charset="0"/>
              </a:rPr>
              <a:t>Количество треугольников (</a:t>
            </a:r>
            <a:r>
              <a:rPr lang="en-US" sz="2600" i="1" dirty="0">
                <a:latin typeface="Century Gothic" pitchFamily="34" charset="0"/>
              </a:rPr>
              <a:t>n</a:t>
            </a:r>
            <a:r>
              <a:rPr lang="ru-RU" sz="2600" i="1" dirty="0">
                <a:latin typeface="Century Gothic" pitchFamily="34" charset="0"/>
              </a:rPr>
              <a:t> − 2)</a:t>
            </a:r>
            <a:r>
              <a:rPr lang="ru-RU" sz="2600" dirty="0">
                <a:latin typeface="Century Gothic" pitchFamily="34" charset="0"/>
              </a:rPr>
              <a:t>, сумма углов каждого равна </a:t>
            </a:r>
            <a:r>
              <a:rPr lang="ru-RU" sz="2600" i="1" dirty="0">
                <a:latin typeface="Century Gothic" pitchFamily="34" charset="0"/>
              </a:rPr>
              <a:t>180</a:t>
            </a:r>
            <a:r>
              <a:rPr lang="ru-RU" sz="2600" i="1" baseline="30000" dirty="0">
                <a:latin typeface="Century Gothic" pitchFamily="34" charset="0"/>
              </a:rPr>
              <a:t>о</a:t>
            </a:r>
            <a:r>
              <a:rPr lang="ru-RU" sz="2600" i="1" dirty="0">
                <a:latin typeface="Century Gothic" pitchFamily="34" charset="0"/>
              </a:rPr>
              <a:t>.</a:t>
            </a:r>
            <a:r>
              <a:rPr lang="ru-RU" sz="2600" baseline="30000" dirty="0">
                <a:latin typeface="Century Gothic" pitchFamily="34" charset="0"/>
              </a:rPr>
              <a:t>    </a:t>
            </a:r>
            <a:endParaRPr lang="ru-RU" sz="2600" dirty="0">
              <a:latin typeface="Century Gothic" pitchFamily="34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66555" y="5724255"/>
            <a:ext cx="8001000" cy="8969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19050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Сумма углов выпуклого   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n-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угольника равна </a:t>
            </a:r>
            <a:r>
              <a:rPr lang="ru-RU" sz="3200" i="1" dirty="0">
                <a:solidFill>
                  <a:srgbClr val="DA3BFF"/>
                </a:solidFill>
                <a:latin typeface="Century Gothic" pitchFamily="34" charset="0"/>
              </a:rPr>
              <a:t>180</a:t>
            </a:r>
            <a:r>
              <a:rPr lang="ru-RU" sz="3200" i="1" baseline="30000" dirty="0">
                <a:solidFill>
                  <a:srgbClr val="DA3BFF"/>
                </a:solidFill>
                <a:latin typeface="Century Gothic" pitchFamily="34" charset="0"/>
              </a:rPr>
              <a:t>о</a:t>
            </a:r>
            <a:r>
              <a:rPr lang="ru-RU" sz="3200" i="1" dirty="0" smtClean="0">
                <a:solidFill>
                  <a:srgbClr val="DA3BFF"/>
                </a:solidFill>
                <a:latin typeface="Century Gothic" pitchFamily="34" charset="0"/>
                <a:cs typeface="Times New Roman" pitchFamily="18" charset="0"/>
              </a:rPr>
              <a:t>·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sz="3200" i="1" dirty="0" smtClean="0">
                <a:solidFill>
                  <a:srgbClr val="DA3BFF"/>
                </a:solidFill>
                <a:latin typeface="Century Gothic" pitchFamily="34" charset="0"/>
              </a:rPr>
              <a:t>(</a:t>
            </a:r>
            <a:r>
              <a:rPr lang="en-US" sz="3200" i="1" dirty="0" smtClean="0">
                <a:solidFill>
                  <a:srgbClr val="DA3BFF"/>
                </a:solidFill>
                <a:latin typeface="Century Gothic" pitchFamily="34" charset="0"/>
              </a:rPr>
              <a:t>n</a:t>
            </a:r>
            <a:r>
              <a:rPr lang="ru-RU" sz="3200" i="1" dirty="0" smtClean="0">
                <a:solidFill>
                  <a:srgbClr val="DA3BFF"/>
                </a:solidFill>
                <a:latin typeface="Century Gothic" pitchFamily="34" charset="0"/>
              </a:rPr>
              <a:t> − 2)</a:t>
            </a:r>
            <a:endParaRPr lang="ru-RU" sz="3200" i="1" dirty="0">
              <a:solidFill>
                <a:srgbClr val="DA3BFF"/>
              </a:solidFill>
              <a:latin typeface="Century Gothic" pitchFamily="34" charset="0"/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371850" y="4718050"/>
            <a:ext cx="1277938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i="1" dirty="0">
                <a:latin typeface="Century Gothic" pitchFamily="34" charset="0"/>
              </a:rPr>
              <a:t>А</a:t>
            </a:r>
            <a:r>
              <a:rPr lang="en-US" sz="4000" b="1" i="1" baseline="-25000" dirty="0">
                <a:latin typeface="Century Gothic" pitchFamily="34" charset="0"/>
              </a:rPr>
              <a:t>n-1</a:t>
            </a:r>
            <a:endParaRPr lang="ru-RU" sz="4000" b="1" i="1" dirty="0">
              <a:latin typeface="Century Gothic" pitchFamily="34" charset="0"/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 rot="18074301">
            <a:off x="3748088" y="3787775"/>
            <a:ext cx="9906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i="1">
                <a:latin typeface="Century Gothic" pitchFamily="34" charset="0"/>
              </a:rPr>
              <a:t>…</a:t>
            </a:r>
            <a:endParaRPr lang="ru-RU" sz="4000" b="1" i="1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 animBg="1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utoUpdateAnimBg="0"/>
      <p:bldP spid="16394" grpId="0" animBg="1"/>
      <p:bldP spid="16395" grpId="0" animBg="1"/>
      <p:bldP spid="16396" grpId="0" animBg="1"/>
      <p:bldP spid="16397" grpId="0" autoUpdateAnimBg="0"/>
      <p:bldP spid="16398" grpId="0" autoUpdateAnimBg="0"/>
      <p:bldP spid="16401" grpId="0" autoUpdateAnimBg="0"/>
      <p:bldP spid="164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0900"/>
          </a:xfrm>
          <a:effectLst>
            <a:outerShdw dist="71842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>Правильный  многоугольник</a:t>
            </a:r>
          </a:p>
        </p:txBody>
      </p:sp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23850" y="5805488"/>
            <a:ext cx="2147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Century Gothic" pitchFamily="34" charset="0"/>
              </a:rPr>
              <a:t>Правильный </a:t>
            </a:r>
          </a:p>
          <a:p>
            <a:r>
              <a:rPr lang="ru-RU" sz="2400" b="1" dirty="0">
                <a:solidFill>
                  <a:srgbClr val="000099"/>
                </a:solidFill>
                <a:latin typeface="Century Gothic" pitchFamily="34" charset="0"/>
              </a:rPr>
              <a:t>треугольник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411413" y="4868863"/>
            <a:ext cx="1503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  <a:latin typeface="Century Gothic" pitchFamily="34" charset="0"/>
              </a:rPr>
              <a:t>Квадрат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067175" y="5805488"/>
            <a:ext cx="2216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  <a:latin typeface="Century Gothic" pitchFamily="34" charset="0"/>
              </a:rPr>
              <a:t>Правильный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  <a:latin typeface="Century Gothic" pitchFamily="34" charset="0"/>
              </a:rPr>
              <a:t>пятиугольник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362700" y="4884738"/>
            <a:ext cx="254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  <a:latin typeface="Century Gothic" pitchFamily="34" charset="0"/>
              </a:rPr>
              <a:t>Правильный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  <a:latin typeface="Century Gothic" pitchFamily="34" charset="0"/>
              </a:rPr>
              <a:t>шестиугольник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171450" y="3917950"/>
            <a:ext cx="2428875" cy="1828800"/>
          </a:xfrm>
          <a:prstGeom prst="triangle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1763713" y="2565400"/>
            <a:ext cx="2514600" cy="2286000"/>
          </a:xfrm>
          <a:prstGeom prst="diamond">
            <a:avLst/>
          </a:prstGeom>
          <a:solidFill>
            <a:schemeClr val="bg2">
              <a:lumMod val="50000"/>
            </a:schemeClr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4067175" y="3716338"/>
            <a:ext cx="2209800" cy="2057400"/>
          </a:xfrm>
          <a:prstGeom prst="pentagon">
            <a:avLst/>
          </a:prstGeom>
          <a:solidFill>
            <a:schemeClr val="tx2">
              <a:lumMod val="75000"/>
            </a:schemeClr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6372225" y="2673350"/>
            <a:ext cx="2428875" cy="2089150"/>
          </a:xfrm>
          <a:prstGeom prst="hexagon">
            <a:avLst>
              <a:gd name="adj" fmla="val 30648"/>
              <a:gd name="vf" fmla="val 115470"/>
            </a:avLst>
          </a:prstGeom>
          <a:solidFill>
            <a:srgbClr val="80FCED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953725"/>
            <a:ext cx="848995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Century Gothic" pitchFamily="34" charset="0"/>
              </a:rPr>
              <a:t>Выпуклый многоугольник называется </a:t>
            </a:r>
            <a:r>
              <a:rPr lang="ru-RU" sz="28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</a:t>
            </a:r>
            <a:r>
              <a:rPr lang="ru-RU" sz="28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равильным ,</a:t>
            </a:r>
            <a:r>
              <a:rPr lang="ru-RU" sz="2800" kern="0" dirty="0" smtClean="0">
                <a:solidFill>
                  <a:srgbClr val="002060"/>
                </a:solidFill>
                <a:latin typeface="Century Gothic" pitchFamily="34" charset="0"/>
              </a:rPr>
              <a:t> если у него </a:t>
            </a:r>
            <a:r>
              <a:rPr lang="ru-RU" sz="2800" kern="0" dirty="0">
                <a:solidFill>
                  <a:srgbClr val="002060"/>
                </a:solidFill>
                <a:latin typeface="Century Gothic" pitchFamily="34" charset="0"/>
              </a:rPr>
              <a:t>все </a:t>
            </a:r>
            <a:r>
              <a:rPr lang="ru-RU" sz="2800" kern="0" dirty="0" smtClean="0">
                <a:solidFill>
                  <a:srgbClr val="002060"/>
                </a:solidFill>
                <a:latin typeface="Century Gothic" pitchFamily="34" charset="0"/>
              </a:rPr>
              <a:t>стороны равны и  </a:t>
            </a:r>
            <a:r>
              <a:rPr lang="ru-RU" sz="2800" kern="0" dirty="0">
                <a:solidFill>
                  <a:srgbClr val="002060"/>
                </a:solidFill>
                <a:latin typeface="Century Gothic" pitchFamily="34" charset="0"/>
              </a:rPr>
              <a:t>все углы </a:t>
            </a:r>
            <a:r>
              <a:rPr lang="ru-RU" sz="2800" kern="0" dirty="0" smtClean="0">
                <a:solidFill>
                  <a:srgbClr val="002060"/>
                </a:solidFill>
                <a:latin typeface="Century Gothic" pitchFamily="34" charset="0"/>
              </a:rPr>
              <a:t>равны.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3088" grpId="0"/>
      <p:bldP spid="3089" grpId="0"/>
      <p:bldP spid="309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dirty="0">
                <a:solidFill>
                  <a:srgbClr val="FF0000"/>
                </a:solidFill>
                <a:latin typeface="Comic Sans MS" pitchFamily="66" charset="0"/>
              </a:rPr>
              <a:t>Какие из фигур являются </a:t>
            </a:r>
            <a:br>
              <a:rPr lang="ru-RU" sz="4000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000" dirty="0">
                <a:solidFill>
                  <a:srgbClr val="FF0000"/>
                </a:solidFill>
                <a:latin typeface="Comic Sans MS" pitchFamily="66" charset="0"/>
              </a:rPr>
              <a:t>правильными многоугольниками?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006715" y="3969060"/>
            <a:ext cx="2014538" cy="1727200"/>
            <a:chOff x="158" y="1797"/>
            <a:chExt cx="1269" cy="1088"/>
          </a:xfrm>
        </p:grpSpPr>
        <p:sp>
          <p:nvSpPr>
            <p:cNvPr id="5148" name="AutoShape 2"/>
            <p:cNvSpPr>
              <a:spLocks noChangeArrowheads="1"/>
            </p:cNvSpPr>
            <p:nvPr/>
          </p:nvSpPr>
          <p:spPr bwMode="auto">
            <a:xfrm>
              <a:off x="158" y="1797"/>
              <a:ext cx="1269" cy="1088"/>
            </a:xfrm>
            <a:prstGeom prst="hexagon">
              <a:avLst>
                <a:gd name="adj" fmla="val 28678"/>
                <a:gd name="vf" fmla="val 115470"/>
              </a:avLst>
            </a:prstGeom>
            <a:solidFill>
              <a:srgbClr val="69BBC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9" name="Text Box 11"/>
            <p:cNvSpPr txBox="1">
              <a:spLocks noChangeArrowheads="1"/>
            </p:cNvSpPr>
            <p:nvPr/>
          </p:nvSpPr>
          <p:spPr bwMode="auto">
            <a:xfrm>
              <a:off x="657" y="2139"/>
              <a:ext cx="22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latin typeface="Century Gothic" pitchFamily="34" charset="0"/>
                </a:rPr>
                <a:t>1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127250" y="1562100"/>
            <a:ext cx="1778000" cy="1706563"/>
            <a:chOff x="1292" y="890"/>
            <a:chExt cx="1120" cy="107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5146" name="AutoShape 19"/>
            <p:cNvSpPr>
              <a:spLocks noChangeArrowheads="1"/>
            </p:cNvSpPr>
            <p:nvPr/>
          </p:nvSpPr>
          <p:spPr bwMode="auto">
            <a:xfrm rot="-1043526">
              <a:off x="1292" y="890"/>
              <a:ext cx="1120" cy="1075"/>
            </a:xfrm>
            <a:prstGeom prst="octagon">
              <a:avLst>
                <a:gd name="adj" fmla="val 36375"/>
              </a:avLst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7" name="Text Box 12"/>
            <p:cNvSpPr txBox="1">
              <a:spLocks noChangeArrowheads="1"/>
            </p:cNvSpPr>
            <p:nvPr/>
          </p:nvSpPr>
          <p:spPr bwMode="auto">
            <a:xfrm>
              <a:off x="1746" y="1207"/>
              <a:ext cx="227" cy="4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latin typeface="Century Gothic" pitchFamily="34" charset="0"/>
                </a:rPr>
                <a:t>2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626895" y="4149080"/>
            <a:ext cx="1727200" cy="2160588"/>
            <a:chOff x="2336" y="1162"/>
            <a:chExt cx="1088" cy="1361"/>
          </a:xfrm>
        </p:grpSpPr>
        <p:sp>
          <p:nvSpPr>
            <p:cNvPr id="5144" name="AutoShape 4"/>
            <p:cNvSpPr>
              <a:spLocks noChangeArrowheads="1"/>
            </p:cNvSpPr>
            <p:nvPr/>
          </p:nvSpPr>
          <p:spPr bwMode="auto">
            <a:xfrm>
              <a:off x="2336" y="1162"/>
              <a:ext cx="1088" cy="1361"/>
            </a:xfrm>
            <a:prstGeom prst="triangle">
              <a:avLst>
                <a:gd name="adj" fmla="val 50000"/>
              </a:avLst>
            </a:prstGeom>
            <a:solidFill>
              <a:srgbClr val="FD706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5" name="Text Box 13"/>
            <p:cNvSpPr txBox="1">
              <a:spLocks noChangeArrowheads="1"/>
            </p:cNvSpPr>
            <p:nvPr/>
          </p:nvSpPr>
          <p:spPr bwMode="auto">
            <a:xfrm>
              <a:off x="2766" y="1958"/>
              <a:ext cx="22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latin typeface="Century Gothic" pitchFamily="34" charset="0"/>
                </a:rPr>
                <a:t>3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391980" y="2123855"/>
            <a:ext cx="1800225" cy="1727200"/>
            <a:chOff x="3878" y="1072"/>
            <a:chExt cx="1134" cy="1088"/>
          </a:xfrm>
        </p:grpSpPr>
        <p:sp>
          <p:nvSpPr>
            <p:cNvPr id="5142" name="AutoShape 5"/>
            <p:cNvSpPr>
              <a:spLocks noChangeArrowheads="1"/>
            </p:cNvSpPr>
            <p:nvPr/>
          </p:nvSpPr>
          <p:spPr bwMode="auto">
            <a:xfrm rot="6127405">
              <a:off x="3901" y="1049"/>
              <a:ext cx="1088" cy="1134"/>
            </a:xfrm>
            <a:prstGeom prst="rtTriangle">
              <a:avLst/>
            </a:prstGeom>
            <a:solidFill>
              <a:srgbClr val="B6E8B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3" name="Text Box 14"/>
            <p:cNvSpPr txBox="1">
              <a:spLocks noChangeArrowheads="1"/>
            </p:cNvSpPr>
            <p:nvPr/>
          </p:nvSpPr>
          <p:spPr bwMode="auto">
            <a:xfrm>
              <a:off x="4150" y="1162"/>
              <a:ext cx="22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latin typeface="Century Gothic" pitchFamily="34" charset="0"/>
                </a:rPr>
                <a:t>4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102170" y="2033845"/>
            <a:ext cx="2592388" cy="1295400"/>
            <a:chOff x="3878" y="1933"/>
            <a:chExt cx="1633" cy="816"/>
          </a:xfrm>
        </p:grpSpPr>
        <p:sp>
          <p:nvSpPr>
            <p:cNvPr id="5140" name="AutoShape 9"/>
            <p:cNvSpPr>
              <a:spLocks noChangeArrowheads="1"/>
            </p:cNvSpPr>
            <p:nvPr/>
          </p:nvSpPr>
          <p:spPr bwMode="auto">
            <a:xfrm>
              <a:off x="3878" y="1933"/>
              <a:ext cx="1633" cy="816"/>
            </a:xfrm>
            <a:prstGeom prst="flowChartDecision">
              <a:avLst/>
            </a:prstGeom>
            <a:solidFill>
              <a:srgbClr val="9D99E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1" name="Text Box 15"/>
            <p:cNvSpPr txBox="1">
              <a:spLocks noChangeArrowheads="1"/>
            </p:cNvSpPr>
            <p:nvPr/>
          </p:nvSpPr>
          <p:spPr bwMode="auto">
            <a:xfrm>
              <a:off x="4604" y="2160"/>
              <a:ext cx="22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latin typeface="Century Gothic" pitchFamily="34" charset="0"/>
                </a:rPr>
                <a:t>5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49250" y="4673600"/>
            <a:ext cx="2159000" cy="1655763"/>
            <a:chOff x="567" y="3022"/>
            <a:chExt cx="1360" cy="1043"/>
          </a:xfrm>
        </p:grpSpPr>
        <p:sp>
          <p:nvSpPr>
            <p:cNvPr id="5138" name="AutoShape 8"/>
            <p:cNvSpPr>
              <a:spLocks noChangeArrowheads="1"/>
            </p:cNvSpPr>
            <p:nvPr/>
          </p:nvSpPr>
          <p:spPr bwMode="auto">
            <a:xfrm>
              <a:off x="567" y="3022"/>
              <a:ext cx="1360" cy="1043"/>
            </a:xfrm>
            <a:prstGeom prst="triangle">
              <a:avLst>
                <a:gd name="adj" fmla="val 50000"/>
              </a:avLst>
            </a:prstGeom>
            <a:solidFill>
              <a:srgbClr val="EDA83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9" name="Text Box 16"/>
            <p:cNvSpPr txBox="1">
              <a:spLocks noChangeArrowheads="1"/>
            </p:cNvSpPr>
            <p:nvPr/>
          </p:nvSpPr>
          <p:spPr bwMode="auto">
            <a:xfrm>
              <a:off x="1156" y="3521"/>
              <a:ext cx="22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latin typeface="Century Gothic" pitchFamily="34" charset="0"/>
                </a:rPr>
                <a:t>6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06521" y="2708921"/>
            <a:ext cx="1835153" cy="1368425"/>
            <a:chOff x="2302" y="2976"/>
            <a:chExt cx="1156" cy="862"/>
          </a:xfrm>
        </p:grpSpPr>
        <p:sp>
          <p:nvSpPr>
            <p:cNvPr id="5136" name="AutoShape 7"/>
            <p:cNvSpPr>
              <a:spLocks noChangeArrowheads="1"/>
            </p:cNvSpPr>
            <p:nvPr/>
          </p:nvSpPr>
          <p:spPr bwMode="auto">
            <a:xfrm rot="20887433">
              <a:off x="2302" y="2976"/>
              <a:ext cx="1156" cy="86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2653" y="3249"/>
              <a:ext cx="22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 dirty="0">
                  <a:latin typeface="Century Gothic" pitchFamily="34" charset="0"/>
                </a:rPr>
                <a:t>7</a:t>
              </a:r>
            </a:p>
          </p:txBody>
        </p:sp>
      </p:grp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7092950" y="4797425"/>
            <a:ext cx="1584325" cy="1584325"/>
            <a:chOff x="4332" y="3022"/>
            <a:chExt cx="998" cy="998"/>
          </a:xfrm>
          <a:solidFill>
            <a:schemeClr val="bg2">
              <a:lumMod val="90000"/>
            </a:schemeClr>
          </a:solidFill>
        </p:grpSpPr>
        <p:sp>
          <p:nvSpPr>
            <p:cNvPr id="5134" name="AutoShape 6"/>
            <p:cNvSpPr>
              <a:spLocks noChangeArrowheads="1"/>
            </p:cNvSpPr>
            <p:nvPr/>
          </p:nvSpPr>
          <p:spPr bwMode="auto">
            <a:xfrm rot="1973634">
              <a:off x="4332" y="3022"/>
              <a:ext cx="998" cy="998"/>
            </a:xfrm>
            <a:prstGeom prst="octagon">
              <a:avLst>
                <a:gd name="adj" fmla="val 29287"/>
              </a:avLst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5" name="Text Box 18"/>
            <p:cNvSpPr txBox="1">
              <a:spLocks noChangeArrowheads="1"/>
            </p:cNvSpPr>
            <p:nvPr/>
          </p:nvSpPr>
          <p:spPr bwMode="auto">
            <a:xfrm>
              <a:off x="4724" y="3330"/>
              <a:ext cx="227" cy="4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latin typeface="Century Gothic" pitchFamily="34" charset="0"/>
                </a:rPr>
                <a:t>8</a:t>
              </a:r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5427095" y="3383995"/>
            <a:ext cx="1871663" cy="1873250"/>
            <a:chOff x="2880" y="2976"/>
            <a:chExt cx="1179" cy="1180"/>
          </a:xfrm>
        </p:grpSpPr>
        <p:sp>
          <p:nvSpPr>
            <p:cNvPr id="5132" name="AutoShape 28"/>
            <p:cNvSpPr>
              <a:spLocks noChangeArrowheads="1"/>
            </p:cNvSpPr>
            <p:nvPr/>
          </p:nvSpPr>
          <p:spPr bwMode="auto">
            <a:xfrm>
              <a:off x="2880" y="2976"/>
              <a:ext cx="1179" cy="1180"/>
            </a:xfrm>
            <a:prstGeom prst="plus">
              <a:avLst>
                <a:gd name="adj" fmla="val 25000"/>
              </a:avLst>
            </a:prstGeom>
            <a:solidFill>
              <a:srgbClr val="DA3B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3" name="Text Box 30"/>
            <p:cNvSpPr txBox="1">
              <a:spLocks noChangeArrowheads="1"/>
            </p:cNvSpPr>
            <p:nvPr/>
          </p:nvSpPr>
          <p:spPr bwMode="auto">
            <a:xfrm>
              <a:off x="3334" y="3385"/>
              <a:ext cx="27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 i="1">
                  <a:latin typeface="Century Gothic" pitchFamily="34" charset="0"/>
                </a:rPr>
                <a:t>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лилиния 16"/>
          <p:cNvSpPr/>
          <p:nvPr/>
        </p:nvSpPr>
        <p:spPr>
          <a:xfrm rot="20111668" flipH="1">
            <a:off x="2840763" y="3306835"/>
            <a:ext cx="3787799" cy="3236513"/>
          </a:xfrm>
          <a:custGeom>
            <a:avLst/>
            <a:gdLst>
              <a:gd name="connsiteX0" fmla="*/ 0 w 3638939"/>
              <a:gd name="connsiteY0" fmla="*/ 0 h 3153747"/>
              <a:gd name="connsiteX1" fmla="*/ 2771192 w 3638939"/>
              <a:gd name="connsiteY1" fmla="*/ 9330 h 3153747"/>
              <a:gd name="connsiteX2" fmla="*/ 3638939 w 3638939"/>
              <a:gd name="connsiteY2" fmla="*/ 2463281 h 3153747"/>
              <a:gd name="connsiteX3" fmla="*/ 597159 w 3638939"/>
              <a:gd name="connsiteY3" fmla="*/ 3153747 h 3153747"/>
              <a:gd name="connsiteX4" fmla="*/ 0 w 3638939"/>
              <a:gd name="connsiteY4" fmla="*/ 0 h 315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8939" h="3153747">
                <a:moveTo>
                  <a:pt x="0" y="0"/>
                </a:moveTo>
                <a:lnTo>
                  <a:pt x="2771192" y="9330"/>
                </a:lnTo>
                <a:lnTo>
                  <a:pt x="3638939" y="2463281"/>
                </a:lnTo>
                <a:lnTo>
                  <a:pt x="597159" y="3153747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0900"/>
          </a:xfrm>
          <a:effectLst>
            <a:outerShdw dist="71842" dir="27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400" cap="none" dirty="0" smtClean="0">
                <a:solidFill>
                  <a:srgbClr val="FF0000"/>
                </a:solidFill>
                <a:latin typeface="Comic Sans MS" pitchFamily="66" charset="0"/>
              </a:rPr>
              <a:t>Вписанная окружность 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5900" y="984250"/>
            <a:ext cx="871220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i="1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Если все стороны многоугольника касаются окружности, то окружность называется </a:t>
            </a:r>
            <a:r>
              <a:rPr lang="ru-RU" sz="2800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вписанной </a:t>
            </a:r>
            <a:r>
              <a:rPr lang="ru-RU" sz="2800" i="1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 многоугольник, а многоугольник – </a:t>
            </a:r>
            <a:r>
              <a:rPr lang="ru-RU" sz="2800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описанным</a:t>
            </a:r>
            <a:r>
              <a:rPr lang="ru-RU" sz="2800" i="1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2800" i="1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около этой окружности. </a:t>
            </a:r>
          </a:p>
        </p:txBody>
      </p:sp>
      <p:sp>
        <p:nvSpPr>
          <p:cNvPr id="13" name="Oval 23"/>
          <p:cNvSpPr>
            <a:spLocks noChangeArrowheads="1"/>
          </p:cNvSpPr>
          <p:nvPr/>
        </p:nvSpPr>
        <p:spPr bwMode="auto">
          <a:xfrm rot="5400000">
            <a:off x="3319353" y="3287602"/>
            <a:ext cx="2844800" cy="2949795"/>
          </a:xfrm>
          <a:prstGeom prst="ellipse">
            <a:avLst/>
          </a:prstGeom>
          <a:solidFill>
            <a:srgbClr val="80FCED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749800" y="4184650"/>
            <a:ext cx="568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Century Gothic" pitchFamily="34" charset="0"/>
              </a:rPr>
              <a:t>О</a:t>
            </a:r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4794250" y="47180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 animBg="1"/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0900"/>
          </a:xfrm>
          <a:effectLst>
            <a:outerShdw dist="71842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>Описанная окружность</a:t>
            </a:r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5900" y="984250"/>
            <a:ext cx="862330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i="1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Если все вершины многоугольника лежат на  окружности, то окружность называется </a:t>
            </a:r>
            <a:r>
              <a:rPr lang="ru-RU" sz="2800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описанной </a:t>
            </a:r>
            <a:r>
              <a:rPr lang="ru-RU" sz="2800" i="1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около многоугольника, а многоугольник – </a:t>
            </a:r>
            <a:r>
              <a:rPr lang="ru-RU" sz="2800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вписанным</a:t>
            </a:r>
            <a:r>
              <a:rPr lang="ru-RU" sz="2800" i="1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2800" i="1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 эту окружности. </a:t>
            </a:r>
          </a:p>
        </p:txBody>
      </p:sp>
      <p:sp>
        <p:nvSpPr>
          <p:cNvPr id="13" name="Oval 23"/>
          <p:cNvSpPr>
            <a:spLocks noChangeArrowheads="1"/>
          </p:cNvSpPr>
          <p:nvPr/>
        </p:nvSpPr>
        <p:spPr bwMode="auto">
          <a:xfrm rot="6560127">
            <a:off x="2592777" y="2756941"/>
            <a:ext cx="3671889" cy="3558969"/>
          </a:xfrm>
          <a:prstGeom prst="ellipse">
            <a:avLst/>
          </a:prstGeom>
          <a:solidFill>
            <a:srgbClr val="80FCED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" name="Полилиния 8"/>
          <p:cNvSpPr/>
          <p:nvPr/>
        </p:nvSpPr>
        <p:spPr>
          <a:xfrm rot="17010355">
            <a:off x="2864443" y="2977501"/>
            <a:ext cx="3152775" cy="3416300"/>
          </a:xfrm>
          <a:custGeom>
            <a:avLst/>
            <a:gdLst>
              <a:gd name="connsiteX0" fmla="*/ 1091681 w 3153747"/>
              <a:gd name="connsiteY0" fmla="*/ 0 h 3415004"/>
              <a:gd name="connsiteX1" fmla="*/ 3107094 w 3153747"/>
              <a:gd name="connsiteY1" fmla="*/ 559837 h 3415004"/>
              <a:gd name="connsiteX2" fmla="*/ 3153747 w 3153747"/>
              <a:gd name="connsiteY2" fmla="*/ 2733870 h 3415004"/>
              <a:gd name="connsiteX3" fmla="*/ 2024743 w 3153747"/>
              <a:gd name="connsiteY3" fmla="*/ 3415004 h 3415004"/>
              <a:gd name="connsiteX4" fmla="*/ 0 w 3153747"/>
              <a:gd name="connsiteY4" fmla="*/ 2230017 h 3415004"/>
              <a:gd name="connsiteX5" fmla="*/ 1091681 w 3153747"/>
              <a:gd name="connsiteY5" fmla="*/ 0 h 341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3747" h="3415004">
                <a:moveTo>
                  <a:pt x="1091681" y="0"/>
                </a:moveTo>
                <a:lnTo>
                  <a:pt x="3107094" y="559837"/>
                </a:lnTo>
                <a:lnTo>
                  <a:pt x="3153747" y="2733870"/>
                </a:lnTo>
                <a:lnTo>
                  <a:pt x="2024743" y="3415004"/>
                </a:lnTo>
                <a:lnTo>
                  <a:pt x="0" y="2230017"/>
                </a:lnTo>
                <a:lnTo>
                  <a:pt x="1091681" y="0"/>
                </a:lnTo>
                <a:close/>
              </a:path>
            </a:pathLst>
          </a:cu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527550" y="4406900"/>
            <a:ext cx="568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Century Gothic" pitchFamily="34" charset="0"/>
              </a:rPr>
              <a:t>О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4527550" y="48069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 animBg="1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Теорема об окружности, описанной около правильного многоугольника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27000" y="3295650"/>
            <a:ext cx="7556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latin typeface="Century Gothic" pitchFamily="34" charset="0"/>
              </a:rPr>
              <a:t>А</a:t>
            </a:r>
            <a:r>
              <a:rPr lang="ru-RU" sz="3600" b="1" i="1" baseline="-25000" dirty="0">
                <a:latin typeface="Century Gothic" pitchFamily="34" charset="0"/>
              </a:rPr>
              <a:t>1</a:t>
            </a:r>
            <a:endParaRPr lang="ru-RU" sz="3600" b="1" i="1" dirty="0">
              <a:latin typeface="Century Gothic" pitchFamily="34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016000" y="6096000"/>
            <a:ext cx="1150938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latin typeface="Century Gothic" pitchFamily="34" charset="0"/>
              </a:rPr>
              <a:t>А</a:t>
            </a:r>
            <a:r>
              <a:rPr lang="en-US" sz="3600" b="1" i="1" baseline="-25000" dirty="0">
                <a:latin typeface="Century Gothic" pitchFamily="34" charset="0"/>
              </a:rPr>
              <a:t>n</a:t>
            </a:r>
            <a:r>
              <a:rPr lang="en-US" sz="1600" b="1" i="1" baseline="-25000" dirty="0">
                <a:latin typeface="Century Gothic" pitchFamily="34" charset="0"/>
              </a:rPr>
              <a:t> </a:t>
            </a:r>
            <a:r>
              <a:rPr lang="en-US" sz="3600" b="1" i="1" baseline="-25000" dirty="0">
                <a:latin typeface="Century Gothic" pitchFamily="34" charset="0"/>
              </a:rPr>
              <a:t>-1</a:t>
            </a:r>
            <a:endParaRPr lang="ru-RU" sz="3600" b="1" i="1" dirty="0">
              <a:latin typeface="Century Gothic" pitchFamily="34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971800" y="2273300"/>
            <a:ext cx="7556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latin typeface="Century Gothic" pitchFamily="34" charset="0"/>
              </a:rPr>
              <a:t>А</a:t>
            </a:r>
            <a:r>
              <a:rPr lang="ru-RU" sz="3600" b="1" i="1" baseline="-25000" dirty="0">
                <a:latin typeface="Century Gothic" pitchFamily="34" charset="0"/>
              </a:rPr>
              <a:t>3</a:t>
            </a:r>
            <a:endParaRPr lang="ru-RU" sz="3600" b="1" i="1" dirty="0">
              <a:latin typeface="Century Gothic" pitchFamily="34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238250" y="2228850"/>
            <a:ext cx="792163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latin typeface="Century Gothic" pitchFamily="34" charset="0"/>
              </a:rPr>
              <a:t>А</a:t>
            </a:r>
            <a:r>
              <a:rPr lang="ru-RU" sz="3600" b="1" i="1" baseline="-25000" dirty="0">
                <a:latin typeface="Century Gothic" pitchFamily="34" charset="0"/>
              </a:rPr>
              <a:t>2</a:t>
            </a:r>
            <a:endParaRPr lang="ru-RU" sz="3600" b="1" i="1" dirty="0">
              <a:latin typeface="Century Gothic" pitchFamily="34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71450" y="5162550"/>
            <a:ext cx="7556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latin typeface="Century Gothic" pitchFamily="34" charset="0"/>
              </a:rPr>
              <a:t>А</a:t>
            </a:r>
            <a:r>
              <a:rPr lang="en-US" sz="3600" b="1" i="1" baseline="-25000" dirty="0">
                <a:latin typeface="Century Gothic" pitchFamily="34" charset="0"/>
              </a:rPr>
              <a:t>n</a:t>
            </a:r>
            <a:endParaRPr lang="ru-RU" sz="3600" b="1" i="1" dirty="0">
              <a:latin typeface="Century Gothic" pitchFamily="34" charset="0"/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 rot="19008061">
            <a:off x="3321050" y="5487988"/>
            <a:ext cx="9906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latin typeface="Century Gothic" pitchFamily="34" charset="0"/>
              </a:rPr>
              <a:t>…</a:t>
            </a:r>
            <a:endParaRPr lang="ru-RU" sz="4400" b="1" i="1" dirty="0">
              <a:latin typeface="Century Gothic" pitchFamily="34" charset="0"/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038600" y="3340100"/>
            <a:ext cx="7556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>
                <a:latin typeface="Century Gothic" pitchFamily="34" charset="0"/>
              </a:rPr>
              <a:t>А</a:t>
            </a:r>
            <a:r>
              <a:rPr lang="ru-RU" sz="3600" b="1" i="1" baseline="-25000">
                <a:latin typeface="Century Gothic" pitchFamily="34" charset="0"/>
              </a:rPr>
              <a:t>4</a:t>
            </a:r>
            <a:endParaRPr lang="ru-RU" sz="3600" b="1" i="1">
              <a:latin typeface="Century Gothic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15950" y="2762250"/>
            <a:ext cx="3600450" cy="360045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Восьмиугольник 23"/>
          <p:cNvSpPr>
            <a:spLocks noChangeArrowheads="1"/>
          </p:cNvSpPr>
          <p:nvPr/>
        </p:nvSpPr>
        <p:spPr bwMode="auto">
          <a:xfrm>
            <a:off x="793750" y="2895600"/>
            <a:ext cx="3244850" cy="333375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80FCED"/>
              </a:gs>
              <a:gs pos="100000">
                <a:srgbClr val="52A298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842030" y="2393885"/>
            <a:ext cx="4078287" cy="100649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sz="2600" u="sng" dirty="0">
                <a:latin typeface="Century Gothic" pitchFamily="34" charset="0"/>
              </a:rPr>
              <a:t>Дано:</a:t>
            </a:r>
            <a:r>
              <a:rPr lang="ru-RU" sz="2600" dirty="0">
                <a:latin typeface="Century Gothic" pitchFamily="34" charset="0"/>
              </a:rPr>
              <a:t>  </a:t>
            </a:r>
            <a:r>
              <a:rPr lang="ru-RU" sz="2600" i="1" dirty="0">
                <a:latin typeface="Century Gothic" pitchFamily="34" charset="0"/>
              </a:rPr>
              <a:t>А</a:t>
            </a:r>
            <a:r>
              <a:rPr lang="ru-RU" sz="2600" i="1" baseline="-25000" dirty="0">
                <a:latin typeface="Century Gothic" pitchFamily="34" charset="0"/>
              </a:rPr>
              <a:t>1</a:t>
            </a:r>
            <a:r>
              <a:rPr lang="ru-RU" sz="2600" i="1" dirty="0">
                <a:latin typeface="Century Gothic" pitchFamily="34" charset="0"/>
              </a:rPr>
              <a:t>А</a:t>
            </a:r>
            <a:r>
              <a:rPr lang="ru-RU" sz="2600" i="1" baseline="-25000" dirty="0">
                <a:latin typeface="Century Gothic" pitchFamily="34" charset="0"/>
              </a:rPr>
              <a:t>2</a:t>
            </a:r>
            <a:r>
              <a:rPr lang="ru-RU" sz="2600" i="1" dirty="0">
                <a:latin typeface="Century Gothic" pitchFamily="34" charset="0"/>
              </a:rPr>
              <a:t>А</a:t>
            </a:r>
            <a:r>
              <a:rPr lang="ru-RU" sz="2600" i="1" baseline="-25000" dirty="0">
                <a:latin typeface="Century Gothic" pitchFamily="34" charset="0"/>
              </a:rPr>
              <a:t>3</a:t>
            </a:r>
            <a:r>
              <a:rPr lang="ru-RU" sz="2600" i="1" dirty="0">
                <a:latin typeface="Century Gothic" pitchFamily="34" charset="0"/>
              </a:rPr>
              <a:t>…А</a:t>
            </a:r>
            <a:r>
              <a:rPr lang="en-US" sz="2600" i="1" baseline="-25000" dirty="0">
                <a:latin typeface="Century Gothic" pitchFamily="34" charset="0"/>
              </a:rPr>
              <a:t>n</a:t>
            </a:r>
            <a:r>
              <a:rPr lang="en-US" sz="2600" dirty="0">
                <a:latin typeface="Century Gothic" pitchFamily="34" charset="0"/>
              </a:rPr>
              <a:t> – </a:t>
            </a:r>
            <a:r>
              <a:rPr lang="ru-RU" sz="2600" dirty="0">
                <a:latin typeface="Century Gothic" pitchFamily="34" charset="0"/>
              </a:rPr>
              <a:t>правильный </a:t>
            </a:r>
            <a:r>
              <a:rPr lang="en-US" sz="2600" i="1" dirty="0">
                <a:latin typeface="Century Gothic" pitchFamily="34" charset="0"/>
              </a:rPr>
              <a:t>n</a:t>
            </a:r>
            <a:r>
              <a:rPr lang="ru-RU" sz="2600" dirty="0">
                <a:latin typeface="Century Gothic" pitchFamily="34" charset="0"/>
              </a:rPr>
              <a:t>-угольник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4887035" y="4059070"/>
            <a:ext cx="4078287" cy="2012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sz="2600" u="sng" dirty="0">
                <a:latin typeface="Century Gothic" pitchFamily="34" charset="0"/>
              </a:rPr>
              <a:t>Доказать:</a:t>
            </a:r>
            <a:r>
              <a:rPr lang="ru-RU" sz="2600" dirty="0">
                <a:latin typeface="Century Gothic" pitchFamily="34" charset="0"/>
              </a:rPr>
              <a:t>  около </a:t>
            </a:r>
            <a:r>
              <a:rPr lang="ru-RU" sz="2600" i="1" dirty="0">
                <a:latin typeface="Century Gothic" pitchFamily="34" charset="0"/>
              </a:rPr>
              <a:t>А</a:t>
            </a:r>
            <a:r>
              <a:rPr lang="ru-RU" sz="2600" i="1" baseline="-25000" dirty="0">
                <a:latin typeface="Century Gothic" pitchFamily="34" charset="0"/>
              </a:rPr>
              <a:t>1</a:t>
            </a:r>
            <a:r>
              <a:rPr lang="ru-RU" sz="2600" i="1" dirty="0">
                <a:latin typeface="Century Gothic" pitchFamily="34" charset="0"/>
              </a:rPr>
              <a:t>А</a:t>
            </a:r>
            <a:r>
              <a:rPr lang="ru-RU" sz="2600" i="1" baseline="-25000" dirty="0">
                <a:latin typeface="Century Gothic" pitchFamily="34" charset="0"/>
              </a:rPr>
              <a:t>2</a:t>
            </a:r>
            <a:r>
              <a:rPr lang="ru-RU" sz="2600" i="1" dirty="0">
                <a:latin typeface="Century Gothic" pitchFamily="34" charset="0"/>
              </a:rPr>
              <a:t>А</a:t>
            </a:r>
            <a:r>
              <a:rPr lang="ru-RU" sz="2600" i="1" baseline="-25000" dirty="0">
                <a:latin typeface="Century Gothic" pitchFamily="34" charset="0"/>
              </a:rPr>
              <a:t>3</a:t>
            </a:r>
            <a:r>
              <a:rPr lang="ru-RU" sz="2600" i="1" dirty="0">
                <a:latin typeface="Century Gothic" pitchFamily="34" charset="0"/>
              </a:rPr>
              <a:t>…А</a:t>
            </a:r>
            <a:r>
              <a:rPr lang="en-US" sz="2600" i="1" baseline="-25000" dirty="0">
                <a:latin typeface="Century Gothic" pitchFamily="34" charset="0"/>
              </a:rPr>
              <a:t>n</a:t>
            </a:r>
            <a:r>
              <a:rPr lang="en-US" sz="2600" dirty="0">
                <a:latin typeface="Century Gothic" pitchFamily="34" charset="0"/>
              </a:rPr>
              <a:t> </a:t>
            </a:r>
            <a:r>
              <a:rPr lang="ru-RU" sz="2600" dirty="0">
                <a:latin typeface="Century Gothic" pitchFamily="34" charset="0"/>
              </a:rPr>
              <a:t>можно описать окружность; она – единственная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15900" y="1117600"/>
            <a:ext cx="87122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Около любого правильного многоугольника можно описать окружность, и притом только одну.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438400" y="4140200"/>
            <a:ext cx="568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Century Gothic" pitchFamily="34" charset="0"/>
              </a:rPr>
              <a:t>О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2393950" y="45402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utoUpdateAnimBg="0"/>
      <p:bldP spid="4115" grpId="0" autoUpdateAnimBg="0"/>
      <p:bldP spid="4116" grpId="0" autoUpdateAnimBg="0"/>
      <p:bldP spid="4117" grpId="0" autoUpdateAnimBg="0"/>
      <p:bldP spid="4118" grpId="0" autoUpdateAnimBg="0"/>
      <p:bldP spid="4123" grpId="0" autoUpdateAnimBg="0"/>
      <p:bldP spid="4125" grpId="0" autoUpdateAnimBg="0"/>
      <p:bldP spid="21" grpId="0" animBg="1"/>
      <p:bldP spid="24" grpId="0" animBg="1"/>
      <p:bldP spid="26" grpId="0" autoUpdateAnimBg="0"/>
      <p:bldP spid="27" grpId="0" autoUpdateAnimBg="0"/>
      <p:bldP spid="28" grpId="0" autoUpdateAnimBg="0"/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Теорема об окружности, вписанной  в правильный многоугольник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1149350" y="2273300"/>
            <a:ext cx="792163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latin typeface="Century Gothic" pitchFamily="34" charset="0"/>
              </a:rPr>
              <a:t>А</a:t>
            </a:r>
            <a:r>
              <a:rPr lang="ru-RU" sz="3600" b="1" i="1" baseline="-25000" dirty="0">
                <a:latin typeface="Century Gothic" pitchFamily="34" charset="0"/>
              </a:rPr>
              <a:t>2</a:t>
            </a:r>
            <a:endParaRPr lang="ru-RU" sz="3600" b="1" i="1" dirty="0">
              <a:latin typeface="Century Gothic" pitchFamily="34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27000" y="3295650"/>
            <a:ext cx="7556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latin typeface="Century Gothic" pitchFamily="34" charset="0"/>
              </a:rPr>
              <a:t>А</a:t>
            </a:r>
            <a:r>
              <a:rPr lang="ru-RU" sz="3600" b="1" i="1" baseline="-25000" dirty="0">
                <a:latin typeface="Century Gothic" pitchFamily="34" charset="0"/>
              </a:rPr>
              <a:t>1</a:t>
            </a:r>
            <a:endParaRPr lang="ru-RU" sz="3600" b="1" i="1" dirty="0">
              <a:latin typeface="Century Gothic" pitchFamily="34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149350" y="6051550"/>
            <a:ext cx="1150938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latin typeface="Century Gothic" pitchFamily="34" charset="0"/>
              </a:rPr>
              <a:t>А</a:t>
            </a:r>
            <a:r>
              <a:rPr lang="en-US" sz="3600" b="1" i="1" baseline="-25000" dirty="0">
                <a:latin typeface="Century Gothic" pitchFamily="34" charset="0"/>
              </a:rPr>
              <a:t>n</a:t>
            </a:r>
            <a:r>
              <a:rPr lang="en-US" sz="1600" b="1" i="1" baseline="-25000" dirty="0">
                <a:latin typeface="Century Gothic" pitchFamily="34" charset="0"/>
              </a:rPr>
              <a:t> </a:t>
            </a:r>
            <a:r>
              <a:rPr lang="en-US" sz="3600" b="1" i="1" baseline="-25000" dirty="0">
                <a:latin typeface="Century Gothic" pitchFamily="34" charset="0"/>
              </a:rPr>
              <a:t>-1</a:t>
            </a:r>
            <a:endParaRPr lang="ru-RU" sz="3600" b="1" i="1" dirty="0">
              <a:latin typeface="Century Gothic" pitchFamily="34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927350" y="2317750"/>
            <a:ext cx="7556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latin typeface="Century Gothic" pitchFamily="34" charset="0"/>
              </a:rPr>
              <a:t>А</a:t>
            </a:r>
            <a:r>
              <a:rPr lang="ru-RU" sz="3600" b="1" i="1" baseline="-25000" dirty="0">
                <a:latin typeface="Century Gothic" pitchFamily="34" charset="0"/>
              </a:rPr>
              <a:t>3</a:t>
            </a:r>
            <a:endParaRPr lang="ru-RU" sz="3600" b="1" i="1" dirty="0">
              <a:latin typeface="Century Gothic" pitchFamily="34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171450" y="4940300"/>
            <a:ext cx="7556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dirty="0">
                <a:latin typeface="Century Gothic" pitchFamily="34" charset="0"/>
              </a:rPr>
              <a:t>А</a:t>
            </a:r>
            <a:r>
              <a:rPr lang="en-US" sz="3600" b="1" i="1" baseline="-25000" dirty="0">
                <a:latin typeface="Century Gothic" pitchFamily="34" charset="0"/>
              </a:rPr>
              <a:t>n</a:t>
            </a:r>
            <a:endParaRPr lang="ru-RU" sz="3600" b="1" i="1" dirty="0">
              <a:latin typeface="Century Gothic" pitchFamily="34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 rot="19008061">
            <a:off x="3321050" y="5310188"/>
            <a:ext cx="9906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latin typeface="Century Gothic" pitchFamily="34" charset="0"/>
              </a:rPr>
              <a:t>…</a:t>
            </a:r>
            <a:endParaRPr lang="ru-RU" sz="4400" b="1" i="1" dirty="0">
              <a:latin typeface="Century Gothic" pitchFamily="34" charset="0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4038600" y="3340100"/>
            <a:ext cx="7556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>
                <a:latin typeface="Century Gothic" pitchFamily="34" charset="0"/>
              </a:rPr>
              <a:t>А</a:t>
            </a:r>
            <a:r>
              <a:rPr lang="ru-RU" sz="3600" b="1" i="1" baseline="-25000">
                <a:latin typeface="Century Gothic" pitchFamily="34" charset="0"/>
              </a:rPr>
              <a:t>4</a:t>
            </a:r>
            <a:endParaRPr lang="ru-RU" sz="3600" b="1" i="1">
              <a:latin typeface="Century Gothic" pitchFamily="34" charset="0"/>
            </a:endParaRPr>
          </a:p>
        </p:txBody>
      </p:sp>
      <p:sp>
        <p:nvSpPr>
          <p:cNvPr id="24" name="Восьмиугольник 23"/>
          <p:cNvSpPr/>
          <p:nvPr/>
        </p:nvSpPr>
        <p:spPr>
          <a:xfrm>
            <a:off x="793750" y="2940050"/>
            <a:ext cx="3244850" cy="3244850"/>
          </a:xfrm>
          <a:prstGeom prst="octagon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 rot="5400000">
            <a:off x="793750" y="2940050"/>
            <a:ext cx="3244850" cy="324485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7098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15900" y="1250950"/>
            <a:ext cx="87122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В любой правильный многоугольник можно вписать окружность, и притом только одну.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883150" y="2584450"/>
            <a:ext cx="4260850" cy="100649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sz="2600" u="sng" dirty="0">
                <a:latin typeface="Century Gothic" pitchFamily="34" charset="0"/>
              </a:rPr>
              <a:t>Дано:</a:t>
            </a:r>
            <a:r>
              <a:rPr lang="ru-RU" sz="2600" dirty="0">
                <a:latin typeface="Century Gothic" pitchFamily="34" charset="0"/>
              </a:rPr>
              <a:t>  </a:t>
            </a:r>
            <a:r>
              <a:rPr lang="ru-RU" sz="2600" i="1" dirty="0">
                <a:latin typeface="Century Gothic" pitchFamily="34" charset="0"/>
              </a:rPr>
              <a:t>А</a:t>
            </a:r>
            <a:r>
              <a:rPr lang="ru-RU" sz="2600" i="1" baseline="-25000" dirty="0">
                <a:latin typeface="Century Gothic" pitchFamily="34" charset="0"/>
              </a:rPr>
              <a:t>1</a:t>
            </a:r>
            <a:r>
              <a:rPr lang="ru-RU" sz="2600" i="1" dirty="0">
                <a:latin typeface="Century Gothic" pitchFamily="34" charset="0"/>
              </a:rPr>
              <a:t>А</a:t>
            </a:r>
            <a:r>
              <a:rPr lang="ru-RU" sz="2600" i="1" baseline="-25000" dirty="0">
                <a:latin typeface="Century Gothic" pitchFamily="34" charset="0"/>
              </a:rPr>
              <a:t>2</a:t>
            </a:r>
            <a:r>
              <a:rPr lang="ru-RU" sz="2600" i="1" dirty="0">
                <a:latin typeface="Century Gothic" pitchFamily="34" charset="0"/>
              </a:rPr>
              <a:t>А</a:t>
            </a:r>
            <a:r>
              <a:rPr lang="ru-RU" sz="2600" i="1" baseline="-25000" dirty="0">
                <a:latin typeface="Century Gothic" pitchFamily="34" charset="0"/>
              </a:rPr>
              <a:t>3</a:t>
            </a:r>
            <a:r>
              <a:rPr lang="ru-RU" sz="2600" i="1" dirty="0">
                <a:latin typeface="Century Gothic" pitchFamily="34" charset="0"/>
              </a:rPr>
              <a:t>…А</a:t>
            </a:r>
            <a:r>
              <a:rPr lang="en-US" sz="2600" i="1" baseline="-25000" dirty="0">
                <a:latin typeface="Century Gothic" pitchFamily="34" charset="0"/>
              </a:rPr>
              <a:t>n</a:t>
            </a:r>
            <a:r>
              <a:rPr lang="en-US" sz="2600" dirty="0">
                <a:latin typeface="Century Gothic" pitchFamily="34" charset="0"/>
              </a:rPr>
              <a:t> – </a:t>
            </a:r>
            <a:r>
              <a:rPr lang="ru-RU" sz="2600" i="1" dirty="0">
                <a:latin typeface="Century Gothic" pitchFamily="34" charset="0"/>
              </a:rPr>
              <a:t>правильный </a:t>
            </a:r>
            <a:r>
              <a:rPr lang="en-US" sz="2600" i="1" dirty="0">
                <a:latin typeface="Century Gothic" pitchFamily="34" charset="0"/>
              </a:rPr>
              <a:t>n</a:t>
            </a:r>
            <a:r>
              <a:rPr lang="ru-RU" sz="2600" i="1" dirty="0">
                <a:latin typeface="Century Gothic" pitchFamily="34" charset="0"/>
              </a:rPr>
              <a:t>-угольник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883150" y="4273550"/>
            <a:ext cx="4260850" cy="1901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sz="2600" u="sng" dirty="0">
                <a:latin typeface="Century Gothic" pitchFamily="34" charset="0"/>
              </a:rPr>
              <a:t>Доказать:</a:t>
            </a:r>
            <a:r>
              <a:rPr lang="ru-RU" sz="2600" dirty="0">
                <a:latin typeface="Century Gothic" pitchFamily="34" charset="0"/>
              </a:rPr>
              <a:t>  </a:t>
            </a:r>
            <a:r>
              <a:rPr lang="ru-RU" sz="2400" i="1" dirty="0">
                <a:latin typeface="Century Gothic" pitchFamily="34" charset="0"/>
              </a:rPr>
              <a:t>в  А</a:t>
            </a:r>
            <a:r>
              <a:rPr lang="ru-RU" sz="2400" i="1" baseline="-25000" dirty="0">
                <a:latin typeface="Century Gothic" pitchFamily="34" charset="0"/>
              </a:rPr>
              <a:t>1</a:t>
            </a:r>
            <a:r>
              <a:rPr lang="ru-RU" sz="2400" i="1" dirty="0">
                <a:latin typeface="Century Gothic" pitchFamily="34" charset="0"/>
              </a:rPr>
              <a:t>А</a:t>
            </a:r>
            <a:r>
              <a:rPr lang="ru-RU" sz="2400" i="1" baseline="-25000" dirty="0">
                <a:latin typeface="Century Gothic" pitchFamily="34" charset="0"/>
              </a:rPr>
              <a:t>2</a:t>
            </a:r>
            <a:r>
              <a:rPr lang="ru-RU" sz="2400" i="1" dirty="0">
                <a:latin typeface="Century Gothic" pitchFamily="34" charset="0"/>
              </a:rPr>
              <a:t>А</a:t>
            </a:r>
            <a:r>
              <a:rPr lang="ru-RU" sz="2400" i="1" baseline="-25000" dirty="0">
                <a:latin typeface="Century Gothic" pitchFamily="34" charset="0"/>
              </a:rPr>
              <a:t>3</a:t>
            </a:r>
            <a:r>
              <a:rPr lang="ru-RU" sz="2400" i="1" dirty="0">
                <a:latin typeface="Century Gothic" pitchFamily="34" charset="0"/>
              </a:rPr>
              <a:t>…А</a:t>
            </a:r>
            <a:r>
              <a:rPr lang="en-US" sz="2400" i="1" baseline="-25000" dirty="0">
                <a:latin typeface="Century Gothic" pitchFamily="34" charset="0"/>
              </a:rPr>
              <a:t>n </a:t>
            </a:r>
            <a:r>
              <a:rPr lang="ru-RU" sz="2400" i="1" baseline="-25000" dirty="0">
                <a:latin typeface="Century Gothic" pitchFamily="34" charset="0"/>
              </a:rPr>
              <a:t>  </a:t>
            </a:r>
            <a:r>
              <a:rPr lang="ru-RU" sz="2400" i="1" dirty="0">
                <a:latin typeface="Century Gothic" pitchFamily="34" charset="0"/>
              </a:rPr>
              <a:t>можно вписать окружность;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400" i="1" dirty="0">
                <a:latin typeface="Century Gothic" pitchFamily="34" charset="0"/>
              </a:rPr>
              <a:t>она – единственная </a:t>
            </a:r>
            <a:endParaRPr lang="ru-RU" sz="2600" dirty="0">
              <a:latin typeface="Century Gothic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393950" y="4095750"/>
            <a:ext cx="568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Century Gothic" pitchFamily="34" charset="0"/>
              </a:rPr>
              <a:t>О</a:t>
            </a:r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auto">
          <a:xfrm>
            <a:off x="2393950" y="45402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3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19479" grpId="0" animBg="1"/>
      <p:bldP spid="15" grpId="0" autoUpdateAnimBg="0"/>
      <p:bldP spid="16" grpId="0" autoUpdateAnimBg="0"/>
      <p:bldP spid="23" grpId="0" autoUpdateAnimBg="0"/>
      <p:bldP spid="25" grpId="0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789</TotalTime>
  <Words>325</Words>
  <Application>Microsoft Office PowerPoint</Application>
  <PresentationFormat>Экран 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Эркер</vt:lpstr>
      <vt:lpstr>Формула</vt:lpstr>
      <vt:lpstr>Слайд 1</vt:lpstr>
      <vt:lpstr>Выпуклый многоугольник</vt:lpstr>
      <vt:lpstr>Сумма углов выпуклого  n – угольника </vt:lpstr>
      <vt:lpstr>Правильный  многоугольник</vt:lpstr>
      <vt:lpstr>Слайд 5</vt:lpstr>
      <vt:lpstr>Вписанная окружность </vt:lpstr>
      <vt:lpstr>Описанная окружность </vt:lpstr>
      <vt:lpstr>Теорема об окружности, описанной около правильного многоугольника</vt:lpstr>
      <vt:lpstr>Теорема об окружности, вписанной  в правильный многоугольник</vt:lpstr>
      <vt:lpstr>Слайд 10</vt:lpstr>
      <vt:lpstr>Формулы для радиусов вписанных и описанных окружностей правильных многоугольников</vt:lpstr>
    </vt:vector>
  </TitlesOfParts>
  <Company>MCIO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Правильные многоугольники</dc:title>
  <dc:creator>Regina</dc:creator>
  <cp:lastModifiedBy>Губарева</cp:lastModifiedBy>
  <cp:revision>56</cp:revision>
  <dcterms:created xsi:type="dcterms:W3CDTF">2005-10-19T10:43:15Z</dcterms:created>
  <dcterms:modified xsi:type="dcterms:W3CDTF">2016-02-06T11:35:15Z</dcterms:modified>
</cp:coreProperties>
</file>