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81" r:id="rId4"/>
    <p:sldId id="257" r:id="rId5"/>
    <p:sldId id="262" r:id="rId6"/>
    <p:sldId id="258" r:id="rId7"/>
    <p:sldId id="263" r:id="rId8"/>
    <p:sldId id="259" r:id="rId9"/>
    <p:sldId id="264" r:id="rId10"/>
    <p:sldId id="260" r:id="rId11"/>
    <p:sldId id="274" r:id="rId12"/>
    <p:sldId id="265" r:id="rId13"/>
    <p:sldId id="275" r:id="rId14"/>
    <p:sldId id="266" r:id="rId15"/>
    <p:sldId id="267" r:id="rId16"/>
    <p:sldId id="268" r:id="rId17"/>
    <p:sldId id="269" r:id="rId18"/>
    <p:sldId id="282" r:id="rId19"/>
    <p:sldId id="270" r:id="rId20"/>
    <p:sldId id="271" r:id="rId21"/>
    <p:sldId id="280" r:id="rId22"/>
    <p:sldId id="279" r:id="rId23"/>
    <p:sldId id="261" r:id="rId24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6" y="-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E1E320-66C0-4EDF-9392-FCEB53B4AC11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E751DB-0D14-479F-95DE-3B25D09F3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7147D-B217-4502-85E4-5BF02ECF0BE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C326-9A86-41E1-81D3-D65C232E1329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5FB79-045B-4943-91B8-A55775BCE3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B578-6A02-4F8E-B953-687B9AA81693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7805-083E-4255-A19E-CC96A17A50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B000-B5E6-4DD4-95B0-B7DE469FD5E0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BB9FF-3D1F-4370-80C9-2D41289A15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3AF0-9D0B-4E5A-86A0-252327002652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0F2A3-CCBB-4B14-BC1F-A42C43CDB0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281E-5C0F-400F-B4BB-196BBEA27677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72233-2D1E-4593-86EF-B6CAFE9B05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1106E-248A-482A-8B38-8513343E7C29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E1E7-4AD0-4979-A4A8-A1B72EE62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C690-4726-4FFA-BF2A-3263D0BAC87A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C161-D5BF-4865-A629-1B22D4B428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E473D-ABD9-46F1-9C11-17C244ED5025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2FAA5-77A6-4795-A50F-63F344FA0D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2A07-D8B3-4DBF-8650-6B7EA65C3802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838C-934C-43E0-89AF-81853FB43A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27E1-5BF6-489C-9F58-4ADBBCDB58EF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5365-A170-4499-A4FD-18EC5224E1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CE5F-1BBA-40AB-8B15-F62A381CF557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E065-560B-4F2A-9E9B-C5697DC439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EDFBC6-5F0B-4E4E-840B-C1069EEEA576}" type="datetimeFigureOut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F51CFF-09E5-428F-9EB3-5C9372104C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3003550"/>
            <a:ext cx="6400800" cy="18891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Выполнено учениками 5 </a:t>
            </a:r>
            <a:r>
              <a:rPr lang="en-US" b="1" i="1" dirty="0" smtClean="0">
                <a:solidFill>
                  <a:srgbClr val="7030A0"/>
                </a:solidFill>
              </a:rPr>
              <a:t>“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r>
              <a:rPr lang="en-US" b="1" i="1" dirty="0" smtClean="0">
                <a:solidFill>
                  <a:srgbClr val="7030A0"/>
                </a:solidFill>
              </a:rPr>
              <a:t>”</a:t>
            </a:r>
            <a:r>
              <a:rPr lang="ru-RU" b="1" i="1" dirty="0" smtClean="0">
                <a:solidFill>
                  <a:srgbClr val="7030A0"/>
                </a:solidFill>
              </a:rPr>
              <a:t> класса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300" b="1" i="1" dirty="0">
                <a:solidFill>
                  <a:srgbClr val="7030A0"/>
                </a:solidFill>
              </a:rPr>
              <a:t>ш</a:t>
            </a:r>
            <a:r>
              <a:rPr lang="ru-RU" sz="3300" b="1" i="1" dirty="0" smtClean="0">
                <a:solidFill>
                  <a:srgbClr val="7030A0"/>
                </a:solidFill>
              </a:rPr>
              <a:t>колы </a:t>
            </a:r>
            <a:r>
              <a:rPr lang="en-US" sz="3300" b="1" i="1" dirty="0" smtClean="0">
                <a:solidFill>
                  <a:srgbClr val="7030A0"/>
                </a:solidFill>
              </a:rPr>
              <a:t>“</a:t>
            </a:r>
            <a:r>
              <a:rPr lang="ru-RU" sz="3300" b="1" i="1" dirty="0" smtClean="0">
                <a:solidFill>
                  <a:srgbClr val="7030A0"/>
                </a:solidFill>
              </a:rPr>
              <a:t>Ве</a:t>
            </a:r>
            <a:r>
              <a:rPr lang="ru-RU" b="1" i="1" dirty="0" smtClean="0">
                <a:solidFill>
                  <a:srgbClr val="7030A0"/>
                </a:solidFill>
              </a:rPr>
              <a:t>нда</a:t>
            </a:r>
            <a:r>
              <a:rPr lang="en-US" b="1" i="1" dirty="0" smtClean="0">
                <a:solidFill>
                  <a:srgbClr val="7030A0"/>
                </a:solidFill>
              </a:rPr>
              <a:t>”</a:t>
            </a:r>
            <a:r>
              <a:rPr lang="ru-RU" b="1" i="1" dirty="0" smtClean="0">
                <a:solidFill>
                  <a:srgbClr val="7030A0"/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Руководитель проекта – Прошина Л.Н.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</a:t>
            </a:r>
            <a:r>
              <a:rPr lang="en-US" sz="3600" b="1" dirty="0" smtClean="0"/>
              <a:t>.</a:t>
            </a:r>
            <a:r>
              <a:rPr lang="ru-RU" sz="3600" b="1" dirty="0" smtClean="0"/>
              <a:t> Москва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4897" y="123482"/>
            <a:ext cx="6600205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Учебный проект</a:t>
            </a:r>
            <a:r>
              <a:rPr lang="en-US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:</a:t>
            </a:r>
            <a:r>
              <a:rPr lang="ru-RU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«Математика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 школьном дворе»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лумба 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923928" y="594701"/>
            <a:ext cx="4248472" cy="4335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68722" y="3"/>
            <a:ext cx="612744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Клумба 4</a:t>
            </a:r>
            <a:r>
              <a:rPr lang="en-US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</a:t>
            </a: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Многоугольник</a:t>
            </a:r>
          </a:p>
        </p:txBody>
      </p:sp>
      <p:pic>
        <p:nvPicPr>
          <p:cNvPr id="11268" name="Picture 5" descr="http://www.lastmiracle.com/wp-content/uploads/2011/04/Polygamy%E2%80%A6Why-is-it-Legal-in-Islam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825" y="700088"/>
            <a:ext cx="2881313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dubrovka.sharlikroo.ru/rmo_matem/images/pika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8313" y="195263"/>
            <a:ext cx="77755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0"/>
            <a:ext cx="4906963" cy="30464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1.Можно ли доверять теореме Пика?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2.Получаются ли одинаковые результаты при вычислении площадей разными способами?</a:t>
            </a:r>
          </a:p>
        </p:txBody>
      </p:sp>
      <p:pic>
        <p:nvPicPr>
          <p:cNvPr id="13315" name="Picture 2" descr="http://lesnayapolyana.rc-buzuluk.ru/upload/Image/news/108947313_33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1058863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>
          <a:xfrm>
            <a:off x="722313" y="1068388"/>
            <a:ext cx="7772400" cy="1125537"/>
          </a:xfrm>
        </p:spPr>
        <p:txBody>
          <a:bodyPr/>
          <a:lstStyle/>
          <a:p>
            <a:pPr algn="ctr" eaLnBrk="1" hangingPunct="1"/>
            <a:endParaRPr lang="ru-RU" sz="2400" b="1" dirty="0" smtClean="0">
              <a:solidFill>
                <a:srgbClr val="7030A0"/>
              </a:solidFill>
            </a:endParaRPr>
          </a:p>
          <a:p>
            <a:pPr algn="ctr" eaLnBrk="1" hangingPunct="1"/>
            <a:endParaRPr lang="ru-RU" sz="2400" b="1" dirty="0" smtClean="0">
              <a:solidFill>
                <a:srgbClr val="7030A0"/>
              </a:solidFill>
            </a:endParaRPr>
          </a:p>
          <a:p>
            <a:pPr algn="ctr" eaLnBrk="1" hangingPunct="1"/>
            <a:endParaRPr lang="ru-RU" sz="2400" b="1" dirty="0" smtClean="0">
              <a:solidFill>
                <a:srgbClr val="7030A0"/>
              </a:solidFill>
            </a:endParaRPr>
          </a:p>
          <a:p>
            <a:pPr algn="ctr" eaLnBrk="1" hangingPunct="1"/>
            <a:endParaRPr lang="ru-RU" sz="2400" b="1" dirty="0" smtClean="0">
              <a:solidFill>
                <a:srgbClr val="7030A0"/>
              </a:solidFill>
            </a:endParaRPr>
          </a:p>
          <a:p>
            <a:pPr algn="ctr" eaLnBrk="1" hangingPunct="1"/>
            <a:endParaRPr lang="ru-RU" sz="2400" b="1" dirty="0" smtClean="0">
              <a:solidFill>
                <a:srgbClr val="7030A0"/>
              </a:solidFill>
            </a:endParaRPr>
          </a:p>
          <a:p>
            <a:pPr algn="ctr" eaLnBrk="1" hangingPunct="1"/>
            <a:r>
              <a:rPr lang="ru-RU" sz="2400" b="1" dirty="0" smtClean="0">
                <a:solidFill>
                  <a:srgbClr val="7030A0"/>
                </a:solidFill>
              </a:rPr>
              <a:t>Рассмотрим прямоугольник со сторонами, лежащими на линиях решетки. Пусть длины его сторон равны</a:t>
            </a:r>
            <a:r>
              <a:rPr lang="ru-RU" sz="2400" b="1" dirty="0" smtClean="0">
                <a:solidFill>
                  <a:srgbClr val="FF0000"/>
                </a:solidFill>
              </a:rPr>
              <a:t> 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и 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ru-RU" sz="2400" b="1" dirty="0" smtClean="0">
                <a:solidFill>
                  <a:srgbClr val="7030A0"/>
                </a:solidFill>
              </a:rPr>
              <a:t>. Имеем в этом случае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 eaLnBrk="1" hangingPunct="1"/>
            <a:r>
              <a:rPr lang="ru-RU" sz="2400" b="1" dirty="0" smtClean="0">
                <a:solidFill>
                  <a:srgbClr val="00B050"/>
                </a:solidFill>
              </a:rPr>
              <a:t>В=</a:t>
            </a:r>
            <a:r>
              <a:rPr lang="en-US" sz="2400" b="1" dirty="0" smtClean="0">
                <a:solidFill>
                  <a:srgbClr val="00B050"/>
                </a:solidFill>
              </a:rPr>
              <a:t> (a-1)(b-1),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Г= </a:t>
            </a:r>
            <a:r>
              <a:rPr lang="en-US" sz="2400" b="1" smtClean="0">
                <a:solidFill>
                  <a:srgbClr val="FF0000"/>
                </a:solidFill>
              </a:rPr>
              <a:t>2a+2b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450" y="123825"/>
            <a:ext cx="63373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Формула Пика для прямоугольника</a:t>
            </a:r>
          </a:p>
        </p:txBody>
      </p:sp>
      <p:pic>
        <p:nvPicPr>
          <p:cNvPr id="14340" name="Picture 2" descr="http://pandia.ru/text/78/439/images/image001_16.gif"/>
          <p:cNvPicPr>
            <a:picLocks noChangeAspect="1" noChangeArrowheads="1"/>
          </p:cNvPicPr>
          <p:nvPr/>
        </p:nvPicPr>
        <p:blipFill>
          <a:blip r:embed="rId2" cstate="print"/>
          <a:srcRect l="7143" t="6137" r="7143" b="16740"/>
          <a:stretch>
            <a:fillRect/>
          </a:stretch>
        </p:blipFill>
        <p:spPr bwMode="auto">
          <a:xfrm>
            <a:off x="971550" y="2427288"/>
            <a:ext cx="268763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 flipH="1">
            <a:off x="1042988" y="2571750"/>
            <a:ext cx="144462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 flipH="1">
            <a:off x="1331913" y="2571750"/>
            <a:ext cx="144462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2771775" y="4084638"/>
            <a:ext cx="144463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>
            <a:off x="3132138" y="4084638"/>
            <a:ext cx="144462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>
            <a:off x="3419475" y="4084638"/>
            <a:ext cx="144463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>
            <a:off x="3419475" y="3724275"/>
            <a:ext cx="144463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>
            <a:off x="3419475" y="3363913"/>
            <a:ext cx="144463" cy="1444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3419475" y="2932113"/>
            <a:ext cx="144463" cy="1444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3419475" y="2571750"/>
            <a:ext cx="144463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 flipH="1">
            <a:off x="1042988" y="2932113"/>
            <a:ext cx="144462" cy="1444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 flipH="1">
            <a:off x="1042988" y="3363913"/>
            <a:ext cx="144462" cy="1444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 flipH="1">
            <a:off x="1042988" y="3724275"/>
            <a:ext cx="144462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 flipH="1">
            <a:off x="1042988" y="4084638"/>
            <a:ext cx="144462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 flipH="1">
            <a:off x="1331913" y="4084638"/>
            <a:ext cx="144462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 flipH="1">
            <a:off x="1692275" y="4084638"/>
            <a:ext cx="142875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>
            <a:off x="2051050" y="4084638"/>
            <a:ext cx="144463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>
            <a:off x="2411413" y="4084638"/>
            <a:ext cx="144462" cy="142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 flipH="1">
            <a:off x="1692275" y="2571750"/>
            <a:ext cx="142875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2051050" y="2571750"/>
            <a:ext cx="144463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2771775" y="2571750"/>
            <a:ext cx="144463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>
            <a:off x="2411413" y="2571750"/>
            <a:ext cx="144462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 flipH="1">
            <a:off x="3132138" y="2571750"/>
            <a:ext cx="144462" cy="1444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 flipH="1">
            <a:off x="1331913" y="2932113"/>
            <a:ext cx="144462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>
            <a:off x="2051050" y="3724275"/>
            <a:ext cx="144463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 flipH="1">
            <a:off x="2771775" y="3724275"/>
            <a:ext cx="144463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flipH="1">
            <a:off x="2771800" y="3363838"/>
            <a:ext cx="144463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flipH="1">
            <a:off x="2771775" y="2932113"/>
            <a:ext cx="144463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flipH="1">
            <a:off x="3132138" y="2932113"/>
            <a:ext cx="144462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 flipH="1">
            <a:off x="3132138" y="3363913"/>
            <a:ext cx="144462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 flipH="1">
            <a:off x="3132138" y="3724275"/>
            <a:ext cx="144462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 flipH="1">
            <a:off x="2051050" y="3363913"/>
            <a:ext cx="144463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 flipH="1">
            <a:off x="2051050" y="2932113"/>
            <a:ext cx="144463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>
            <a:off x="2411413" y="3724275"/>
            <a:ext cx="144462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 flipH="1">
            <a:off x="2411413" y="3363913"/>
            <a:ext cx="144462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flipH="1">
            <a:off x="2411413" y="2932113"/>
            <a:ext cx="144462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1331913" y="3724275"/>
            <a:ext cx="144462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>
            <a:off x="1692275" y="3363913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flipH="1">
            <a:off x="1692275" y="372427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flipH="1">
            <a:off x="1692275" y="2932113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 flipH="1">
            <a:off x="1331913" y="3363913"/>
            <a:ext cx="144462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81" name="TextBox 47"/>
          <p:cNvSpPr txBox="1">
            <a:spLocks noChangeArrowheads="1"/>
          </p:cNvSpPr>
          <p:nvPr/>
        </p:nvSpPr>
        <p:spPr bwMode="auto">
          <a:xfrm>
            <a:off x="2051050" y="4516438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а</a:t>
            </a:r>
            <a:r>
              <a:rPr lang="ru-RU">
                <a:latin typeface="Calibri" pitchFamily="34" charset="0"/>
              </a:rPr>
              <a:t>=7</a:t>
            </a:r>
          </a:p>
        </p:txBody>
      </p:sp>
      <p:sp>
        <p:nvSpPr>
          <p:cNvPr id="14382" name="TextBox 48"/>
          <p:cNvSpPr txBox="1">
            <a:spLocks noChangeArrowheads="1"/>
          </p:cNvSpPr>
          <p:nvPr/>
        </p:nvSpPr>
        <p:spPr bwMode="auto">
          <a:xfrm>
            <a:off x="323850" y="321945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Calibri" pitchFamily="34" charset="0"/>
              </a:rPr>
              <a:t>b</a:t>
            </a:r>
            <a:r>
              <a:rPr lang="en-US">
                <a:latin typeface="Calibri" pitchFamily="34" charset="0"/>
              </a:rPr>
              <a:t>=4</a:t>
            </a:r>
            <a:endParaRPr lang="ru-RU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95738" y="2427288"/>
            <a:ext cx="5148262" cy="4678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 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Г=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+mn-cs"/>
              </a:rPr>
              <a:t>2a+2b 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= 2</a:t>
            </a:r>
            <a:r>
              <a:rPr lang="en-US" sz="2800" b="1" baseline="42000" dirty="0">
                <a:solidFill>
                  <a:srgbClr val="FF0000"/>
                </a:solidFill>
                <a:latin typeface="+mn-lt"/>
                <a:cs typeface="+mn-cs"/>
              </a:rPr>
              <a:t>.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(4+7)=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+mn-cs"/>
              </a:rPr>
              <a:t>22</a:t>
            </a:r>
            <a:r>
              <a:rPr lang="ru-RU" sz="2800" b="1" dirty="0">
                <a:solidFill>
                  <a:srgbClr val="00B050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50"/>
                </a:solidFill>
                <a:latin typeface="+mn-lt"/>
                <a:cs typeface="+mn-cs"/>
              </a:rPr>
              <a:t>В=</a:t>
            </a:r>
            <a:r>
              <a:rPr lang="en-US" sz="2800" b="1" dirty="0">
                <a:solidFill>
                  <a:srgbClr val="00B050"/>
                </a:solidFill>
                <a:latin typeface="+mn-lt"/>
                <a:cs typeface="+mn-cs"/>
              </a:rPr>
              <a:t> (a-1)(b-1)</a:t>
            </a:r>
            <a:r>
              <a:rPr lang="ru-RU" sz="2800" b="1" dirty="0">
                <a:solidFill>
                  <a:srgbClr val="00B050"/>
                </a:solidFill>
                <a:latin typeface="+mn-lt"/>
                <a:cs typeface="+mn-cs"/>
              </a:rPr>
              <a:t>=(7-1)(4-1)=6*3=18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S=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В+Г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: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-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1=18+22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:2-1=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=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a*b= 4*7=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Ответы получились одинаковые.</a:t>
            </a:r>
            <a:endParaRPr lang="en-US" sz="2800" b="1" u="sng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u="sng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4213" y="123825"/>
            <a:ext cx="7772400" cy="11017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Вычисление площади прямоугольной клумбы по формуле Пика</a:t>
            </a:r>
          </a:p>
        </p:txBody>
      </p:sp>
      <p:pic>
        <p:nvPicPr>
          <p:cNvPr id="15363" name="Picture 2" descr="C:\Documents and Settings\Венда\Рабочий стол\проект 5 кл\image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779588"/>
            <a:ext cx="6804025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3492500" y="4227513"/>
            <a:ext cx="33131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        307 см</a:t>
            </a:r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0" y="2139950"/>
            <a:ext cx="1331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157см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58888" y="1779588"/>
            <a:ext cx="6769100" cy="2592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7" name="TextBox 12"/>
          <p:cNvSpPr txBox="1">
            <a:spLocks noChangeArrowheads="1"/>
          </p:cNvSpPr>
          <p:nvPr/>
        </p:nvSpPr>
        <p:spPr bwMode="auto">
          <a:xfrm>
            <a:off x="3419475" y="1131888"/>
            <a:ext cx="25923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Масштаб 1</a:t>
            </a: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: 10</a:t>
            </a:r>
            <a:endParaRPr lang="ru-RU" sz="28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4975" y="195263"/>
            <a:ext cx="360363" cy="161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5288" y="411163"/>
            <a:ext cx="8353425" cy="4084637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600" b="1" dirty="0" smtClean="0"/>
              <a:t>S</a:t>
            </a:r>
            <a:r>
              <a:rPr lang="ru-RU" sz="3600" b="1" dirty="0" smtClean="0"/>
              <a:t>=</a:t>
            </a:r>
            <a:r>
              <a:rPr lang="ru-RU" sz="3600" b="1" dirty="0" smtClean="0">
                <a:solidFill>
                  <a:srgbClr val="FF0000"/>
                </a:solidFill>
              </a:rPr>
              <a:t>В </a:t>
            </a:r>
            <a:r>
              <a:rPr lang="ru-RU" sz="3600" b="1" dirty="0" smtClean="0"/>
              <a:t>+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Г</a:t>
            </a:r>
            <a:r>
              <a:rPr lang="en-US" sz="3600" b="1" dirty="0" smtClean="0"/>
              <a:t>:</a:t>
            </a:r>
            <a:r>
              <a:rPr lang="ru-RU" sz="3600" b="1" dirty="0" smtClean="0"/>
              <a:t>2-1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Количество числа узлов решетки на границе прямоугольника равна его периметру.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00B050"/>
                </a:solidFill>
              </a:rPr>
              <a:t>Г=Р=(307+152)*2=928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Количество числа узлов решетки внутри прямоугольника можно вычислить по формуле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В=(а-1)*(в-1)=(307-1)(157-1)=306*156=47736 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600" b="1" dirty="0" smtClean="0"/>
              <a:t>S</a:t>
            </a:r>
            <a:r>
              <a:rPr lang="ru-RU" sz="3600" b="1" dirty="0" smtClean="0"/>
              <a:t>=47736 + 928</a:t>
            </a:r>
            <a:r>
              <a:rPr lang="en-US" sz="3600" b="1" dirty="0" smtClean="0"/>
              <a:t>:</a:t>
            </a:r>
            <a:r>
              <a:rPr lang="ru-RU" sz="3600" b="1" dirty="0" smtClean="0"/>
              <a:t>2-1=48199(см</a:t>
            </a:r>
            <a:r>
              <a:rPr lang="ru-RU" sz="3600" b="1" baseline="30000" dirty="0" smtClean="0"/>
              <a:t>2</a:t>
            </a:r>
            <a:r>
              <a:rPr lang="ru-RU" sz="3600" b="1" dirty="0" smtClean="0"/>
              <a:t>)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600" b="1" baseline="30000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600" b="1" baseline="30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600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55625"/>
            <a:ext cx="8229600" cy="3394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1.Можно ли доверять теореме Пика?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Да, можно!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2.Получаются ли одинаковые результаты при вычислении площадей разными способами?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Да, получаются!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erver\FOR ALL\Общая\проект 5 кл\клумба 4 по формуле пик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843558"/>
            <a:ext cx="8136904" cy="2613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572000" y="2787650"/>
            <a:ext cx="38830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Масштаб чертежа    1:20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2643758"/>
            <a:ext cx="6624736" cy="41960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Площадь 1 клетки = 1 см</a:t>
            </a:r>
            <a:r>
              <a:rPr lang="en-US" sz="2800" b="1" baseline="30000" dirty="0">
                <a:solidFill>
                  <a:srgbClr val="002060"/>
                </a:solidFill>
                <a:latin typeface="+mn-lt"/>
                <a:cs typeface="+mn-cs"/>
              </a:rPr>
              <a:t>2</a:t>
            </a:r>
            <a:endParaRPr lang="ru-RU" sz="2800" b="1" baseline="30000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Найдём  </a:t>
            </a:r>
            <a:r>
              <a:rPr lang="en-US" sz="2800" dirty="0">
                <a:latin typeface="+mn-lt"/>
                <a:cs typeface="+mn-cs"/>
              </a:rPr>
              <a:t>S </a:t>
            </a:r>
            <a:r>
              <a:rPr lang="ru-RU" sz="2800" dirty="0">
                <a:latin typeface="+mn-lt"/>
                <a:cs typeface="+mn-cs"/>
              </a:rPr>
              <a:t> по формуле Пика    </a:t>
            </a:r>
            <a:r>
              <a:rPr lang="en-US" sz="2800" b="1" dirty="0">
                <a:latin typeface="+mn-lt"/>
                <a:cs typeface="+mn-cs"/>
              </a:rPr>
              <a:t>S</a:t>
            </a:r>
            <a:r>
              <a:rPr lang="ru-RU" sz="2800" b="1" dirty="0">
                <a:latin typeface="+mn-lt"/>
                <a:cs typeface="+mn-cs"/>
              </a:rPr>
              <a:t>=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В </a:t>
            </a:r>
            <a:r>
              <a:rPr lang="ru-RU" sz="2800" b="1" dirty="0">
                <a:latin typeface="+mn-lt"/>
                <a:cs typeface="+mn-cs"/>
              </a:rPr>
              <a:t>+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+mn-lt"/>
                <a:cs typeface="+mn-cs"/>
              </a:rPr>
              <a:t>Г</a:t>
            </a:r>
            <a:r>
              <a:rPr lang="en-US" sz="2800" b="1" dirty="0">
                <a:latin typeface="+mn-lt"/>
                <a:cs typeface="+mn-cs"/>
              </a:rPr>
              <a:t>:</a:t>
            </a:r>
            <a:r>
              <a:rPr lang="ru-RU" sz="2800" b="1" dirty="0">
                <a:latin typeface="+mn-lt"/>
                <a:cs typeface="+mn-cs"/>
              </a:rPr>
              <a:t>2-1</a:t>
            </a:r>
            <a:r>
              <a:rPr lang="ru-RU" sz="2800" dirty="0">
                <a:latin typeface="+mn-lt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 В=139</a:t>
            </a:r>
            <a:r>
              <a:rPr lang="ru-RU" sz="2800" dirty="0">
                <a:latin typeface="+mn-lt"/>
                <a:cs typeface="+mn-cs"/>
              </a:rPr>
              <a:t>,  </a:t>
            </a:r>
            <a:r>
              <a:rPr lang="ru-RU" sz="2800" b="1" dirty="0">
                <a:solidFill>
                  <a:srgbClr val="00B050"/>
                </a:solidFill>
                <a:latin typeface="+mn-lt"/>
                <a:cs typeface="+mn-cs"/>
              </a:rPr>
              <a:t>Г=34,</a:t>
            </a:r>
            <a:r>
              <a:rPr lang="en-US" sz="2800" dirty="0">
                <a:latin typeface="+mn-lt"/>
                <a:cs typeface="+mn-cs"/>
              </a:rPr>
              <a:t> S=</a:t>
            </a:r>
            <a:r>
              <a:rPr lang="ru-RU" sz="2800" dirty="0">
                <a:latin typeface="+mn-lt"/>
                <a:cs typeface="+mn-cs"/>
              </a:rPr>
              <a:t> 139</a:t>
            </a:r>
            <a:r>
              <a:rPr lang="en-US" sz="2800" dirty="0">
                <a:latin typeface="+mn-lt"/>
                <a:cs typeface="+mn-cs"/>
              </a:rPr>
              <a:t>+34:2-1=155 (c</a:t>
            </a:r>
            <a:r>
              <a:rPr lang="ru-RU" sz="2800" dirty="0">
                <a:latin typeface="+mn-lt"/>
                <a:cs typeface="+mn-cs"/>
              </a:rPr>
              <a:t>м</a:t>
            </a:r>
            <a:r>
              <a:rPr lang="en-US" sz="2800" baseline="30000" dirty="0">
                <a:latin typeface="+mn-lt"/>
                <a:cs typeface="+mn-cs"/>
              </a:rPr>
              <a:t>2</a:t>
            </a:r>
            <a:r>
              <a:rPr lang="en-US" sz="2800" dirty="0">
                <a:latin typeface="+mn-lt"/>
                <a:cs typeface="+mn-cs"/>
              </a:rPr>
              <a:t>) </a:t>
            </a:r>
            <a:endParaRPr lang="ru-RU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50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strike="sngStrik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aseline="30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aseline="30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aseline="30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aseline="300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450" y="0"/>
            <a:ext cx="6985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Вычисление площади клумбы 4 (многоугольник) по формуле Пика</a:t>
            </a:r>
            <a:endParaRPr lang="ru-RU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>
          <a:xfrm>
            <a:off x="611188" y="555625"/>
            <a:ext cx="8208962" cy="374491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Если длины сторон многоугольника 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увеличить в </a:t>
            </a:r>
            <a:r>
              <a:rPr lang="ru-RU" sz="2800" b="1" smtClean="0">
                <a:solidFill>
                  <a:srgbClr val="FF0000"/>
                </a:solidFill>
              </a:rPr>
              <a:t>20 раз</a:t>
            </a:r>
            <a:r>
              <a:rPr lang="ru-RU" sz="2800" b="1" smtClean="0">
                <a:solidFill>
                  <a:srgbClr val="002060"/>
                </a:solidFill>
              </a:rPr>
              <a:t>, то  площадь многоугольника 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увеличится в </a:t>
            </a:r>
            <a:r>
              <a:rPr lang="ru-RU" sz="2800" b="1" smtClean="0">
                <a:solidFill>
                  <a:srgbClr val="FF0000"/>
                </a:solidFill>
              </a:rPr>
              <a:t>20</a:t>
            </a:r>
            <a:r>
              <a:rPr lang="en-US" sz="2800" b="1" smtClean="0">
                <a:solidFill>
                  <a:srgbClr val="FF0000"/>
                </a:solidFill>
              </a:rPr>
              <a:t>x</a:t>
            </a:r>
            <a:r>
              <a:rPr lang="ru-RU" sz="2800" b="1" smtClean="0">
                <a:solidFill>
                  <a:srgbClr val="FF0000"/>
                </a:solidFill>
              </a:rPr>
              <a:t>20=400 раз</a:t>
            </a:r>
            <a:r>
              <a:rPr lang="ru-RU" sz="2800" b="1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800" smtClean="0"/>
              <a:t>Поэтому, </a:t>
            </a:r>
            <a:r>
              <a:rPr lang="en-US" sz="2800" smtClean="0"/>
              <a:t> S= 155 x 400 = 62000</a:t>
            </a:r>
            <a:r>
              <a:rPr lang="ru-RU" sz="2800" smtClean="0"/>
              <a:t>(см</a:t>
            </a:r>
            <a:r>
              <a:rPr lang="ru-RU" sz="2800" baseline="30000" smtClean="0"/>
              <a:t>2</a:t>
            </a:r>
            <a:r>
              <a:rPr lang="ru-RU" sz="2800" smtClean="0"/>
              <a:t>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u="sng" smtClean="0">
                <a:solidFill>
                  <a:srgbClr val="002060"/>
                </a:solidFill>
              </a:rPr>
              <a:t>S</a:t>
            </a:r>
            <a:r>
              <a:rPr lang="ru-RU" sz="2800" b="1" u="sng" smtClean="0">
                <a:solidFill>
                  <a:srgbClr val="002060"/>
                </a:solidFill>
              </a:rPr>
              <a:t>=6м</a:t>
            </a:r>
            <a:r>
              <a:rPr lang="ru-RU" sz="2800" b="1" u="sng" baseline="30000" smtClean="0">
                <a:solidFill>
                  <a:srgbClr val="002060"/>
                </a:solidFill>
              </a:rPr>
              <a:t>2</a:t>
            </a:r>
            <a:r>
              <a:rPr lang="en-US" sz="2800" b="1" u="sng" baseline="30000" smtClean="0">
                <a:solidFill>
                  <a:srgbClr val="002060"/>
                </a:solidFill>
              </a:rPr>
              <a:t> </a:t>
            </a:r>
            <a:r>
              <a:rPr lang="ru-RU" sz="2800" b="1" u="sng" smtClean="0">
                <a:solidFill>
                  <a:srgbClr val="002060"/>
                </a:solidFill>
              </a:rPr>
              <a:t>20дм</a:t>
            </a:r>
            <a:r>
              <a:rPr lang="ru-RU" sz="2800" b="1" u="sng" baseline="30000" smtClean="0">
                <a:solidFill>
                  <a:srgbClr val="002060"/>
                </a:solidFill>
              </a:rPr>
              <a:t>2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800" smtClean="0"/>
              <a:t>Р = 440+80+300+100+260+232= 1412</a:t>
            </a:r>
            <a:r>
              <a:rPr lang="en-US" sz="2800" smtClean="0"/>
              <a:t>(c</a:t>
            </a:r>
            <a:r>
              <a:rPr lang="ru-RU" sz="2800" smtClean="0"/>
              <a:t>м)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800" b="1" u="sng" smtClean="0">
                <a:solidFill>
                  <a:srgbClr val="002060"/>
                </a:solidFill>
              </a:rPr>
              <a:t>Р =14м 12см</a:t>
            </a:r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188" y="141288"/>
            <a:ext cx="7200900" cy="919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Подведем итог</a:t>
            </a:r>
          </a:p>
        </p:txBody>
      </p:sp>
      <p:pic>
        <p:nvPicPr>
          <p:cNvPr id="20483" name="Рисунок 3" descr="клумба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15988"/>
            <a:ext cx="22923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4" descr="клумба 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950913"/>
            <a:ext cx="2087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5" descr="клумба 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915988"/>
            <a:ext cx="2232025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6" descr="клумба 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896938"/>
            <a:ext cx="180022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2627313" y="2355850"/>
            <a:ext cx="19446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S=83880 </a:t>
            </a:r>
            <a:r>
              <a:rPr lang="ru-RU" sz="2400">
                <a:latin typeface="Calibri" pitchFamily="34" charset="0"/>
              </a:rPr>
              <a:t>см</a:t>
            </a:r>
            <a:r>
              <a:rPr lang="ru-RU" sz="2400" baseline="30000">
                <a:latin typeface="Calibri" pitchFamily="34" charset="0"/>
              </a:rPr>
              <a:t>2</a:t>
            </a:r>
          </a:p>
          <a:p>
            <a:r>
              <a:rPr lang="en-US" sz="2400">
                <a:latin typeface="Calibri" pitchFamily="34" charset="0"/>
              </a:rPr>
              <a:t>P=1314</a:t>
            </a:r>
            <a:r>
              <a:rPr lang="ru-RU" sz="2400">
                <a:latin typeface="Calibri" pitchFamily="34" charset="0"/>
              </a:rPr>
              <a:t>см</a:t>
            </a:r>
          </a:p>
        </p:txBody>
      </p: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395288" y="2301875"/>
            <a:ext cx="1873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S=48199</a:t>
            </a:r>
            <a:r>
              <a:rPr lang="ru-RU" sz="2400">
                <a:latin typeface="Calibri" pitchFamily="34" charset="0"/>
              </a:rPr>
              <a:t>см</a:t>
            </a:r>
            <a:r>
              <a:rPr lang="ru-RU" sz="2400" baseline="30000">
                <a:latin typeface="Calibri" pitchFamily="34" charset="0"/>
              </a:rPr>
              <a:t>2</a:t>
            </a:r>
          </a:p>
          <a:p>
            <a:r>
              <a:rPr lang="en-US" sz="2400">
                <a:latin typeface="Calibri" pitchFamily="34" charset="0"/>
              </a:rPr>
              <a:t>P=928</a:t>
            </a:r>
            <a:r>
              <a:rPr lang="ru-RU" sz="2400">
                <a:latin typeface="Calibri" pitchFamily="34" charset="0"/>
              </a:rPr>
              <a:t>см</a:t>
            </a: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4716463" y="2409825"/>
            <a:ext cx="2087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S=909</a:t>
            </a:r>
            <a:r>
              <a:rPr lang="ru-RU" sz="2400">
                <a:latin typeface="Calibri" pitchFamily="34" charset="0"/>
              </a:rPr>
              <a:t>78</a:t>
            </a:r>
            <a:r>
              <a:rPr lang="en-US" sz="2400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см</a:t>
            </a:r>
            <a:r>
              <a:rPr lang="ru-RU" sz="2400" baseline="30000">
                <a:latin typeface="Calibri" pitchFamily="34" charset="0"/>
              </a:rPr>
              <a:t>2</a:t>
            </a:r>
          </a:p>
          <a:p>
            <a:r>
              <a:rPr lang="en-US" sz="2400">
                <a:latin typeface="Calibri" pitchFamily="34" charset="0"/>
              </a:rPr>
              <a:t>P=1462 </a:t>
            </a:r>
            <a:r>
              <a:rPr lang="ru-RU" sz="2400">
                <a:latin typeface="Calibri" pitchFamily="34" charset="0"/>
              </a:rPr>
              <a:t>см</a:t>
            </a:r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7092950" y="2463800"/>
            <a:ext cx="1943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S=62000</a:t>
            </a:r>
            <a:r>
              <a:rPr lang="ru-RU" sz="2400">
                <a:latin typeface="Calibri" pitchFamily="34" charset="0"/>
              </a:rPr>
              <a:t> см</a:t>
            </a:r>
            <a:r>
              <a:rPr lang="ru-RU" sz="2400" baseline="30000">
                <a:latin typeface="Calibri" pitchFamily="34" charset="0"/>
              </a:rPr>
              <a:t>2</a:t>
            </a:r>
          </a:p>
          <a:p>
            <a:r>
              <a:rPr lang="en-US" sz="2400">
                <a:latin typeface="Calibri" pitchFamily="34" charset="0"/>
              </a:rPr>
              <a:t>P=1412 </a:t>
            </a:r>
            <a:r>
              <a:rPr lang="ru-RU" sz="2400">
                <a:latin typeface="Calibri" pitchFamily="34" charset="0"/>
              </a:rPr>
              <a:t>см</a:t>
            </a:r>
          </a:p>
        </p:txBody>
      </p:sp>
      <p:sp>
        <p:nvSpPr>
          <p:cNvPr id="20491" name="TextBox 12"/>
          <p:cNvSpPr txBox="1">
            <a:spLocks noChangeArrowheads="1"/>
          </p:cNvSpPr>
          <p:nvPr/>
        </p:nvSpPr>
        <p:spPr bwMode="auto">
          <a:xfrm>
            <a:off x="5184775" y="3435350"/>
            <a:ext cx="39592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Общий периметр</a:t>
            </a:r>
          </a:p>
          <a:p>
            <a:r>
              <a:rPr lang="en-US" sz="3200" b="1">
                <a:latin typeface="Calibri" pitchFamily="34" charset="0"/>
              </a:rPr>
              <a:t>P = 5116 </a:t>
            </a:r>
            <a:r>
              <a:rPr lang="ru-RU" sz="3200" b="1">
                <a:latin typeface="Calibri" pitchFamily="34" charset="0"/>
              </a:rPr>
              <a:t>см</a:t>
            </a:r>
            <a:endParaRPr lang="en-US" sz="3200" b="1">
              <a:latin typeface="Calibri" pitchFamily="34" charset="0"/>
            </a:endParaRPr>
          </a:p>
          <a:p>
            <a:r>
              <a:rPr lang="en-US" sz="3200" b="1">
                <a:latin typeface="Calibri" pitchFamily="34" charset="0"/>
              </a:rPr>
              <a:t>P </a:t>
            </a:r>
            <a:r>
              <a:rPr lang="ru-RU" sz="3200" b="1">
                <a:latin typeface="Calibri" pitchFamily="34" charset="0"/>
              </a:rPr>
              <a:t>= 51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м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16</a:t>
            </a:r>
            <a:r>
              <a:rPr lang="en-US" sz="3200" b="1">
                <a:latin typeface="Calibri" pitchFamily="34" charset="0"/>
              </a:rPr>
              <a:t> </a:t>
            </a:r>
            <a:r>
              <a:rPr lang="ru-RU" sz="3200" b="1">
                <a:latin typeface="Calibri" pitchFamily="34" charset="0"/>
              </a:rPr>
              <a:t>см</a:t>
            </a: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539750" y="3363913"/>
            <a:ext cx="41767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Общая площадь</a:t>
            </a:r>
          </a:p>
          <a:p>
            <a:r>
              <a:rPr lang="en-US" sz="2800" b="1">
                <a:latin typeface="Calibri" pitchFamily="34" charset="0"/>
              </a:rPr>
              <a:t>S = 285057</a:t>
            </a:r>
            <a:r>
              <a:rPr lang="ru-RU" sz="2800" b="1">
                <a:latin typeface="Calibri" pitchFamily="34" charset="0"/>
              </a:rPr>
              <a:t>см</a:t>
            </a:r>
            <a:r>
              <a:rPr lang="ru-RU" sz="2800" b="1" baseline="30000">
                <a:latin typeface="Calibri" pitchFamily="34" charset="0"/>
              </a:rPr>
              <a:t>2</a:t>
            </a:r>
          </a:p>
          <a:p>
            <a:r>
              <a:rPr lang="en-US" sz="2800" b="1">
                <a:latin typeface="Calibri" pitchFamily="34" charset="0"/>
              </a:rPr>
              <a:t>S </a:t>
            </a:r>
            <a:r>
              <a:rPr lang="ru-RU" sz="2800" b="1">
                <a:latin typeface="Calibri" pitchFamily="34" charset="0"/>
              </a:rPr>
              <a:t>=</a:t>
            </a:r>
            <a:r>
              <a:rPr lang="en-US" sz="2800" b="1">
                <a:latin typeface="Calibri" pitchFamily="34" charset="0"/>
              </a:rPr>
              <a:t> </a:t>
            </a:r>
            <a:r>
              <a:rPr lang="ru-RU" sz="2800" b="1">
                <a:latin typeface="Calibri" pitchFamily="34" charset="0"/>
              </a:rPr>
              <a:t>28м</a:t>
            </a:r>
            <a:r>
              <a:rPr lang="ru-RU" sz="2800" b="1" baseline="30000">
                <a:latin typeface="Calibri" pitchFamily="34" charset="0"/>
              </a:rPr>
              <a:t>2</a:t>
            </a:r>
            <a:r>
              <a:rPr lang="en-US" sz="2800" b="1" baseline="30000">
                <a:latin typeface="Calibri" pitchFamily="34" charset="0"/>
              </a:rPr>
              <a:t> </a:t>
            </a:r>
            <a:r>
              <a:rPr lang="ru-RU" sz="2800" b="1">
                <a:latin typeface="Calibri" pitchFamily="34" charset="0"/>
              </a:rPr>
              <a:t>50дм</a:t>
            </a:r>
            <a:r>
              <a:rPr lang="ru-RU" sz="2800" b="1" baseline="30000">
                <a:latin typeface="Calibri" pitchFamily="34" charset="0"/>
              </a:rPr>
              <a:t>2</a:t>
            </a:r>
            <a:r>
              <a:rPr lang="en-US" sz="2800" b="1" baseline="30000">
                <a:latin typeface="Calibri" pitchFamily="34" charset="0"/>
              </a:rPr>
              <a:t> </a:t>
            </a:r>
            <a:r>
              <a:rPr lang="ru-RU" sz="2800" b="1">
                <a:latin typeface="Calibri" pitchFamily="34" charset="0"/>
              </a:rPr>
              <a:t>57см</a:t>
            </a:r>
            <a:r>
              <a:rPr lang="ru-RU" sz="2800" b="1" baseline="30000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0023" y="123482"/>
            <a:ext cx="8029954" cy="249299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Девиз проекта</a:t>
            </a:r>
            <a:r>
              <a:rPr lang="en-US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ru-RU" sz="48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«В математику тропинки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одолеем без запинки»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787650"/>
            <a:ext cx="28797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>
          <a:xfrm>
            <a:off x="684213" y="141288"/>
            <a:ext cx="7775575" cy="91757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B050"/>
                </a:solidFill>
              </a:rPr>
              <a:t>Сколько цветов можно высадить на школьной клумбе?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84213" y="1276350"/>
            <a:ext cx="78486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1 цветок -                          </a:t>
            </a:r>
            <a:r>
              <a:rPr lang="en-US" sz="2800">
                <a:latin typeface="Calibri" pitchFamily="34" charset="0"/>
              </a:rPr>
              <a:t>S= 10</a:t>
            </a:r>
            <a:r>
              <a:rPr lang="ru-RU" sz="28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x10=100 </a:t>
            </a:r>
            <a:r>
              <a:rPr lang="ru-RU" sz="2800">
                <a:latin typeface="Calibri" pitchFamily="34" charset="0"/>
              </a:rPr>
              <a:t>см</a:t>
            </a:r>
            <a:r>
              <a:rPr lang="ru-RU" sz="2800" baseline="30000">
                <a:latin typeface="Calibri" pitchFamily="34" charset="0"/>
              </a:rPr>
              <a:t>2</a:t>
            </a:r>
          </a:p>
          <a:p>
            <a:r>
              <a:rPr lang="ru-RU" sz="2800">
                <a:latin typeface="Calibri" pitchFamily="34" charset="0"/>
              </a:rPr>
              <a:t> </a:t>
            </a:r>
          </a:p>
          <a:p>
            <a:endParaRPr lang="ru-RU" sz="2800">
              <a:latin typeface="Calibri" pitchFamily="34" charset="0"/>
            </a:endParaRPr>
          </a:p>
          <a:p>
            <a:endParaRPr lang="ru-RU" sz="2800">
              <a:latin typeface="Calibri" pitchFamily="34" charset="0"/>
            </a:endParaRPr>
          </a:p>
          <a:p>
            <a:endParaRPr lang="ru-RU" sz="2800">
              <a:latin typeface="Calibri" pitchFamily="34" charset="0"/>
            </a:endParaRPr>
          </a:p>
          <a:p>
            <a:endParaRPr lang="ru-RU" sz="2800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N=</a:t>
            </a:r>
            <a:r>
              <a:rPr lang="ru-RU" sz="28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285057</a:t>
            </a:r>
            <a:r>
              <a:rPr lang="ru-RU" sz="2800">
                <a:latin typeface="Calibri" pitchFamily="34" charset="0"/>
              </a:rPr>
              <a:t>:100=</a:t>
            </a:r>
            <a:r>
              <a:rPr lang="ru-RU" sz="2800" b="1" u="sng">
                <a:solidFill>
                  <a:srgbClr val="FF0000"/>
                </a:solidFill>
                <a:latin typeface="Calibri" pitchFamily="34" charset="0"/>
              </a:rPr>
              <a:t>2850 цветов  </a:t>
            </a:r>
            <a:r>
              <a:rPr lang="ru-RU" sz="2800">
                <a:latin typeface="Calibri" pitchFamily="34" charset="0"/>
              </a:rPr>
              <a:t>можно посадить на наших клумбах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00338" y="1203325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2700338" y="1779588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10 см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3276600" y="1419225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10 см</a:t>
            </a:r>
          </a:p>
        </p:txBody>
      </p:sp>
      <p:pic>
        <p:nvPicPr>
          <p:cNvPr id="21511" name="Picture 12" descr="http://s.picsfab.com/static/contents/images/4/7/f/43d573d1dbbd21e9dadf4c55479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643188"/>
            <a:ext cx="165576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4" descr="http://rozarii.ru/wp-content/uploads/2015/01/0_226-e1429012700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978025"/>
            <a:ext cx="2879725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25" y="206375"/>
            <a:ext cx="7934325" cy="542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работы:</a:t>
            </a:r>
          </a:p>
        </p:txBody>
      </p:sp>
      <p:sp>
        <p:nvSpPr>
          <p:cNvPr id="22531" name="Содержимое 3"/>
          <p:cNvSpPr>
            <a:spLocks noGrp="1"/>
          </p:cNvSpPr>
          <p:nvPr>
            <p:ph idx="1"/>
          </p:nvPr>
        </p:nvSpPr>
        <p:spPr>
          <a:xfrm>
            <a:off x="0" y="771525"/>
            <a:ext cx="9467850" cy="4156075"/>
          </a:xfrm>
        </p:spPr>
        <p:txBody>
          <a:bodyPr/>
          <a:lstStyle/>
          <a:p>
            <a:pPr eaLnBrk="1" hangingPunct="1"/>
            <a:r>
              <a:rPr lang="ru-RU" sz="2400" smtClean="0"/>
              <a:t>Провели измерения на местности.</a:t>
            </a:r>
          </a:p>
          <a:p>
            <a:pPr eaLnBrk="1" hangingPunct="1"/>
            <a:r>
              <a:rPr lang="ru-RU" sz="2400" smtClean="0"/>
              <a:t>Вычислили площадь и периметр каждой клумбы на школьном дворе.</a:t>
            </a:r>
          </a:p>
          <a:p>
            <a:pPr eaLnBrk="1" hangingPunct="1"/>
            <a:r>
              <a:rPr lang="ru-RU" sz="2400" smtClean="0"/>
              <a:t>Вычислили общую площадь и периметр всех клумб.</a:t>
            </a:r>
          </a:p>
          <a:p>
            <a:pPr eaLnBrk="1" hangingPunct="1"/>
            <a:r>
              <a:rPr lang="ru-RU" sz="2400" smtClean="0"/>
              <a:t>Научились находить площади многоугольников</a:t>
            </a:r>
            <a:r>
              <a:rPr lang="en-US" sz="2400" smtClean="0"/>
              <a:t> </a:t>
            </a:r>
            <a:r>
              <a:rPr lang="ru-RU" sz="2400" smtClean="0"/>
              <a:t>различной формы.</a:t>
            </a:r>
          </a:p>
          <a:p>
            <a:pPr eaLnBrk="1" hangingPunct="1"/>
            <a:r>
              <a:rPr lang="ru-RU" sz="2400" smtClean="0"/>
              <a:t>Изучили теорему ПИКА . </a:t>
            </a:r>
          </a:p>
          <a:p>
            <a:pPr eaLnBrk="1" hangingPunct="1"/>
            <a:r>
              <a:rPr lang="ru-RU" sz="2400" smtClean="0"/>
              <a:t>Получили  одинаковые результаты при вычислении площадей разными способами.</a:t>
            </a:r>
          </a:p>
          <a:p>
            <a:pPr eaLnBrk="1" hangingPunct="1"/>
            <a:r>
              <a:rPr lang="ru-RU" sz="2400" smtClean="0"/>
              <a:t>Применили свои знания на практике. </a:t>
            </a:r>
          </a:p>
          <a:p>
            <a:pPr eaLnBrk="1" hangingPunct="1"/>
            <a:r>
              <a:rPr lang="ru-RU" sz="2400" smtClean="0"/>
              <a:t>Приготовили презентацию к проекту!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859338" y="484188"/>
            <a:ext cx="3971925" cy="1931987"/>
          </a:xfrm>
        </p:spPr>
        <p:txBody>
          <a:bodyPr/>
          <a:lstStyle/>
          <a:p>
            <a:pPr algn="r" eaLnBrk="1" hangingPunct="1"/>
            <a:r>
              <a:rPr lang="ru-RU" sz="3600" smtClean="0"/>
              <a:t>А так же,  надеемся, что результаты нашей работы пригодятся  школе.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79388" y="4084638"/>
            <a:ext cx="8640762" cy="790575"/>
          </a:xfrm>
        </p:spPr>
        <p:txBody>
          <a:bodyPr/>
          <a:lstStyle/>
          <a:p>
            <a:pPr algn="r" eaLnBrk="1" hangingPunct="1">
              <a:buFont typeface="Arial" pitchFamily="34" charset="0"/>
              <a:buNone/>
            </a:pPr>
            <a:r>
              <a:rPr lang="ru-RU" sz="2800" b="1" i="1" smtClean="0">
                <a:solidFill>
                  <a:srgbClr val="C00000"/>
                </a:solidFill>
              </a:rPr>
              <a:t>«Жить на плоскости не скучно, веселей, чем на прямой!»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339502"/>
            <a:ext cx="3494087" cy="35988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7" y="3"/>
            <a:ext cx="7424661" cy="729430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Над проектом работали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Артемьев Алексей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Костин Юрий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Лужняк</a:t>
            </a:r>
            <a:r>
              <a:rPr lang="ru-RU" sz="36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Дмитрий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Маркин Артём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Нармания</a:t>
            </a:r>
            <a:r>
              <a:rPr lang="ru-RU" sz="36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Лиза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Пятахин</a:t>
            </a:r>
            <a:r>
              <a:rPr lang="ru-RU" sz="36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Павел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Хиджаази</a:t>
            </a:r>
            <a:r>
              <a:rPr lang="ru-RU" sz="36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600" b="1" dirty="0" err="1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Зияд</a:t>
            </a:r>
            <a:endParaRPr lang="ru-RU" sz="360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Нам необходимо выяснить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7425"/>
            <a:ext cx="8229600" cy="3606800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dirty="0" smtClean="0"/>
              <a:t>Как математика помогает нам в повседневной жизни?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000" dirty="0" smtClean="0"/>
              <a:t>Какова ее роль в работе на школьном дворе?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000" b="1" u="sng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нашего проекта</a:t>
            </a:r>
            <a:r>
              <a:rPr lang="en-US" sz="7000" b="1" u="sng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7000" b="1" u="sng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100" dirty="0" smtClean="0"/>
              <a:t>Провести измерения на местности.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100" dirty="0" smtClean="0"/>
              <a:t>Найти площадь и периметр каждой клумбы на школьном дворе.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100" dirty="0" smtClean="0"/>
              <a:t>Найти общую площадь и периметр всех клумб.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100" dirty="0" smtClean="0"/>
              <a:t>Научиться находить площади многоугольников</a:t>
            </a:r>
            <a:r>
              <a:rPr lang="en-US" sz="5100" dirty="0" smtClean="0"/>
              <a:t> </a:t>
            </a:r>
            <a:r>
              <a:rPr lang="ru-RU" sz="5100" dirty="0" smtClean="0"/>
              <a:t>различной формы.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100" dirty="0" smtClean="0"/>
              <a:t>Изучить теорему ПИКА 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100" dirty="0" smtClean="0"/>
              <a:t>Получаются ли одинаковые результаты при вычислении площадей. разными способами?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100" dirty="0" smtClean="0"/>
              <a:t>Применить свои знания на практике.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100" dirty="0" smtClean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лумба 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101940" y="679005"/>
            <a:ext cx="6042060" cy="4464496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3"/>
            <a:ext cx="624017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Клумба 1</a:t>
            </a:r>
            <a:r>
              <a:rPr lang="en-US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 </a:t>
            </a: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прямоугольник</a:t>
            </a:r>
          </a:p>
        </p:txBody>
      </p:sp>
      <p:pic>
        <p:nvPicPr>
          <p:cNvPr id="5124" name="Picture 5" descr="http://samara.bezformata.ru/content/image6185662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968375"/>
            <a:ext cx="3132138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0" y="1179513"/>
            <a:ext cx="4071938" cy="1714500"/>
          </a:xfrm>
        </p:spPr>
        <p:txBody>
          <a:bodyPr rtlCol="0">
            <a:normAutofit fontScale="625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7030A0"/>
                </a:solidFill>
              </a:rPr>
              <a:t>Дано: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ABCD-</a:t>
            </a:r>
            <a:r>
              <a:rPr lang="ru-RU" dirty="0" smtClean="0">
                <a:solidFill>
                  <a:schemeClr val="tx1"/>
                </a:solidFill>
              </a:rPr>
              <a:t>прямоугольник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AD=307</a:t>
            </a:r>
            <a:r>
              <a:rPr lang="ru-RU" dirty="0" smtClean="0">
                <a:solidFill>
                  <a:schemeClr val="tx1"/>
                </a:solidFill>
              </a:rPr>
              <a:t>см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DC=157</a:t>
            </a:r>
            <a:r>
              <a:rPr lang="ru-RU" dirty="0" smtClean="0">
                <a:solidFill>
                  <a:schemeClr val="tx1"/>
                </a:solidFill>
              </a:rPr>
              <a:t>см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Найти</a:t>
            </a:r>
            <a:r>
              <a:rPr lang="en-US" sz="3600" b="1" dirty="0" smtClean="0">
                <a:solidFill>
                  <a:srgbClr val="7030A0"/>
                </a:solidFill>
              </a:rPr>
              <a:t>: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P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ABCD</a:t>
            </a:r>
            <a:r>
              <a:rPr lang="en-US" sz="3600" b="1" dirty="0" smtClean="0">
                <a:solidFill>
                  <a:srgbClr val="7030A0"/>
                </a:solidFill>
              </a:rPr>
              <a:t>, S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ABCD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7494"/>
            <a:ext cx="806489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Площадь и периметр прямоугольника.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1393825"/>
            <a:ext cx="3429000" cy="963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4214813" y="1179513"/>
            <a:ext cx="357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500063" y="1179513"/>
            <a:ext cx="285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500063" y="23574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4214813" y="22494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6153" name="TextBox 12"/>
          <p:cNvSpPr txBox="1">
            <a:spLocks noChangeArrowheads="1"/>
          </p:cNvSpPr>
          <p:nvPr/>
        </p:nvSpPr>
        <p:spPr bwMode="auto">
          <a:xfrm>
            <a:off x="4357688" y="182086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157см</a:t>
            </a:r>
          </a:p>
        </p:txBody>
      </p:sp>
      <p:sp>
        <p:nvSpPr>
          <p:cNvPr id="6154" name="TextBox 13"/>
          <p:cNvSpPr txBox="1">
            <a:spLocks noChangeArrowheads="1"/>
          </p:cNvSpPr>
          <p:nvPr/>
        </p:nvSpPr>
        <p:spPr bwMode="auto">
          <a:xfrm>
            <a:off x="2143125" y="2411413"/>
            <a:ext cx="1143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307см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3053960"/>
            <a:ext cx="8424937" cy="267765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                              </a:t>
            </a:r>
            <a:r>
              <a:rPr lang="ru-RU" sz="2400" b="1" dirty="0">
                <a:solidFill>
                  <a:srgbClr val="7030A0"/>
                </a:solidFill>
                <a:latin typeface="+mn-lt"/>
                <a:cs typeface="+mn-cs"/>
              </a:rPr>
              <a:t>Решение: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P</a:t>
            </a:r>
            <a:r>
              <a:rPr lang="ru-RU" sz="2400" dirty="0">
                <a:latin typeface="+mn-lt"/>
                <a:cs typeface="+mn-cs"/>
              </a:rPr>
              <a:t>= (</a:t>
            </a:r>
            <a:r>
              <a:rPr lang="en-US" sz="2400" dirty="0" err="1">
                <a:latin typeface="+mn-lt"/>
                <a:cs typeface="+mn-cs"/>
              </a:rPr>
              <a:t>a+b</a:t>
            </a:r>
            <a:r>
              <a:rPr lang="en-US" sz="2400" dirty="0">
                <a:latin typeface="+mn-lt"/>
                <a:cs typeface="+mn-cs"/>
              </a:rPr>
              <a:t>)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en-US" sz="2400" b="1" baseline="30000" dirty="0">
                <a:latin typeface="+mn-lt"/>
                <a:cs typeface="+mn-cs"/>
              </a:rPr>
              <a:t>.</a:t>
            </a:r>
            <a:r>
              <a:rPr lang="en-US" sz="2400" dirty="0">
                <a:latin typeface="+mn-lt"/>
                <a:cs typeface="+mn-cs"/>
              </a:rPr>
              <a:t>2 = (AD+DC)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en-US" sz="2400" b="1" baseline="30000" dirty="0">
                <a:latin typeface="+mn-lt"/>
                <a:cs typeface="+mn-cs"/>
              </a:rPr>
              <a:t>. </a:t>
            </a:r>
            <a:r>
              <a:rPr lang="en-US" sz="2400" dirty="0">
                <a:latin typeface="+mn-lt"/>
                <a:cs typeface="+mn-cs"/>
              </a:rPr>
              <a:t>2 = (157+307)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en-US" sz="2400" b="1" baseline="30000" dirty="0">
                <a:latin typeface="+mn-lt"/>
                <a:cs typeface="+mn-cs"/>
              </a:rPr>
              <a:t>.</a:t>
            </a:r>
            <a:r>
              <a:rPr lang="ru-RU" sz="2400" b="1" baseline="30000" dirty="0">
                <a:latin typeface="+mn-lt"/>
                <a:cs typeface="+mn-cs"/>
              </a:rPr>
              <a:t> </a:t>
            </a:r>
            <a:r>
              <a:rPr lang="en-US" sz="2400" dirty="0">
                <a:latin typeface="+mn-lt"/>
                <a:cs typeface="+mn-cs"/>
              </a:rPr>
              <a:t>2=92</a:t>
            </a:r>
            <a:r>
              <a:rPr lang="ru-RU" sz="2400" dirty="0">
                <a:latin typeface="+mn-lt"/>
                <a:cs typeface="+mn-cs"/>
              </a:rPr>
              <a:t>8(см)</a:t>
            </a:r>
            <a:r>
              <a:rPr lang="en-US" sz="2400" dirty="0">
                <a:latin typeface="+mn-lt"/>
                <a:cs typeface="+mn-cs"/>
              </a:rPr>
              <a:t>;</a:t>
            </a:r>
            <a:r>
              <a:rPr lang="ru-RU" sz="2400" dirty="0">
                <a:latin typeface="+mn-lt"/>
                <a:cs typeface="+mn-cs"/>
              </a:rPr>
              <a:t>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S= a </a:t>
            </a:r>
            <a:r>
              <a:rPr lang="en-US" sz="2400" b="1" baseline="30000" dirty="0">
                <a:latin typeface="+mn-lt"/>
                <a:cs typeface="+mn-cs"/>
              </a:rPr>
              <a:t>.</a:t>
            </a:r>
            <a:r>
              <a:rPr lang="en-US" sz="2400" dirty="0">
                <a:latin typeface="+mn-lt"/>
                <a:cs typeface="+mn-cs"/>
              </a:rPr>
              <a:t> b = AD</a:t>
            </a:r>
            <a:r>
              <a:rPr lang="en-US" sz="2400" b="1" baseline="30000" dirty="0">
                <a:latin typeface="+mn-lt"/>
                <a:cs typeface="+mn-cs"/>
              </a:rPr>
              <a:t> . </a:t>
            </a:r>
            <a:r>
              <a:rPr lang="en-US" sz="2400" dirty="0">
                <a:latin typeface="+mn-lt"/>
                <a:cs typeface="+mn-cs"/>
              </a:rPr>
              <a:t>DC = 157 </a:t>
            </a:r>
            <a:r>
              <a:rPr lang="en-US" sz="2400" b="1" baseline="30000" dirty="0">
                <a:latin typeface="+mn-lt"/>
                <a:cs typeface="+mn-cs"/>
              </a:rPr>
              <a:t>.</a:t>
            </a:r>
            <a:r>
              <a:rPr lang="en-US" sz="2400" dirty="0">
                <a:latin typeface="+mn-lt"/>
                <a:cs typeface="+mn-cs"/>
              </a:rPr>
              <a:t> 307 =48199 </a:t>
            </a:r>
            <a:r>
              <a:rPr lang="ru-RU" sz="2400" dirty="0">
                <a:latin typeface="+mn-lt"/>
                <a:cs typeface="+mn-cs"/>
              </a:rPr>
              <a:t>(см</a:t>
            </a:r>
            <a:r>
              <a:rPr lang="ru-RU" sz="2400" baseline="30000" dirty="0">
                <a:latin typeface="+mn-lt"/>
                <a:cs typeface="+mn-cs"/>
              </a:rPr>
              <a:t>2</a:t>
            </a:r>
            <a:r>
              <a:rPr lang="ru-RU" sz="2400" dirty="0">
                <a:latin typeface="+mn-lt"/>
                <a:cs typeface="+mn-cs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Ответ: 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P= 9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м 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28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см , 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S=4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м</a:t>
            </a:r>
            <a:r>
              <a:rPr lang="ru-RU" sz="2800" b="1" baseline="30000" dirty="0">
                <a:solidFill>
                  <a:srgbClr val="7030A0"/>
                </a:solidFill>
                <a:latin typeface="+mn-lt"/>
                <a:cs typeface="+mn-cs"/>
              </a:rPr>
              <a:t>2 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81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дм</a:t>
            </a:r>
            <a:r>
              <a:rPr lang="ru-RU" sz="2800" b="1" baseline="30000" dirty="0">
                <a:solidFill>
                  <a:srgbClr val="7030A0"/>
                </a:solidFill>
                <a:latin typeface="+mn-lt"/>
                <a:cs typeface="+mn-cs"/>
              </a:rPr>
              <a:t>2 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99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см</a:t>
            </a:r>
            <a:r>
              <a:rPr lang="ru-RU" sz="2800" b="1" baseline="30000" dirty="0">
                <a:solidFill>
                  <a:srgbClr val="7030A0"/>
                </a:solidFill>
                <a:latin typeface="+mn-lt"/>
                <a:cs typeface="+mn-cs"/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лумба 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63888" y="757241"/>
            <a:ext cx="5458591" cy="41907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076" y="0"/>
            <a:ext cx="523406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Клумба 2</a:t>
            </a:r>
            <a:r>
              <a:rPr lang="en-US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</a:t>
            </a: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трапеция</a:t>
            </a:r>
            <a:endParaRPr lang="ru-RU" sz="3600" b="1" i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7172" name="Picture 7" descr="http://images.sodahead.com/polls/003572199/848495574_question20mark_xlarge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700088"/>
            <a:ext cx="33845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25" y="915988"/>
            <a:ext cx="2735263" cy="160178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200" b="1" i="1" dirty="0" smtClean="0">
                <a:solidFill>
                  <a:schemeClr val="bg1"/>
                </a:solidFill>
              </a:rPr>
              <a:t/>
            </a:r>
            <a:br>
              <a:rPr lang="ru-RU" sz="2200" b="1" i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Дано:</a:t>
            </a:r>
            <a:r>
              <a:rPr lang="ru-RU" sz="1200" b="1" dirty="0" smtClean="0">
                <a:solidFill>
                  <a:srgbClr val="7030A0"/>
                </a:solidFill>
              </a:rPr>
              <a:t/>
            </a:r>
            <a:br>
              <a:rPr lang="ru-RU" sz="1200" b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chemeClr val="bg1"/>
                </a:solidFill>
              </a:rPr>
              <a:t>а</a:t>
            </a:r>
            <a:r>
              <a:rPr lang="en-US" sz="2200" dirty="0" smtClean="0"/>
              <a:t>ABCD</a:t>
            </a:r>
            <a:r>
              <a:rPr lang="ru-RU" sz="2200" dirty="0" smtClean="0"/>
              <a:t> – прямоугольная трапеция</a:t>
            </a:r>
            <a:br>
              <a:rPr lang="ru-RU" sz="2200" dirty="0" smtClean="0"/>
            </a:br>
            <a:r>
              <a:rPr lang="en-US" sz="2200" dirty="0" smtClean="0"/>
              <a:t>AD </a:t>
            </a:r>
            <a:r>
              <a:rPr lang="ru-RU" sz="2200" dirty="0" smtClean="0"/>
              <a:t>= 512 см </a:t>
            </a:r>
            <a:br>
              <a:rPr lang="ru-RU" sz="2200" dirty="0" smtClean="0"/>
            </a:br>
            <a:r>
              <a:rPr lang="en-US" sz="2200" dirty="0" smtClean="0"/>
              <a:t>AB</a:t>
            </a:r>
            <a:r>
              <a:rPr lang="ru-RU" sz="2200" dirty="0" smtClean="0"/>
              <a:t> = 202 см </a:t>
            </a:r>
            <a:br>
              <a:rPr lang="ru-RU" sz="2200" dirty="0" smtClean="0"/>
            </a:br>
            <a:r>
              <a:rPr lang="en-US" sz="2200" dirty="0" smtClean="0"/>
              <a:t>CD </a:t>
            </a:r>
            <a:r>
              <a:rPr lang="ru-RU" sz="2200" dirty="0" smtClean="0"/>
              <a:t>= 180 см </a:t>
            </a:r>
            <a:br>
              <a:rPr lang="ru-RU" sz="2200" dirty="0" smtClean="0"/>
            </a:br>
            <a:r>
              <a:rPr lang="en-US" sz="2200" dirty="0" smtClean="0"/>
              <a:t>BC = </a:t>
            </a:r>
            <a:r>
              <a:rPr lang="ru-RU" sz="2200" dirty="0" smtClean="0"/>
              <a:t> 420 см</a:t>
            </a:r>
            <a:br>
              <a:rPr lang="ru-RU" sz="2200" dirty="0" smtClean="0"/>
            </a:br>
            <a:r>
              <a:rPr lang="ru-RU" sz="2000" b="1" dirty="0" smtClean="0">
                <a:solidFill>
                  <a:srgbClr val="7030A0"/>
                </a:solidFill>
              </a:rPr>
              <a:t>Найти</a:t>
            </a:r>
            <a:r>
              <a:rPr lang="en-US" sz="2000" b="1" dirty="0" smtClean="0">
                <a:solidFill>
                  <a:srgbClr val="7030A0"/>
                </a:solidFill>
              </a:rPr>
              <a:t>: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P</a:t>
            </a:r>
            <a:r>
              <a:rPr lang="en-US" sz="2000" b="1" dirty="0" smtClean="0">
                <a:solidFill>
                  <a:srgbClr val="7030A0"/>
                </a:solidFill>
              </a:rPr>
              <a:t>ABCD, </a:t>
            </a:r>
            <a:r>
              <a:rPr lang="en-US" sz="4000" b="1" dirty="0" smtClean="0">
                <a:solidFill>
                  <a:srgbClr val="7030A0"/>
                </a:solidFill>
              </a:rPr>
              <a:t>S</a:t>
            </a:r>
            <a:r>
              <a:rPr lang="en-US" sz="2000" b="1" dirty="0" smtClean="0">
                <a:solidFill>
                  <a:srgbClr val="7030A0"/>
                </a:solidFill>
              </a:rPr>
              <a:t>ABCD</a:t>
            </a:r>
            <a:br>
              <a:rPr lang="en-US" sz="2000" b="1" dirty="0" smtClean="0">
                <a:solidFill>
                  <a:srgbClr val="7030A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050" y="1058863"/>
            <a:ext cx="2881313" cy="113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583407" y="726281"/>
            <a:ext cx="1135062" cy="18002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180 см 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3059113" y="735013"/>
            <a:ext cx="895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420 см 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4932363" y="1492250"/>
            <a:ext cx="841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lain" startAt="180"/>
            </a:pPr>
            <a:r>
              <a:rPr lang="ru-RU">
                <a:latin typeface="Calibri" pitchFamily="34" charset="0"/>
              </a:rPr>
              <a:t> см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2339975" y="2247900"/>
            <a:ext cx="841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420 см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539750" y="2301875"/>
            <a:ext cx="77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92 см </a:t>
            </a: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539750" y="1203325"/>
            <a:ext cx="842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202 см</a:t>
            </a: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1692275" y="788988"/>
            <a:ext cx="30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8203" name="TextBox 12"/>
          <p:cNvSpPr txBox="1">
            <a:spLocks noChangeArrowheads="1"/>
          </p:cNvSpPr>
          <p:nvPr/>
        </p:nvSpPr>
        <p:spPr bwMode="auto">
          <a:xfrm>
            <a:off x="4859338" y="842963"/>
            <a:ext cx="30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8204" name="TextBox 13"/>
          <p:cNvSpPr txBox="1">
            <a:spLocks noChangeArrowheads="1"/>
          </p:cNvSpPr>
          <p:nvPr/>
        </p:nvSpPr>
        <p:spPr bwMode="auto">
          <a:xfrm>
            <a:off x="4932363" y="2193925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ru-RU">
              <a:latin typeface="Calibri" pitchFamily="34" charset="0"/>
            </a:endParaRPr>
          </a:p>
        </p:txBody>
      </p:sp>
      <p:sp>
        <p:nvSpPr>
          <p:cNvPr id="8205" name="TextBox 14"/>
          <p:cNvSpPr txBox="1">
            <a:spLocks noChangeArrowheads="1"/>
          </p:cNvSpPr>
          <p:nvPr/>
        </p:nvSpPr>
        <p:spPr bwMode="auto">
          <a:xfrm>
            <a:off x="179388" y="2247900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ru-RU">
              <a:latin typeface="Calibri" pitchFamily="34" charset="0"/>
            </a:endParaRPr>
          </a:p>
        </p:txBody>
      </p:sp>
      <p:sp>
        <p:nvSpPr>
          <p:cNvPr id="8206" name="TextBox 15"/>
          <p:cNvSpPr txBox="1">
            <a:spLocks noChangeArrowheads="1"/>
          </p:cNvSpPr>
          <p:nvPr/>
        </p:nvSpPr>
        <p:spPr bwMode="auto">
          <a:xfrm>
            <a:off x="1908175" y="2193925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</a:t>
            </a:r>
            <a:endParaRPr lang="ru-RU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9063" y="2643188"/>
            <a:ext cx="9024937" cy="24526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Решение: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Р </a:t>
            </a:r>
            <a:r>
              <a:rPr lang="en-US" sz="2000" baseline="-25000" dirty="0">
                <a:latin typeface="+mn-lt"/>
                <a:cs typeface="+mn-cs"/>
              </a:rPr>
              <a:t>ABCD</a:t>
            </a:r>
            <a:r>
              <a:rPr lang="en-US" sz="2000" dirty="0">
                <a:latin typeface="+mn-lt"/>
                <a:cs typeface="+mn-cs"/>
              </a:rPr>
              <a:t> = AB + BC+ CD+ AD = 202 + 420  + 180  + 512 = 1314 </a:t>
            </a:r>
            <a:r>
              <a:rPr lang="ru-RU" sz="2000" dirty="0">
                <a:latin typeface="+mn-lt"/>
                <a:cs typeface="+mn-cs"/>
              </a:rPr>
              <a:t>(см)</a:t>
            </a:r>
            <a:r>
              <a:rPr lang="en-US" sz="2000" dirty="0">
                <a:latin typeface="+mn-lt"/>
                <a:cs typeface="+mn-cs"/>
              </a:rPr>
              <a:t> ;       </a:t>
            </a:r>
            <a:r>
              <a:rPr lang="ru-RU" sz="2000" dirty="0">
                <a:latin typeface="+mn-lt"/>
                <a:cs typeface="+mn-cs"/>
              </a:rPr>
              <a:t>Р </a:t>
            </a:r>
            <a:r>
              <a:rPr lang="en-US" sz="2000" baseline="-25000" dirty="0">
                <a:latin typeface="+mn-lt"/>
                <a:cs typeface="+mn-cs"/>
              </a:rPr>
              <a:t>ABCD</a:t>
            </a:r>
            <a:r>
              <a:rPr lang="en-US" sz="2000" dirty="0">
                <a:latin typeface="+mn-lt"/>
                <a:cs typeface="+mn-cs"/>
              </a:rPr>
              <a:t> = 13</a:t>
            </a:r>
            <a:r>
              <a:rPr lang="ru-RU" sz="2000" dirty="0">
                <a:latin typeface="+mn-lt"/>
                <a:cs typeface="+mn-cs"/>
              </a:rPr>
              <a:t>м14см</a:t>
            </a: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AK = 512 – 420 = 92 </a:t>
            </a:r>
            <a:r>
              <a:rPr lang="ru-RU" sz="2000" dirty="0">
                <a:latin typeface="+mn-lt"/>
                <a:cs typeface="+mn-cs"/>
              </a:rPr>
              <a:t>(см)</a:t>
            </a:r>
            <a:r>
              <a:rPr lang="en-US" sz="2000" dirty="0">
                <a:latin typeface="+mn-lt"/>
                <a:cs typeface="+mn-cs"/>
              </a:rPr>
              <a:t>;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</a:t>
            </a:r>
            <a:r>
              <a:rPr lang="en-US" sz="2000" baseline="-25000" dirty="0">
                <a:latin typeface="+mn-lt"/>
                <a:cs typeface="+mn-cs"/>
              </a:rPr>
              <a:t>ABCD</a:t>
            </a:r>
            <a:r>
              <a:rPr lang="en-US" sz="2000" dirty="0">
                <a:latin typeface="+mn-lt"/>
                <a:cs typeface="+mn-cs"/>
              </a:rPr>
              <a:t> = S</a:t>
            </a:r>
            <a:r>
              <a:rPr lang="en-US" sz="2000" baseline="-25000" dirty="0">
                <a:latin typeface="+mn-lt"/>
                <a:cs typeface="+mn-cs"/>
              </a:rPr>
              <a:t>ABC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ru-RU" sz="2000" dirty="0">
                <a:latin typeface="+mn-lt"/>
                <a:cs typeface="+mn-cs"/>
              </a:rPr>
              <a:t>+</a:t>
            </a:r>
            <a:r>
              <a:rPr lang="en-US" sz="2000" dirty="0">
                <a:latin typeface="+mn-lt"/>
                <a:cs typeface="+mn-cs"/>
              </a:rPr>
              <a:t> S</a:t>
            </a:r>
            <a:r>
              <a:rPr lang="en-US" sz="2000" baseline="-25000" dirty="0">
                <a:latin typeface="+mn-lt"/>
                <a:cs typeface="+mn-cs"/>
              </a:rPr>
              <a:t>BCDK</a:t>
            </a:r>
            <a:r>
              <a:rPr lang="en-US" sz="2000" dirty="0">
                <a:latin typeface="+mn-lt"/>
                <a:cs typeface="+mn-cs"/>
              </a:rPr>
              <a:t> = AK * BK </a:t>
            </a:r>
            <a:r>
              <a:rPr lang="ru-RU" sz="2000" dirty="0">
                <a:latin typeface="+mn-lt"/>
                <a:cs typeface="+mn-cs"/>
              </a:rPr>
              <a:t>:</a:t>
            </a:r>
            <a:r>
              <a:rPr lang="en-US" sz="2000" dirty="0">
                <a:latin typeface="+mn-lt"/>
                <a:cs typeface="+mn-cs"/>
              </a:rPr>
              <a:t> 2 </a:t>
            </a:r>
            <a:r>
              <a:rPr lang="ru-RU" sz="2000" dirty="0">
                <a:latin typeface="+mn-lt"/>
                <a:cs typeface="+mn-cs"/>
              </a:rPr>
              <a:t>+</a:t>
            </a:r>
            <a:r>
              <a:rPr lang="en-US" sz="2000" dirty="0">
                <a:latin typeface="+mn-lt"/>
                <a:cs typeface="+mn-cs"/>
              </a:rPr>
              <a:t> BC * DC= 92 * 180 </a:t>
            </a:r>
            <a:r>
              <a:rPr lang="ru-RU" sz="2000" dirty="0">
                <a:latin typeface="+mn-lt"/>
                <a:cs typeface="+mn-cs"/>
              </a:rPr>
              <a:t>:</a:t>
            </a:r>
            <a:r>
              <a:rPr lang="en-US" sz="2000" dirty="0">
                <a:latin typeface="+mn-lt"/>
                <a:cs typeface="+mn-cs"/>
              </a:rPr>
              <a:t> 2 + 420 * 180 = 8280 + 75600</a:t>
            </a:r>
            <a:r>
              <a:rPr lang="ru-RU" sz="2000" dirty="0">
                <a:latin typeface="+mn-lt"/>
                <a:cs typeface="+mn-cs"/>
              </a:rPr>
              <a:t>=</a:t>
            </a:r>
            <a:r>
              <a:rPr lang="en-US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= 83880 </a:t>
            </a:r>
            <a:r>
              <a:rPr lang="ru-RU" sz="2000" dirty="0">
                <a:latin typeface="+mn-lt"/>
                <a:cs typeface="+mn-cs"/>
              </a:rPr>
              <a:t>(см</a:t>
            </a:r>
            <a:r>
              <a:rPr lang="en-US" sz="2000" baseline="30000" dirty="0">
                <a:latin typeface="+mn-lt"/>
                <a:cs typeface="+mn-cs"/>
              </a:rPr>
              <a:t> 2</a:t>
            </a:r>
            <a:r>
              <a:rPr lang="ru-RU" sz="2000" dirty="0">
                <a:latin typeface="+mn-lt"/>
                <a:cs typeface="+mn-cs"/>
              </a:rPr>
              <a:t>)</a:t>
            </a:r>
            <a:r>
              <a:rPr lang="en-US" sz="2000" dirty="0">
                <a:latin typeface="+mn-lt"/>
                <a:cs typeface="+mn-cs"/>
              </a:rPr>
              <a:t>  ;     S</a:t>
            </a:r>
            <a:r>
              <a:rPr lang="en-US" sz="2000" baseline="-25000" dirty="0">
                <a:latin typeface="+mn-lt"/>
                <a:cs typeface="+mn-cs"/>
              </a:rPr>
              <a:t>ABCD</a:t>
            </a:r>
            <a:r>
              <a:rPr lang="en-US" sz="2000" dirty="0">
                <a:latin typeface="+mn-lt"/>
                <a:cs typeface="+mn-cs"/>
              </a:rPr>
              <a:t> =   8 </a:t>
            </a:r>
            <a:r>
              <a:rPr lang="ru-RU" sz="2000" dirty="0">
                <a:latin typeface="+mn-lt"/>
                <a:cs typeface="+mn-cs"/>
              </a:rPr>
              <a:t>м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baseline="30000" dirty="0">
                <a:latin typeface="+mn-lt"/>
                <a:cs typeface="+mn-cs"/>
              </a:rPr>
              <a:t>2</a:t>
            </a:r>
            <a:r>
              <a:rPr lang="en-US" sz="2000" dirty="0">
                <a:latin typeface="+mn-lt"/>
                <a:cs typeface="+mn-cs"/>
              </a:rPr>
              <a:t> 38 </a:t>
            </a:r>
            <a:r>
              <a:rPr lang="ru-RU" sz="2000" dirty="0">
                <a:latin typeface="+mn-lt"/>
                <a:cs typeface="+mn-cs"/>
              </a:rPr>
              <a:t>дм </a:t>
            </a:r>
            <a:r>
              <a:rPr lang="ru-RU" sz="2000" baseline="30000" dirty="0">
                <a:latin typeface="+mn-lt"/>
                <a:cs typeface="+mn-cs"/>
              </a:rPr>
              <a:t>2</a:t>
            </a:r>
            <a:r>
              <a:rPr lang="ru-RU" sz="2000" dirty="0">
                <a:latin typeface="+mn-lt"/>
                <a:cs typeface="+mn-cs"/>
              </a:rPr>
              <a:t> </a:t>
            </a:r>
            <a:r>
              <a:rPr lang="en-US" sz="2000" dirty="0">
                <a:latin typeface="+mn-lt"/>
                <a:cs typeface="+mn-cs"/>
              </a:rPr>
              <a:t>80 </a:t>
            </a:r>
            <a:r>
              <a:rPr lang="ru-RU" sz="2000" dirty="0">
                <a:latin typeface="+mn-lt"/>
                <a:cs typeface="+mn-cs"/>
              </a:rPr>
              <a:t>см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baseline="30000" dirty="0">
                <a:latin typeface="+mn-lt"/>
                <a:cs typeface="+mn-cs"/>
              </a:rPr>
              <a:t>2</a:t>
            </a:r>
            <a:endParaRPr lang="ru-RU" sz="2000" baseline="30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aseline="30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Ответ: 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P=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13м 14см , 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S=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 8м</a:t>
            </a:r>
            <a:r>
              <a:rPr lang="ru-RU" sz="2800" b="1" baseline="30000" dirty="0">
                <a:solidFill>
                  <a:srgbClr val="7030A0"/>
                </a:solidFill>
                <a:latin typeface="+mn-lt"/>
                <a:cs typeface="+mn-cs"/>
              </a:rPr>
              <a:t>2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38дм</a:t>
            </a:r>
            <a:r>
              <a:rPr lang="ru-RU" sz="2800" b="1" baseline="30000" dirty="0">
                <a:solidFill>
                  <a:srgbClr val="7030A0"/>
                </a:solidFill>
                <a:latin typeface="+mn-lt"/>
                <a:cs typeface="+mn-cs"/>
              </a:rPr>
              <a:t>2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80</a:t>
            </a:r>
            <a:r>
              <a:rPr lang="en-US" sz="2800" b="1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см</a:t>
            </a:r>
            <a:r>
              <a:rPr lang="ru-RU" sz="2800" b="1" baseline="30000" dirty="0">
                <a:solidFill>
                  <a:srgbClr val="7030A0"/>
                </a:solidFill>
                <a:latin typeface="+mn-lt"/>
                <a:cs typeface="+mn-cs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aseline="30000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554461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Способ сложения площадей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0825" y="1058863"/>
            <a:ext cx="1800225" cy="1152525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 descr="клумба 3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07856" y="842963"/>
            <a:ext cx="6783743" cy="3817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" y="123477"/>
            <a:ext cx="533825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Клумба 3</a:t>
            </a:r>
            <a:r>
              <a:rPr lang="en-US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 </a:t>
            </a: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Трапеция</a:t>
            </a:r>
          </a:p>
        </p:txBody>
      </p:sp>
      <p:pic>
        <p:nvPicPr>
          <p:cNvPr id="9220" name="Picture 7" descr="http://www.strychalski.eu/UserFiles/Image/maskotka-kw-przyspieszon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492250"/>
            <a:ext cx="2182813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059582"/>
            <a:ext cx="2500330" cy="1339463"/>
          </a:xfrm>
          <a:prstGeom prst="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3131840" y="1059582"/>
            <a:ext cx="1985970" cy="1339463"/>
          </a:xfrm>
          <a:prstGeom prst="rtTriangle">
            <a:avLst/>
          </a:prstGeom>
          <a:solidFill>
            <a:srgbClr val="FF33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8" name="TextBox 6"/>
          <p:cNvSpPr txBox="1">
            <a:spLocks noChangeArrowheads="1"/>
          </p:cNvSpPr>
          <p:nvPr/>
        </p:nvSpPr>
        <p:spPr bwMode="auto">
          <a:xfrm>
            <a:off x="250825" y="2139950"/>
            <a:ext cx="461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dverGothicCamC"/>
              </a:rPr>
              <a:t>A</a:t>
            </a:r>
            <a:endParaRPr lang="ru-RU" sz="2400">
              <a:latin typeface="AdverGothicCamC"/>
            </a:endParaRPr>
          </a:p>
        </p:txBody>
      </p:sp>
      <p:sp>
        <p:nvSpPr>
          <p:cNvPr id="10249" name="TextBox 7"/>
          <p:cNvSpPr txBox="1">
            <a:spLocks noChangeArrowheads="1"/>
          </p:cNvSpPr>
          <p:nvPr/>
        </p:nvSpPr>
        <p:spPr bwMode="auto">
          <a:xfrm>
            <a:off x="250825" y="842963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dverGothicCamC"/>
              </a:rPr>
              <a:t>B</a:t>
            </a:r>
            <a:endParaRPr lang="ru-RU" sz="2400">
              <a:latin typeface="AdverGothicCamC"/>
            </a:endParaRP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3059113" y="700088"/>
            <a:ext cx="407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dverGothicCamC"/>
              </a:rPr>
              <a:t>C</a:t>
            </a:r>
            <a:endParaRPr lang="ru-RU" sz="2400">
              <a:latin typeface="AdverGothicCamC"/>
            </a:endParaRPr>
          </a:p>
        </p:txBody>
      </p:sp>
      <p:sp>
        <p:nvSpPr>
          <p:cNvPr id="10251" name="TextBox 10"/>
          <p:cNvSpPr txBox="1">
            <a:spLocks noChangeArrowheads="1"/>
          </p:cNvSpPr>
          <p:nvPr/>
        </p:nvSpPr>
        <p:spPr bwMode="auto">
          <a:xfrm>
            <a:off x="5003800" y="21399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dverGothicCamC"/>
              </a:rPr>
              <a:t>D</a:t>
            </a:r>
            <a:endParaRPr lang="ru-RU" sz="2400">
              <a:latin typeface="AdverGothicCamC"/>
            </a:endParaRPr>
          </a:p>
        </p:txBody>
      </p:sp>
      <p:sp>
        <p:nvSpPr>
          <p:cNvPr id="10252" name="TextBox 15"/>
          <p:cNvSpPr txBox="1">
            <a:spLocks noChangeArrowheads="1"/>
          </p:cNvSpPr>
          <p:nvPr/>
        </p:nvSpPr>
        <p:spPr bwMode="auto">
          <a:xfrm>
            <a:off x="5857875" y="803275"/>
            <a:ext cx="32861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ABCD</a:t>
            </a:r>
            <a:r>
              <a:rPr lang="ru-RU" sz="2000">
                <a:latin typeface="Calibri" pitchFamily="34" charset="0"/>
              </a:rPr>
              <a:t> – прямоугольная трапеция </a:t>
            </a:r>
          </a:p>
          <a:p>
            <a:r>
              <a:rPr lang="en-US" sz="2000">
                <a:latin typeface="Calibri" pitchFamily="34" charset="0"/>
              </a:rPr>
              <a:t>AB = 177</a:t>
            </a:r>
            <a:r>
              <a:rPr lang="ru-RU" sz="2000">
                <a:latin typeface="Calibri" pitchFamily="34" charset="0"/>
              </a:rPr>
              <a:t>см</a:t>
            </a:r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BC = 421</a:t>
            </a:r>
            <a:r>
              <a:rPr lang="ru-RU" sz="2000">
                <a:latin typeface="Calibri" pitchFamily="34" charset="0"/>
              </a:rPr>
              <a:t>см</a:t>
            </a:r>
            <a:r>
              <a:rPr lang="en-US" sz="2000">
                <a:latin typeface="Calibri" pitchFamily="34" charset="0"/>
              </a:rPr>
              <a:t> </a:t>
            </a:r>
          </a:p>
          <a:p>
            <a:r>
              <a:rPr lang="en-US" sz="2000">
                <a:latin typeface="Calibri" pitchFamily="34" charset="0"/>
              </a:rPr>
              <a:t>CD = 257</a:t>
            </a:r>
            <a:r>
              <a:rPr lang="ru-RU" sz="2000">
                <a:latin typeface="Calibri" pitchFamily="34" charset="0"/>
              </a:rPr>
              <a:t>см</a:t>
            </a:r>
            <a:r>
              <a:rPr lang="en-US" sz="2000">
                <a:latin typeface="Calibri" pitchFamily="34" charset="0"/>
              </a:rPr>
              <a:t> </a:t>
            </a:r>
            <a:endParaRPr lang="ru-RU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AD = 607</a:t>
            </a:r>
            <a:r>
              <a:rPr lang="ru-RU" sz="2000">
                <a:latin typeface="Calibri" pitchFamily="34" charset="0"/>
              </a:rPr>
              <a:t>см</a:t>
            </a:r>
            <a:r>
              <a:rPr lang="en-US" sz="2000">
                <a:latin typeface="Calibri" pitchFamily="34" charset="0"/>
              </a:rPr>
              <a:t>. </a:t>
            </a:r>
            <a:endParaRPr lang="ru-RU" sz="2000">
              <a:latin typeface="Calibri" pitchFamily="34" charset="0"/>
            </a:endParaRPr>
          </a:p>
          <a:p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Найти</a:t>
            </a:r>
            <a:r>
              <a:rPr lang="en-US" sz="2000" b="1">
                <a:solidFill>
                  <a:srgbClr val="7030A0"/>
                </a:solidFill>
                <a:latin typeface="Calibri" pitchFamily="34" charset="0"/>
              </a:rPr>
              <a:t>: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</a:rPr>
              <a:t>P</a:t>
            </a:r>
            <a:r>
              <a:rPr lang="en-US" sz="2000" b="1">
                <a:solidFill>
                  <a:srgbClr val="7030A0"/>
                </a:solidFill>
                <a:latin typeface="Calibri" pitchFamily="34" charset="0"/>
              </a:rPr>
              <a:t>ABCD, </a:t>
            </a:r>
            <a:r>
              <a:rPr lang="en-US" sz="4000" b="1">
                <a:solidFill>
                  <a:srgbClr val="7030A0"/>
                </a:solidFill>
                <a:latin typeface="Calibri" pitchFamily="34" charset="0"/>
              </a:rPr>
              <a:t>S</a:t>
            </a:r>
            <a:r>
              <a:rPr lang="en-US" sz="2000" b="1">
                <a:solidFill>
                  <a:srgbClr val="7030A0"/>
                </a:solidFill>
                <a:latin typeface="Calibri" pitchFamily="34" charset="0"/>
              </a:rPr>
              <a:t>ABCD</a:t>
            </a:r>
          </a:p>
          <a:p>
            <a:endParaRPr lang="ru-RU" sz="2000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</p:txBody>
      </p:sp>
      <p:sp>
        <p:nvSpPr>
          <p:cNvPr id="10253" name="TextBox 16"/>
          <p:cNvSpPr txBox="1">
            <a:spLocks noChangeArrowheads="1"/>
          </p:cNvSpPr>
          <p:nvPr/>
        </p:nvSpPr>
        <p:spPr bwMode="auto">
          <a:xfrm>
            <a:off x="5148263" y="771525"/>
            <a:ext cx="38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dverGothicCamC"/>
              </a:rPr>
              <a:t>K</a:t>
            </a:r>
            <a:endParaRPr lang="ru-RU" sz="2400">
              <a:latin typeface="AdverGothicCam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23478"/>
            <a:ext cx="601216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Способ вычитания площадей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3399"/>
              </a:solidFill>
              <a:latin typeface="+mn-lt"/>
              <a:cs typeface="+mn-cs"/>
            </a:endParaRPr>
          </a:p>
        </p:txBody>
      </p:sp>
      <p:sp>
        <p:nvSpPr>
          <p:cNvPr id="10255" name="TextBox 20"/>
          <p:cNvSpPr txBox="1">
            <a:spLocks noChangeArrowheads="1"/>
          </p:cNvSpPr>
          <p:nvPr/>
        </p:nvSpPr>
        <p:spPr bwMode="auto">
          <a:xfrm>
            <a:off x="250825" y="2787650"/>
            <a:ext cx="87137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alibri" pitchFamily="34" charset="0"/>
              </a:rPr>
              <a:t>Решение: </a:t>
            </a:r>
          </a:p>
          <a:p>
            <a:r>
              <a:rPr lang="en-US">
                <a:latin typeface="Calibri" pitchFamily="34" charset="0"/>
              </a:rPr>
              <a:t>P</a:t>
            </a:r>
            <a:r>
              <a:rPr lang="en-US" sz="1400">
                <a:latin typeface="Calibri" pitchFamily="34" charset="0"/>
              </a:rPr>
              <a:t>ABCD </a:t>
            </a:r>
            <a:r>
              <a:rPr lang="en-US">
                <a:latin typeface="Calibri" pitchFamily="34" charset="0"/>
              </a:rPr>
              <a:t>= AB + CD + AD + BC = 177 + 257 + 607 + 421 = 1426</a:t>
            </a:r>
            <a:r>
              <a:rPr lang="ru-RU">
                <a:latin typeface="Calibri" pitchFamily="34" charset="0"/>
              </a:rPr>
              <a:t>(см)</a:t>
            </a:r>
            <a:r>
              <a:rPr lang="en-US">
                <a:latin typeface="Calibri" pitchFamily="34" charset="0"/>
              </a:rPr>
              <a:t>;     P</a:t>
            </a:r>
            <a:r>
              <a:rPr lang="en-US" baseline="-25000">
                <a:latin typeface="Calibri" pitchFamily="34" charset="0"/>
              </a:rPr>
              <a:t>ABCD</a:t>
            </a:r>
            <a:r>
              <a:rPr lang="en-US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= 14м 62см</a:t>
            </a:r>
          </a:p>
          <a:p>
            <a:r>
              <a:rPr lang="en-US">
                <a:latin typeface="Calibri" pitchFamily="34" charset="0"/>
              </a:rPr>
              <a:t>CK = 607 – 42</a:t>
            </a:r>
            <a:r>
              <a:rPr lang="ru-RU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= 186(</a:t>
            </a:r>
            <a:r>
              <a:rPr lang="ru-RU">
                <a:latin typeface="Calibri" pitchFamily="34" charset="0"/>
              </a:rPr>
              <a:t>см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</a:t>
            </a:r>
            <a:r>
              <a:rPr lang="en-US" sz="1400">
                <a:latin typeface="Calibri" pitchFamily="34" charset="0"/>
              </a:rPr>
              <a:t>ABCD </a:t>
            </a:r>
            <a:r>
              <a:rPr lang="en-US">
                <a:latin typeface="Calibri" pitchFamily="34" charset="0"/>
              </a:rPr>
              <a:t> =  S</a:t>
            </a:r>
            <a:r>
              <a:rPr lang="en-US" baseline="-25000">
                <a:latin typeface="Calibri" pitchFamily="34" charset="0"/>
              </a:rPr>
              <a:t>ABKD</a:t>
            </a:r>
            <a:r>
              <a:rPr lang="en-US">
                <a:latin typeface="Calibri" pitchFamily="34" charset="0"/>
              </a:rPr>
              <a:t> – S</a:t>
            </a:r>
            <a:r>
              <a:rPr lang="en-US" baseline="-25000">
                <a:latin typeface="Calibri" pitchFamily="34" charset="0"/>
              </a:rPr>
              <a:t>CKD</a:t>
            </a:r>
            <a:r>
              <a:rPr lang="en-US">
                <a:latin typeface="Calibri" pitchFamily="34" charset="0"/>
              </a:rPr>
              <a:t> = AB*AD – CK*KD : 2 = 607 *177 – 186 * 177 : 2 = 107439</a:t>
            </a:r>
            <a:r>
              <a:rPr lang="ru-RU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- 16461=</a:t>
            </a:r>
          </a:p>
          <a:p>
            <a:r>
              <a:rPr lang="en-US">
                <a:latin typeface="Calibri" pitchFamily="34" charset="0"/>
              </a:rPr>
              <a:t>= 90978 (</a:t>
            </a:r>
            <a:r>
              <a:rPr lang="ru-RU">
                <a:latin typeface="Calibri" pitchFamily="34" charset="0"/>
              </a:rPr>
              <a:t>см</a:t>
            </a:r>
            <a:r>
              <a:rPr lang="ru-RU" baseline="30000">
                <a:latin typeface="Calibri" pitchFamily="34" charset="0"/>
              </a:rPr>
              <a:t>2 </a:t>
            </a:r>
            <a:r>
              <a:rPr lang="ru-RU">
                <a:latin typeface="Calibri" pitchFamily="34" charset="0"/>
              </a:rPr>
              <a:t>)</a:t>
            </a:r>
            <a:r>
              <a:rPr lang="en-US">
                <a:latin typeface="Calibri" pitchFamily="34" charset="0"/>
              </a:rPr>
              <a:t>; S</a:t>
            </a:r>
            <a:r>
              <a:rPr lang="en-US" baseline="-25000">
                <a:latin typeface="Calibri" pitchFamily="34" charset="0"/>
              </a:rPr>
              <a:t>ABCD</a:t>
            </a:r>
            <a:r>
              <a:rPr lang="en-US">
                <a:latin typeface="Calibri" pitchFamily="34" charset="0"/>
              </a:rPr>
              <a:t>  = 9 </a:t>
            </a:r>
            <a:r>
              <a:rPr lang="ru-RU">
                <a:latin typeface="Calibri" pitchFamily="34" charset="0"/>
              </a:rPr>
              <a:t>м</a:t>
            </a:r>
            <a:r>
              <a:rPr lang="ru-RU" baseline="30000">
                <a:latin typeface="Calibri" pitchFamily="34" charset="0"/>
              </a:rPr>
              <a:t>2 </a:t>
            </a:r>
            <a:r>
              <a:rPr lang="ru-RU">
                <a:latin typeface="Calibri" pitchFamily="34" charset="0"/>
              </a:rPr>
              <a:t> 9 дм</a:t>
            </a:r>
            <a:r>
              <a:rPr lang="ru-RU" baseline="30000">
                <a:latin typeface="Calibri" pitchFamily="34" charset="0"/>
              </a:rPr>
              <a:t>2</a:t>
            </a:r>
            <a:r>
              <a:rPr lang="ru-RU">
                <a:latin typeface="Calibri" pitchFamily="34" charset="0"/>
              </a:rPr>
              <a:t> 78  см</a:t>
            </a:r>
            <a:r>
              <a:rPr lang="ru-RU" baseline="30000">
                <a:latin typeface="Calibri" pitchFamily="34" charset="0"/>
              </a:rPr>
              <a:t>2</a:t>
            </a:r>
          </a:p>
          <a:p>
            <a:endParaRPr lang="ru-RU" baseline="30000">
              <a:latin typeface="Calibri" pitchFamily="34" charset="0"/>
            </a:endParaRPr>
          </a:p>
          <a:p>
            <a:endParaRPr lang="ru-RU" baseline="30000">
              <a:latin typeface="Calibri" pitchFamily="34" charset="0"/>
            </a:endParaRPr>
          </a:p>
          <a:p>
            <a:endParaRPr lang="en-US" baseline="300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solidFill>
                <a:srgbClr val="FF3399"/>
              </a:solidFill>
              <a:latin typeface="Calibri" pitchFamily="34" charset="0"/>
            </a:endParaRPr>
          </a:p>
        </p:txBody>
      </p:sp>
      <p:sp>
        <p:nvSpPr>
          <p:cNvPr id="10256" name="Прямоугольник 19"/>
          <p:cNvSpPr>
            <a:spLocks noChangeArrowheads="1"/>
          </p:cNvSpPr>
          <p:nvPr/>
        </p:nvSpPr>
        <p:spPr bwMode="auto">
          <a:xfrm>
            <a:off x="1385888" y="965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99"/>
                </a:solidFill>
                <a:latin typeface="AdverGothicCamC"/>
              </a:rPr>
              <a:t>B</a:t>
            </a:r>
            <a:endParaRPr lang="ru-RU" sz="3200">
              <a:solidFill>
                <a:srgbClr val="FF3399"/>
              </a:solidFill>
              <a:latin typeface="AdverGothicCamC"/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3059113" y="1058863"/>
            <a:ext cx="2017712" cy="1296987"/>
          </a:xfrm>
          <a:prstGeom prst="flowChartProcess">
            <a:avLst/>
          </a:prstGeom>
          <a:noFill/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8" name="Прямоугольник 24"/>
          <p:cNvSpPr>
            <a:spLocks noChangeArrowheads="1"/>
          </p:cNvSpPr>
          <p:nvPr/>
        </p:nvSpPr>
        <p:spPr bwMode="auto">
          <a:xfrm>
            <a:off x="6156325" y="411163"/>
            <a:ext cx="831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Дано:</a:t>
            </a:r>
          </a:p>
          <a:p>
            <a:endParaRPr lang="ru-RU" sz="2000">
              <a:latin typeface="Calibri" pitchFamily="34" charset="0"/>
            </a:endParaRPr>
          </a:p>
        </p:txBody>
      </p:sp>
      <p:sp>
        <p:nvSpPr>
          <p:cNvPr id="10259" name="Прямоугольник 25"/>
          <p:cNvSpPr>
            <a:spLocks noChangeArrowheads="1"/>
          </p:cNvSpPr>
          <p:nvPr/>
        </p:nvSpPr>
        <p:spPr bwMode="auto">
          <a:xfrm>
            <a:off x="0" y="149225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177</a:t>
            </a:r>
            <a:r>
              <a:rPr lang="ru-RU" sz="1600">
                <a:latin typeface="Calibri" pitchFamily="34" charset="0"/>
              </a:rPr>
              <a:t>см</a:t>
            </a:r>
          </a:p>
        </p:txBody>
      </p:sp>
      <p:sp>
        <p:nvSpPr>
          <p:cNvPr id="10260" name="Прямоугольник 26"/>
          <p:cNvSpPr>
            <a:spLocks noChangeArrowheads="1"/>
          </p:cNvSpPr>
          <p:nvPr/>
        </p:nvSpPr>
        <p:spPr bwMode="auto">
          <a:xfrm>
            <a:off x="1547813" y="700088"/>
            <a:ext cx="769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421</a:t>
            </a:r>
            <a:r>
              <a:rPr lang="ru-RU" sz="1600">
                <a:latin typeface="Calibri" pitchFamily="34" charset="0"/>
              </a:rPr>
              <a:t>см</a:t>
            </a:r>
            <a:r>
              <a:rPr lang="en-US" sz="1600">
                <a:latin typeface="Calibri" pitchFamily="34" charset="0"/>
              </a:rPr>
              <a:t> 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10261" name="Прямоугольник 27"/>
          <p:cNvSpPr>
            <a:spLocks noChangeArrowheads="1"/>
          </p:cNvSpPr>
          <p:nvPr/>
        </p:nvSpPr>
        <p:spPr bwMode="auto">
          <a:xfrm>
            <a:off x="3995738" y="1419225"/>
            <a:ext cx="7699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257</a:t>
            </a:r>
            <a:r>
              <a:rPr lang="ru-RU" sz="1600">
                <a:latin typeface="Calibri" pitchFamily="34" charset="0"/>
              </a:rPr>
              <a:t>см</a:t>
            </a:r>
            <a:r>
              <a:rPr lang="en-US" sz="1600">
                <a:latin typeface="Calibri" pitchFamily="34" charset="0"/>
              </a:rPr>
              <a:t> 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10262" name="Прямоугольник 28"/>
          <p:cNvSpPr>
            <a:spLocks noChangeArrowheads="1"/>
          </p:cNvSpPr>
          <p:nvPr/>
        </p:nvSpPr>
        <p:spPr bwMode="auto">
          <a:xfrm>
            <a:off x="2411413" y="2427288"/>
            <a:ext cx="723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607</a:t>
            </a:r>
            <a:r>
              <a:rPr lang="ru-RU" sz="1600">
                <a:latin typeface="Calibri" pitchFamily="34" charset="0"/>
              </a:rPr>
              <a:t>см</a:t>
            </a:r>
          </a:p>
        </p:txBody>
      </p:sp>
      <p:sp>
        <p:nvSpPr>
          <p:cNvPr id="10263" name="TextBox 18"/>
          <p:cNvSpPr txBox="1">
            <a:spLocks noChangeArrowheads="1"/>
          </p:cNvSpPr>
          <p:nvPr/>
        </p:nvSpPr>
        <p:spPr bwMode="auto">
          <a:xfrm>
            <a:off x="3779838" y="700088"/>
            <a:ext cx="93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186 см</a:t>
            </a:r>
          </a:p>
        </p:txBody>
      </p:sp>
      <p:sp>
        <p:nvSpPr>
          <p:cNvPr id="10264" name="Прямоугольник 20"/>
          <p:cNvSpPr>
            <a:spLocks noChangeArrowheads="1"/>
          </p:cNvSpPr>
          <p:nvPr/>
        </p:nvSpPr>
        <p:spPr bwMode="auto">
          <a:xfrm>
            <a:off x="468313" y="4443413"/>
            <a:ext cx="7056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7030A0"/>
                </a:solidFill>
              </a:rPr>
              <a:t>Ответ: </a:t>
            </a:r>
            <a:r>
              <a:rPr lang="en-US" sz="2000" b="1">
                <a:solidFill>
                  <a:srgbClr val="7030A0"/>
                </a:solidFill>
              </a:rPr>
              <a:t>P= </a:t>
            </a:r>
            <a:r>
              <a:rPr lang="ru-RU" sz="2000" b="1">
                <a:solidFill>
                  <a:srgbClr val="7030A0"/>
                </a:solidFill>
              </a:rPr>
              <a:t>14 м 62 см , </a:t>
            </a:r>
            <a:r>
              <a:rPr lang="en-US" sz="2000" b="1">
                <a:solidFill>
                  <a:srgbClr val="7030A0"/>
                </a:solidFill>
              </a:rPr>
              <a:t>S=</a:t>
            </a:r>
            <a:r>
              <a:rPr lang="ru-RU" sz="2000" b="1">
                <a:solidFill>
                  <a:srgbClr val="7030A0"/>
                </a:solidFill>
              </a:rPr>
              <a:t> 9 м</a:t>
            </a:r>
            <a:r>
              <a:rPr lang="ru-RU" sz="2000" b="1" baseline="30000">
                <a:solidFill>
                  <a:srgbClr val="7030A0"/>
                </a:solidFill>
              </a:rPr>
              <a:t>2 </a:t>
            </a:r>
            <a:r>
              <a:rPr lang="ru-RU" sz="2000" b="1">
                <a:solidFill>
                  <a:srgbClr val="7030A0"/>
                </a:solidFill>
              </a:rPr>
              <a:t>9 дм</a:t>
            </a:r>
            <a:r>
              <a:rPr lang="ru-RU" sz="2000" b="1" baseline="30000">
                <a:solidFill>
                  <a:srgbClr val="7030A0"/>
                </a:solidFill>
              </a:rPr>
              <a:t>2 </a:t>
            </a:r>
            <a:r>
              <a:rPr lang="en-US" sz="2000" b="1">
                <a:solidFill>
                  <a:srgbClr val="7030A0"/>
                </a:solidFill>
              </a:rPr>
              <a:t> </a:t>
            </a:r>
            <a:r>
              <a:rPr lang="ru-RU" sz="2000" b="1">
                <a:solidFill>
                  <a:srgbClr val="7030A0"/>
                </a:solidFill>
              </a:rPr>
              <a:t>78 см</a:t>
            </a:r>
            <a:r>
              <a:rPr lang="ru-RU" sz="2000" b="1" baseline="30000">
                <a:solidFill>
                  <a:srgbClr val="7030A0"/>
                </a:solidFill>
              </a:rPr>
              <a:t>2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916</Words>
  <Application>Microsoft Office PowerPoint</Application>
  <PresentationFormat>Экран (16:9)</PresentationFormat>
  <Paragraphs>194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Нам необходимо выяснить</vt:lpstr>
      <vt:lpstr>Слайд 4</vt:lpstr>
      <vt:lpstr>Слайд 5</vt:lpstr>
      <vt:lpstr>Слайд 6</vt:lpstr>
      <vt:lpstr> Дано: аABCD – прямоугольная трапеция AD = 512 см  AB = 202 см  CD = 180 см  BC =  420 см Найти: PABCD, SABCD    </vt:lpstr>
      <vt:lpstr>Слайд 8</vt:lpstr>
      <vt:lpstr>Слайд 9</vt:lpstr>
      <vt:lpstr>Слайд 10</vt:lpstr>
      <vt:lpstr>Слайд 11</vt:lpstr>
      <vt:lpstr>Слайд 12</vt:lpstr>
      <vt:lpstr>Слайд 13</vt:lpstr>
      <vt:lpstr>Вычисление площади прямоугольной клумбы по формуле Пика</vt:lpstr>
      <vt:lpstr> </vt:lpstr>
      <vt:lpstr>Слайд 16</vt:lpstr>
      <vt:lpstr>Слайд 17</vt:lpstr>
      <vt:lpstr>Слайд 18</vt:lpstr>
      <vt:lpstr>Подведем итог</vt:lpstr>
      <vt:lpstr>Сколько цветов можно высадить на школьной клумбе?</vt:lpstr>
      <vt:lpstr>Результаты работы:</vt:lpstr>
      <vt:lpstr>А так же,  надеемся, что результаты нашей работы пригодятся  школе.</vt:lpstr>
      <vt:lpstr>Слайд 23</vt:lpstr>
    </vt:vector>
  </TitlesOfParts>
  <Company>venda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N745</dc:creator>
  <cp:lastModifiedBy>User</cp:lastModifiedBy>
  <cp:revision>72</cp:revision>
  <dcterms:created xsi:type="dcterms:W3CDTF">2016-01-27T09:05:13Z</dcterms:created>
  <dcterms:modified xsi:type="dcterms:W3CDTF">2016-02-07T13:29:46Z</dcterms:modified>
</cp:coreProperties>
</file>