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commentAuthors.xml" ContentType="application/vnd.openxmlformats-officedocument.presentationml.commentAuthors+xml"/>
  <Override PartName="/ppt/slideLayouts/slideLayout10.xml" ContentType="application/vnd.openxmlformats-officedocument.presentationml.slideLayout+xml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175" r:id="rId1"/>
  </p:sldMasterIdLst>
  <p:notesMasterIdLst>
    <p:notesMasterId r:id="rId25"/>
  </p:notesMasterIdLst>
  <p:handoutMasterIdLst>
    <p:handoutMasterId r:id="rId26"/>
  </p:handoutMasterIdLst>
  <p:sldIdLst>
    <p:sldId id="260" r:id="rId2"/>
    <p:sldId id="262" r:id="rId3"/>
    <p:sldId id="264" r:id="rId4"/>
    <p:sldId id="256" r:id="rId5"/>
    <p:sldId id="266" r:id="rId6"/>
    <p:sldId id="267" r:id="rId7"/>
    <p:sldId id="269" r:id="rId8"/>
    <p:sldId id="271" r:id="rId9"/>
    <p:sldId id="273" r:id="rId10"/>
    <p:sldId id="274" r:id="rId11"/>
    <p:sldId id="275" r:id="rId12"/>
    <p:sldId id="276" r:id="rId13"/>
    <p:sldId id="277" r:id="rId14"/>
    <p:sldId id="278" r:id="rId15"/>
    <p:sldId id="279" r:id="rId16"/>
    <p:sldId id="281" r:id="rId17"/>
    <p:sldId id="282" r:id="rId18"/>
    <p:sldId id="283" r:id="rId19"/>
    <p:sldId id="284" r:id="rId20"/>
    <p:sldId id="285" r:id="rId21"/>
    <p:sldId id="286" r:id="rId22"/>
    <p:sldId id="287" r:id="rId23"/>
    <p:sldId id="289" r:id="rId2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User" initials="U" lastIdx="0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present/>
    <p:sldAll/>
    <p:penClr>
      <a:srgbClr val="FF0000"/>
    </p:penClr>
  </p:showPr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8" autoAdjust="0"/>
    <p:restoredTop sz="94624" autoAdjust="0"/>
  </p:normalViewPr>
  <p:slideViewPr>
    <p:cSldViewPr>
      <p:cViewPr varScale="1">
        <p:scale>
          <a:sx n="69" d="100"/>
          <a:sy n="69" d="100"/>
        </p:scale>
        <p:origin x="-1416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commentAuthors" Target="commentAuthors.xml"/><Relationship Id="rId30" Type="http://schemas.openxmlformats.org/officeDocument/2006/relationships/theme" Target="theme/theme1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slide" Target="../slides/slide9.xml"/><Relationship Id="rId7" Type="http://schemas.openxmlformats.org/officeDocument/2006/relationships/slide" Target="../slides/slide17.xml"/><Relationship Id="rId2" Type="http://schemas.openxmlformats.org/officeDocument/2006/relationships/slide" Target="../slides/slide13.xml"/><Relationship Id="rId1" Type="http://schemas.openxmlformats.org/officeDocument/2006/relationships/slide" Target="../slides/slide11.xml"/><Relationship Id="rId6" Type="http://schemas.openxmlformats.org/officeDocument/2006/relationships/slide" Target="../slides/slide5.xml"/><Relationship Id="rId5" Type="http://schemas.openxmlformats.org/officeDocument/2006/relationships/slide" Target="../slides/slide20.xml"/><Relationship Id="rId4" Type="http://schemas.openxmlformats.org/officeDocument/2006/relationships/slide" Target="../slides/slide15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4">
  <dgm:title val=""/>
  <dgm:desc val=""/>
  <dgm:catLst>
    <dgm:cat type="accent2" pri="11400"/>
  </dgm:catLst>
  <dgm:styleLbl name="node0">
    <dgm:fillClrLst meth="cycle">
      <a:schemeClr val="accent2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2">
        <a:shade val="50000"/>
      </a:schemeClr>
      <a:schemeClr val="accent2">
        <a:tint val="4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2">
        <a:shade val="50000"/>
      </a:schemeClr>
      <a:schemeClr val="accent2">
        <a:tint val="45000"/>
      </a:schemeClr>
    </dgm:fillClrLst>
    <dgm:linClrLst meth="cycle">
      <a:schemeClr val="accent2">
        <a:shade val="50000"/>
      </a:schemeClr>
      <a:schemeClr val="accent2">
        <a:tint val="45000"/>
      </a:schemeClr>
    </dgm:linClrLst>
    <dgm:effectClrLst/>
    <dgm:txLinClrLst/>
    <dgm:txFillClrLst/>
    <dgm:txEffectClrLst/>
  </dgm:styleLbl>
  <dgm:styleLbl name="lnNode1">
    <dgm:fillClrLst meth="cycle">
      <a:schemeClr val="accent2">
        <a:shade val="50000"/>
      </a:schemeClr>
      <a:schemeClr val="accent2">
        <a:tint val="4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2">
        <a:shade val="80000"/>
        <a:alpha val="50000"/>
      </a:schemeClr>
      <a:schemeClr val="accent2">
        <a:tint val="45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55000"/>
      </a:schemeClr>
    </dgm:fillClrLst>
    <dgm:linClrLst meth="repeat">
      <a:schemeClr val="accent2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55000"/>
      </a:schemeClr>
    </dgm:fillClrLst>
    <dgm:linClrLst meth="repeat">
      <a:schemeClr val="accent2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55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F1F9DA8-71C4-4E96-97E5-65FCA4D3AB74}" type="doc">
      <dgm:prSet loTypeId="urn:microsoft.com/office/officeart/2005/8/layout/radial5" loCatId="cycle" qsTypeId="urn:microsoft.com/office/officeart/2005/8/quickstyle/3d7" qsCatId="3D" csTypeId="urn:microsoft.com/office/officeart/2005/8/colors/accent2_4" csCatId="accent2" phldr="1"/>
      <dgm:spPr/>
      <dgm:t>
        <a:bodyPr/>
        <a:lstStyle/>
        <a:p>
          <a:endParaRPr lang="ru-RU"/>
        </a:p>
      </dgm:t>
    </dgm:pt>
    <dgm:pt modelId="{606ACC54-65DE-4851-BE0C-6899FCAD2B01}">
      <dgm:prSet phldrT="[Текст]"/>
      <dgm:spPr/>
      <dgm:t>
        <a:bodyPr/>
        <a:lstStyle/>
        <a:p>
          <a:r>
            <a:rPr lang="ru-RU" b="1" cap="none" spc="50" smtClean="0">
              <a:ln w="11430"/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Выставочные залы музея </a:t>
          </a:r>
        </a:p>
        <a:p>
          <a:endParaRPr lang="ru-RU" b="1" cap="none" spc="50" dirty="0">
            <a:ln w="11430"/>
            <a:effectLst>
              <a:outerShdw blurRad="76200" dist="50800" dir="5400000" algn="tl" rotWithShape="0">
                <a:srgbClr val="000000">
                  <a:alpha val="65000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gm:t>
    </dgm:pt>
    <dgm:pt modelId="{E5732C1F-461F-4A9F-8436-0416745F7B9C}" type="parTrans" cxnId="{26EE05C1-E662-4E62-B176-E608B97A0838}">
      <dgm:prSet/>
      <dgm:spPr/>
      <dgm:t>
        <a:bodyPr/>
        <a:lstStyle/>
        <a:p>
          <a:endParaRPr lang="ru-RU" b="1" cap="none" spc="50">
            <a:ln w="11430"/>
            <a:gradFill>
              <a:gsLst>
                <a:gs pos="25000">
                  <a:schemeClr val="accent2">
                    <a:satMod val="155000"/>
                  </a:schemeClr>
                </a:gs>
                <a:gs pos="100000">
                  <a:schemeClr val="accent2">
                    <a:shade val="45000"/>
                    <a:satMod val="165000"/>
                  </a:schemeClr>
                </a:gs>
              </a:gsLst>
              <a:lin ang="5400000"/>
            </a:gradFill>
            <a:effectLst>
              <a:outerShdw blurRad="76200" dist="50800" dir="5400000" algn="tl" rotWithShape="0">
                <a:srgbClr val="000000">
                  <a:alpha val="65000"/>
                </a:srgbClr>
              </a:outerShdw>
            </a:effectLst>
          </a:endParaRPr>
        </a:p>
      </dgm:t>
    </dgm:pt>
    <dgm:pt modelId="{8C8C14A7-0491-48D1-A69C-6F72D3FDCEB9}" type="sibTrans" cxnId="{26EE05C1-E662-4E62-B176-E608B97A0838}">
      <dgm:prSet/>
      <dgm:spPr/>
      <dgm:t>
        <a:bodyPr/>
        <a:lstStyle/>
        <a:p>
          <a:endParaRPr lang="ru-RU" b="1" cap="none" spc="50">
            <a:ln w="11430"/>
            <a:gradFill>
              <a:gsLst>
                <a:gs pos="25000">
                  <a:schemeClr val="accent2">
                    <a:satMod val="155000"/>
                  </a:schemeClr>
                </a:gs>
                <a:gs pos="100000">
                  <a:schemeClr val="accent2">
                    <a:shade val="45000"/>
                    <a:satMod val="165000"/>
                  </a:schemeClr>
                </a:gs>
              </a:gsLst>
              <a:lin ang="5400000"/>
            </a:gradFill>
            <a:effectLst>
              <a:outerShdw blurRad="76200" dist="50800" dir="5400000" algn="tl" rotWithShape="0">
                <a:srgbClr val="000000">
                  <a:alpha val="65000"/>
                </a:srgbClr>
              </a:outerShdw>
            </a:effectLst>
          </a:endParaRPr>
        </a:p>
      </dgm:t>
    </dgm:pt>
    <dgm:pt modelId="{196184EF-E325-45C3-B2DA-02C6C33EC055}">
      <dgm:prSet phldrT="[Текст]"/>
      <dgm:spPr/>
      <dgm:t>
        <a:bodyPr/>
        <a:lstStyle/>
        <a:p>
          <a:r>
            <a:rPr lang="ru-RU" b="1" cap="none" spc="50" smtClean="0">
              <a:ln w="11430"/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  <a:hlinkClick xmlns:r="http://schemas.openxmlformats.org/officeDocument/2006/relationships" r:id="rId1" action="ppaction://hlinksldjump"/>
            </a:rPr>
            <a:t>Зал №3 </a:t>
          </a:r>
        </a:p>
        <a:p>
          <a:r>
            <a:rPr lang="ru-RU" b="1" cap="none" spc="50" smtClean="0">
              <a:ln w="11430"/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  <a:hlinkClick xmlns:r="http://schemas.openxmlformats.org/officeDocument/2006/relationships" r:id="rId1" action="ppaction://hlinksldjump"/>
            </a:rPr>
            <a:t>Битва за Кавказ</a:t>
          </a:r>
          <a:endParaRPr lang="ru-RU" b="1" cap="none" spc="50" dirty="0">
            <a:ln w="11430"/>
            <a:effectLst>
              <a:outerShdw blurRad="76200" dist="50800" dir="5400000" algn="tl" rotWithShape="0">
                <a:srgbClr val="000000">
                  <a:alpha val="65000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gm:t>
    </dgm:pt>
    <dgm:pt modelId="{E5CD43D2-EA63-4AD0-9119-2B5877F4B68A}" type="parTrans" cxnId="{06C7D3AC-62A9-4195-B77B-CF3B73E84840}">
      <dgm:prSet/>
      <dgm:spPr/>
      <dgm:t>
        <a:bodyPr/>
        <a:lstStyle/>
        <a:p>
          <a:endParaRPr lang="ru-RU" b="1" cap="none" spc="50">
            <a:ln w="11430"/>
            <a:gradFill>
              <a:gsLst>
                <a:gs pos="25000">
                  <a:schemeClr val="accent2">
                    <a:satMod val="155000"/>
                  </a:schemeClr>
                </a:gs>
                <a:gs pos="100000">
                  <a:schemeClr val="accent2">
                    <a:shade val="45000"/>
                    <a:satMod val="165000"/>
                  </a:schemeClr>
                </a:gs>
              </a:gsLst>
              <a:lin ang="5400000"/>
            </a:gradFill>
            <a:effectLst>
              <a:outerShdw blurRad="76200" dist="50800" dir="5400000" algn="tl" rotWithShape="0">
                <a:srgbClr val="000000">
                  <a:alpha val="65000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gm:t>
    </dgm:pt>
    <dgm:pt modelId="{27448293-B59E-4D59-B771-3DD4D9180660}" type="sibTrans" cxnId="{06C7D3AC-62A9-4195-B77B-CF3B73E84840}">
      <dgm:prSet/>
      <dgm:spPr/>
      <dgm:t>
        <a:bodyPr/>
        <a:lstStyle/>
        <a:p>
          <a:endParaRPr lang="ru-RU" b="1" cap="none" spc="50">
            <a:ln w="11430"/>
            <a:gradFill>
              <a:gsLst>
                <a:gs pos="25000">
                  <a:schemeClr val="accent2">
                    <a:satMod val="155000"/>
                  </a:schemeClr>
                </a:gs>
                <a:gs pos="100000">
                  <a:schemeClr val="accent2">
                    <a:shade val="45000"/>
                    <a:satMod val="165000"/>
                  </a:schemeClr>
                </a:gs>
              </a:gsLst>
              <a:lin ang="5400000"/>
            </a:gradFill>
            <a:effectLst>
              <a:outerShdw blurRad="76200" dist="50800" dir="5400000" algn="tl" rotWithShape="0">
                <a:srgbClr val="000000">
                  <a:alpha val="65000"/>
                </a:srgbClr>
              </a:outerShdw>
            </a:effectLst>
          </a:endParaRPr>
        </a:p>
      </dgm:t>
    </dgm:pt>
    <dgm:pt modelId="{84C1C288-E384-4311-8E50-5144428ABA88}">
      <dgm:prSet phldrT="[Текст]"/>
      <dgm:spPr/>
      <dgm:t>
        <a:bodyPr/>
        <a:lstStyle/>
        <a:p>
          <a:r>
            <a:rPr lang="ru-RU" b="1" cap="none" spc="50" smtClean="0">
              <a:ln w="11430"/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  <a:hlinkClick xmlns:r="http://schemas.openxmlformats.org/officeDocument/2006/relationships" r:id="rId2" action="ppaction://hlinksldjump"/>
            </a:rPr>
            <a:t>Зал №4</a:t>
          </a:r>
        </a:p>
        <a:p>
          <a:r>
            <a:rPr lang="ru-RU" b="1" cap="none" spc="50" smtClean="0">
              <a:ln w="11430"/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  <a:hlinkClick xmlns:r="http://schemas.openxmlformats.org/officeDocument/2006/relationships" r:id="rId2" action="ppaction://hlinksldjump"/>
            </a:rPr>
            <a:t>Курская битва </a:t>
          </a:r>
          <a:endParaRPr lang="ru-RU" b="1" cap="none" spc="50" dirty="0">
            <a:ln w="11430"/>
            <a:effectLst>
              <a:outerShdw blurRad="76200" dist="50800" dir="5400000" algn="tl" rotWithShape="0">
                <a:srgbClr val="000000">
                  <a:alpha val="65000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gm:t>
    </dgm:pt>
    <dgm:pt modelId="{9A13DF14-3C8B-4BEB-8E37-C4ADF2A0E682}" type="parTrans" cxnId="{C311B7DC-D7A9-4876-8F25-5E41AC2FE2D2}">
      <dgm:prSet/>
      <dgm:spPr/>
      <dgm:t>
        <a:bodyPr/>
        <a:lstStyle/>
        <a:p>
          <a:endParaRPr lang="ru-RU" b="1" cap="none" spc="50">
            <a:ln w="11430"/>
            <a:gradFill>
              <a:gsLst>
                <a:gs pos="25000">
                  <a:schemeClr val="accent2">
                    <a:satMod val="155000"/>
                  </a:schemeClr>
                </a:gs>
                <a:gs pos="100000">
                  <a:schemeClr val="accent2">
                    <a:shade val="45000"/>
                    <a:satMod val="165000"/>
                  </a:schemeClr>
                </a:gs>
              </a:gsLst>
              <a:lin ang="5400000"/>
            </a:gradFill>
            <a:effectLst>
              <a:outerShdw blurRad="76200" dist="50800" dir="5400000" algn="tl" rotWithShape="0">
                <a:srgbClr val="000000">
                  <a:alpha val="65000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gm:t>
    </dgm:pt>
    <dgm:pt modelId="{C8C62C7F-23B9-48C3-BCB7-3470C6871B3E}" type="sibTrans" cxnId="{C311B7DC-D7A9-4876-8F25-5E41AC2FE2D2}">
      <dgm:prSet/>
      <dgm:spPr/>
      <dgm:t>
        <a:bodyPr/>
        <a:lstStyle/>
        <a:p>
          <a:endParaRPr lang="ru-RU" b="1" cap="none" spc="50">
            <a:ln w="11430"/>
            <a:gradFill>
              <a:gsLst>
                <a:gs pos="25000">
                  <a:schemeClr val="accent2">
                    <a:satMod val="155000"/>
                  </a:schemeClr>
                </a:gs>
                <a:gs pos="100000">
                  <a:schemeClr val="accent2">
                    <a:shade val="45000"/>
                    <a:satMod val="165000"/>
                  </a:schemeClr>
                </a:gs>
              </a:gsLst>
              <a:lin ang="5400000"/>
            </a:gradFill>
            <a:effectLst>
              <a:outerShdw blurRad="76200" dist="50800" dir="5400000" algn="tl" rotWithShape="0">
                <a:srgbClr val="000000">
                  <a:alpha val="65000"/>
                </a:srgbClr>
              </a:outerShdw>
            </a:effectLst>
          </a:endParaRPr>
        </a:p>
      </dgm:t>
    </dgm:pt>
    <dgm:pt modelId="{9E1F56BA-A4CA-40FE-87C8-A7AFDA0EBCEB}">
      <dgm:prSet phldrT="[Текст]"/>
      <dgm:spPr/>
      <dgm:t>
        <a:bodyPr/>
        <a:lstStyle/>
        <a:p>
          <a:r>
            <a:rPr lang="ru-RU" b="1" cap="none" spc="50" smtClean="0">
              <a:ln w="11430"/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  <a:hlinkClick xmlns:r="http://schemas.openxmlformats.org/officeDocument/2006/relationships" r:id="rId3" action="ppaction://hlinksldjump"/>
            </a:rPr>
            <a:t>Зал №2</a:t>
          </a:r>
        </a:p>
        <a:p>
          <a:r>
            <a:rPr lang="ru-RU" b="1" cap="none" spc="50" smtClean="0">
              <a:ln w="11430"/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  <a:hlinkClick xmlns:r="http://schemas.openxmlformats.org/officeDocument/2006/relationships" r:id="rId3" action="ppaction://hlinksldjump"/>
            </a:rPr>
            <a:t>Сталинградская битва</a:t>
          </a:r>
          <a:endParaRPr lang="ru-RU" b="1" cap="none" spc="50" dirty="0">
            <a:ln w="11430"/>
            <a:effectLst>
              <a:outerShdw blurRad="76200" dist="50800" dir="5400000" algn="tl" rotWithShape="0">
                <a:srgbClr val="000000">
                  <a:alpha val="65000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gm:t>
    </dgm:pt>
    <dgm:pt modelId="{E9B99B92-56E4-4EA2-9610-1A4B09B25972}" type="parTrans" cxnId="{3DE858F7-2E4B-4456-8861-30E2F06A95D0}">
      <dgm:prSet/>
      <dgm:spPr/>
      <dgm:t>
        <a:bodyPr/>
        <a:lstStyle/>
        <a:p>
          <a:endParaRPr lang="ru-RU" b="1" cap="none" spc="50">
            <a:ln w="11430"/>
            <a:gradFill>
              <a:gsLst>
                <a:gs pos="25000">
                  <a:schemeClr val="accent2">
                    <a:satMod val="155000"/>
                  </a:schemeClr>
                </a:gs>
                <a:gs pos="100000">
                  <a:schemeClr val="accent2">
                    <a:shade val="45000"/>
                    <a:satMod val="165000"/>
                  </a:schemeClr>
                </a:gs>
              </a:gsLst>
              <a:lin ang="5400000"/>
            </a:gradFill>
            <a:effectLst>
              <a:outerShdw blurRad="76200" dist="50800" dir="5400000" algn="tl" rotWithShape="0">
                <a:srgbClr val="000000">
                  <a:alpha val="65000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gm:t>
    </dgm:pt>
    <dgm:pt modelId="{0F6EACA7-227F-4BEE-BF51-EB12C0496134}" type="sibTrans" cxnId="{3DE858F7-2E4B-4456-8861-30E2F06A95D0}">
      <dgm:prSet/>
      <dgm:spPr/>
      <dgm:t>
        <a:bodyPr/>
        <a:lstStyle/>
        <a:p>
          <a:endParaRPr lang="ru-RU" b="1" cap="none" spc="50">
            <a:ln w="11430"/>
            <a:gradFill>
              <a:gsLst>
                <a:gs pos="25000">
                  <a:schemeClr val="accent2">
                    <a:satMod val="155000"/>
                  </a:schemeClr>
                </a:gs>
                <a:gs pos="100000">
                  <a:schemeClr val="accent2">
                    <a:shade val="45000"/>
                    <a:satMod val="165000"/>
                  </a:schemeClr>
                </a:gs>
              </a:gsLst>
              <a:lin ang="5400000"/>
            </a:gradFill>
            <a:effectLst>
              <a:outerShdw blurRad="76200" dist="50800" dir="5400000" algn="tl" rotWithShape="0">
                <a:srgbClr val="000000">
                  <a:alpha val="65000"/>
                </a:srgbClr>
              </a:outerShdw>
            </a:effectLst>
          </a:endParaRPr>
        </a:p>
      </dgm:t>
    </dgm:pt>
    <dgm:pt modelId="{F161E61A-54CC-4325-BFF8-70F1B857D5D9}">
      <dgm:prSet phldrT="[Текст]"/>
      <dgm:spPr/>
      <dgm:t>
        <a:bodyPr/>
        <a:lstStyle/>
        <a:p>
          <a:r>
            <a:rPr lang="ru-RU" b="1" cap="none" spc="50" smtClean="0">
              <a:ln w="11430"/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  <a:hlinkClick xmlns:r="http://schemas.openxmlformats.org/officeDocument/2006/relationships" r:id="rId4" action="ppaction://hlinksldjump"/>
            </a:rPr>
            <a:t>Зал №5</a:t>
          </a:r>
        </a:p>
        <a:p>
          <a:r>
            <a:rPr lang="ru-RU" b="1" cap="none" spc="50" smtClean="0">
              <a:ln w="11430"/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  <a:hlinkClick xmlns:r="http://schemas.openxmlformats.org/officeDocument/2006/relationships" r:id="rId4" action="ppaction://hlinksldjump"/>
            </a:rPr>
            <a:t>Битва за Днепр</a:t>
          </a:r>
          <a:endParaRPr lang="ru-RU" b="1" cap="none" spc="50" dirty="0" smtClean="0">
            <a:ln w="11430"/>
            <a:effectLst>
              <a:outerShdw blurRad="76200" dist="50800" dir="5400000" algn="tl" rotWithShape="0">
                <a:srgbClr val="000000">
                  <a:alpha val="65000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gm:t>
    </dgm:pt>
    <dgm:pt modelId="{3E54EF1C-AC34-40AD-B558-7E2DF1DA1108}" type="parTrans" cxnId="{C01772BE-F1DB-4417-AED5-42D2EB0F50EE}">
      <dgm:prSet/>
      <dgm:spPr/>
      <dgm:t>
        <a:bodyPr/>
        <a:lstStyle/>
        <a:p>
          <a:endParaRPr lang="ru-RU" b="1" cap="none" spc="50">
            <a:ln w="11430"/>
            <a:gradFill>
              <a:gsLst>
                <a:gs pos="25000">
                  <a:schemeClr val="accent2">
                    <a:satMod val="155000"/>
                  </a:schemeClr>
                </a:gs>
                <a:gs pos="100000">
                  <a:schemeClr val="accent2">
                    <a:shade val="45000"/>
                    <a:satMod val="165000"/>
                  </a:schemeClr>
                </a:gs>
              </a:gsLst>
              <a:lin ang="5400000"/>
            </a:gradFill>
            <a:effectLst>
              <a:outerShdw blurRad="76200" dist="50800" dir="5400000" algn="tl" rotWithShape="0">
                <a:srgbClr val="000000">
                  <a:alpha val="65000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gm:t>
    </dgm:pt>
    <dgm:pt modelId="{3DD8DBE0-9CC4-46B4-8A7D-AC71459BDF78}" type="sibTrans" cxnId="{C01772BE-F1DB-4417-AED5-42D2EB0F50EE}">
      <dgm:prSet/>
      <dgm:spPr/>
      <dgm:t>
        <a:bodyPr/>
        <a:lstStyle/>
        <a:p>
          <a:endParaRPr lang="ru-RU" b="1" cap="none" spc="50">
            <a:ln w="11430"/>
            <a:gradFill>
              <a:gsLst>
                <a:gs pos="25000">
                  <a:schemeClr val="accent2">
                    <a:satMod val="155000"/>
                  </a:schemeClr>
                </a:gs>
                <a:gs pos="100000">
                  <a:schemeClr val="accent2">
                    <a:shade val="45000"/>
                    <a:satMod val="165000"/>
                  </a:schemeClr>
                </a:gs>
              </a:gsLst>
              <a:lin ang="5400000"/>
            </a:gradFill>
            <a:effectLst>
              <a:outerShdw blurRad="76200" dist="50800" dir="5400000" algn="tl" rotWithShape="0">
                <a:srgbClr val="000000">
                  <a:alpha val="65000"/>
                </a:srgbClr>
              </a:outerShdw>
            </a:effectLst>
          </a:endParaRPr>
        </a:p>
      </dgm:t>
    </dgm:pt>
    <dgm:pt modelId="{40284107-9D63-47F4-B1BB-C9A92F321798}">
      <dgm:prSet phldrT="[Текст]"/>
      <dgm:spPr/>
      <dgm:t>
        <a:bodyPr/>
        <a:lstStyle/>
        <a:p>
          <a:r>
            <a:rPr lang="ru-RU" b="1" cap="none" spc="50" smtClean="0">
              <a:ln w="11430"/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  <a:hlinkClick xmlns:r="http://schemas.openxmlformats.org/officeDocument/2006/relationships" r:id="rId5" action="ppaction://hlinksldjump"/>
            </a:rPr>
            <a:t>Зал №7</a:t>
          </a:r>
        </a:p>
        <a:p>
          <a:r>
            <a:rPr lang="ru-RU" b="1" cap="none" spc="50" smtClean="0">
              <a:ln w="11430"/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  <a:hlinkClick xmlns:r="http://schemas.openxmlformats.org/officeDocument/2006/relationships" r:id="rId5" action="ppaction://hlinksldjump"/>
            </a:rPr>
            <a:t>Битва за Берлин</a:t>
          </a:r>
          <a:endParaRPr lang="ru-RU" b="1" cap="none" spc="50" dirty="0">
            <a:ln w="11430"/>
            <a:effectLst>
              <a:outerShdw blurRad="76200" dist="50800" dir="5400000" algn="tl" rotWithShape="0">
                <a:srgbClr val="000000">
                  <a:alpha val="65000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gm:t>
    </dgm:pt>
    <dgm:pt modelId="{7C66C836-901D-4832-8B12-ECEA365A5E3A}" type="parTrans" cxnId="{A91808EB-C390-4DFC-98D4-BB3686337CDF}">
      <dgm:prSet/>
      <dgm:spPr/>
      <dgm:t>
        <a:bodyPr/>
        <a:lstStyle/>
        <a:p>
          <a:endParaRPr lang="ru-RU" b="1" cap="none" spc="50">
            <a:ln w="11430"/>
            <a:gradFill>
              <a:gsLst>
                <a:gs pos="25000">
                  <a:schemeClr val="accent2">
                    <a:satMod val="155000"/>
                  </a:schemeClr>
                </a:gs>
                <a:gs pos="100000">
                  <a:schemeClr val="accent2">
                    <a:shade val="45000"/>
                    <a:satMod val="165000"/>
                  </a:schemeClr>
                </a:gs>
              </a:gsLst>
              <a:lin ang="5400000"/>
            </a:gradFill>
            <a:effectLst>
              <a:outerShdw blurRad="76200" dist="50800" dir="5400000" algn="tl" rotWithShape="0">
                <a:srgbClr val="000000">
                  <a:alpha val="65000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gm:t>
    </dgm:pt>
    <dgm:pt modelId="{5478583D-3DA8-4CB4-8212-20F304512BF4}" type="sibTrans" cxnId="{A91808EB-C390-4DFC-98D4-BB3686337CDF}">
      <dgm:prSet/>
      <dgm:spPr/>
      <dgm:t>
        <a:bodyPr/>
        <a:lstStyle/>
        <a:p>
          <a:endParaRPr lang="ru-RU" b="1" cap="none" spc="50">
            <a:ln w="11430"/>
            <a:gradFill>
              <a:gsLst>
                <a:gs pos="25000">
                  <a:schemeClr val="accent2">
                    <a:satMod val="155000"/>
                  </a:schemeClr>
                </a:gs>
                <a:gs pos="100000">
                  <a:schemeClr val="accent2">
                    <a:shade val="45000"/>
                    <a:satMod val="165000"/>
                  </a:schemeClr>
                </a:gs>
              </a:gsLst>
              <a:lin ang="5400000"/>
            </a:gradFill>
            <a:effectLst>
              <a:outerShdw blurRad="76200" dist="50800" dir="5400000" algn="tl" rotWithShape="0">
                <a:srgbClr val="000000">
                  <a:alpha val="65000"/>
                </a:srgbClr>
              </a:outerShdw>
            </a:effectLst>
          </a:endParaRPr>
        </a:p>
      </dgm:t>
    </dgm:pt>
    <dgm:pt modelId="{85CA118C-9CB7-49E1-960A-8F2D274F8B98}">
      <dgm:prSet phldrT="[Текст]"/>
      <dgm:spPr/>
      <dgm:t>
        <a:bodyPr/>
        <a:lstStyle/>
        <a:p>
          <a:endParaRPr lang="ru-RU" b="1" cap="none" spc="50" dirty="0">
            <a:ln w="11430"/>
            <a:gradFill>
              <a:gsLst>
                <a:gs pos="25000">
                  <a:schemeClr val="accent2">
                    <a:satMod val="155000"/>
                  </a:schemeClr>
                </a:gs>
                <a:gs pos="100000">
                  <a:schemeClr val="accent2">
                    <a:shade val="45000"/>
                    <a:satMod val="165000"/>
                  </a:schemeClr>
                </a:gs>
              </a:gsLst>
              <a:lin ang="5400000"/>
            </a:gradFill>
            <a:effectLst>
              <a:outerShdw blurRad="76200" dist="50800" dir="5400000" algn="tl" rotWithShape="0">
                <a:srgbClr val="000000">
                  <a:alpha val="65000"/>
                </a:srgbClr>
              </a:outerShdw>
            </a:effectLst>
          </a:endParaRPr>
        </a:p>
      </dgm:t>
    </dgm:pt>
    <dgm:pt modelId="{15F0E907-96EB-4CB6-9DFF-3CA299563080}" type="parTrans" cxnId="{AAAC8C63-C8D7-4E51-9E57-131963E18650}">
      <dgm:prSet/>
      <dgm:spPr/>
      <dgm:t>
        <a:bodyPr/>
        <a:lstStyle/>
        <a:p>
          <a:endParaRPr lang="ru-RU" b="1" cap="none" spc="50">
            <a:ln w="11430"/>
            <a:gradFill>
              <a:gsLst>
                <a:gs pos="25000">
                  <a:schemeClr val="accent2">
                    <a:satMod val="155000"/>
                  </a:schemeClr>
                </a:gs>
                <a:gs pos="100000">
                  <a:schemeClr val="accent2">
                    <a:shade val="45000"/>
                    <a:satMod val="165000"/>
                  </a:schemeClr>
                </a:gs>
              </a:gsLst>
              <a:lin ang="5400000"/>
            </a:gradFill>
            <a:effectLst>
              <a:outerShdw blurRad="76200" dist="50800" dir="5400000" algn="tl" rotWithShape="0">
                <a:srgbClr val="000000">
                  <a:alpha val="65000"/>
                </a:srgbClr>
              </a:outerShdw>
            </a:effectLst>
          </a:endParaRPr>
        </a:p>
      </dgm:t>
    </dgm:pt>
    <dgm:pt modelId="{D2682B5E-78B3-4E51-A1B8-EDCDC381A7AE}" type="sibTrans" cxnId="{AAAC8C63-C8D7-4E51-9E57-131963E18650}">
      <dgm:prSet/>
      <dgm:spPr/>
      <dgm:t>
        <a:bodyPr/>
        <a:lstStyle/>
        <a:p>
          <a:endParaRPr lang="ru-RU" b="1" cap="none" spc="50">
            <a:ln w="11430"/>
            <a:gradFill>
              <a:gsLst>
                <a:gs pos="25000">
                  <a:schemeClr val="accent2">
                    <a:satMod val="155000"/>
                  </a:schemeClr>
                </a:gs>
                <a:gs pos="100000">
                  <a:schemeClr val="accent2">
                    <a:shade val="45000"/>
                    <a:satMod val="165000"/>
                  </a:schemeClr>
                </a:gs>
              </a:gsLst>
              <a:lin ang="5400000"/>
            </a:gradFill>
            <a:effectLst>
              <a:outerShdw blurRad="76200" dist="50800" dir="5400000" algn="tl" rotWithShape="0">
                <a:srgbClr val="000000">
                  <a:alpha val="65000"/>
                </a:srgbClr>
              </a:outerShdw>
            </a:effectLst>
          </a:endParaRPr>
        </a:p>
      </dgm:t>
    </dgm:pt>
    <dgm:pt modelId="{5F6D871B-AE9E-4475-9C74-E158AE20AC83}">
      <dgm:prSet/>
      <dgm:spPr/>
      <dgm:t>
        <a:bodyPr/>
        <a:lstStyle/>
        <a:p>
          <a:pPr algn="ctr"/>
          <a:r>
            <a:rPr lang="ru-RU" b="1" cap="none" spc="50" smtClean="0">
              <a:ln w="11430"/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  <a:hlinkClick xmlns:r="http://schemas.openxmlformats.org/officeDocument/2006/relationships" r:id="rId6" action="ppaction://hlinksldjump"/>
            </a:rPr>
            <a:t>Зал №1</a:t>
          </a:r>
        </a:p>
        <a:p>
          <a:pPr algn="ctr"/>
          <a:r>
            <a:rPr lang="ru-RU" b="1" cap="none" spc="50" smtClean="0">
              <a:ln w="11430"/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  <a:hlinkClick xmlns:r="http://schemas.openxmlformats.org/officeDocument/2006/relationships" r:id="rId6" action="ppaction://hlinksldjump"/>
            </a:rPr>
            <a:t>Оборона Москвы</a:t>
          </a:r>
          <a:endParaRPr lang="ru-RU" b="1" cap="none" spc="50" dirty="0">
            <a:ln w="11430"/>
            <a:effectLst>
              <a:outerShdw blurRad="76200" dist="50800" dir="5400000" algn="tl" rotWithShape="0">
                <a:srgbClr val="000000">
                  <a:alpha val="65000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gm:t>
    </dgm:pt>
    <dgm:pt modelId="{29206CE4-3EC6-43D9-8EB6-3FA13E087DF0}" type="sibTrans" cxnId="{3BDC0D8F-930E-4012-98E8-21ECB79242FF}">
      <dgm:prSet/>
      <dgm:spPr/>
      <dgm:t>
        <a:bodyPr/>
        <a:lstStyle/>
        <a:p>
          <a:endParaRPr lang="ru-RU" b="1" cap="none" spc="50">
            <a:ln w="11430"/>
            <a:gradFill>
              <a:gsLst>
                <a:gs pos="25000">
                  <a:schemeClr val="accent2">
                    <a:satMod val="155000"/>
                  </a:schemeClr>
                </a:gs>
                <a:gs pos="100000">
                  <a:schemeClr val="accent2">
                    <a:shade val="45000"/>
                    <a:satMod val="165000"/>
                  </a:schemeClr>
                </a:gs>
              </a:gsLst>
              <a:lin ang="5400000"/>
            </a:gradFill>
            <a:effectLst>
              <a:outerShdw blurRad="76200" dist="50800" dir="5400000" algn="tl" rotWithShape="0">
                <a:srgbClr val="000000">
                  <a:alpha val="65000"/>
                </a:srgbClr>
              </a:outerShdw>
            </a:effectLst>
          </a:endParaRPr>
        </a:p>
      </dgm:t>
    </dgm:pt>
    <dgm:pt modelId="{3274B06B-8D6B-4E87-9267-CFDD82E55E9E}" type="parTrans" cxnId="{3BDC0D8F-930E-4012-98E8-21ECB79242FF}">
      <dgm:prSet/>
      <dgm:spPr/>
      <dgm:t>
        <a:bodyPr/>
        <a:lstStyle/>
        <a:p>
          <a:endParaRPr lang="ru-RU" b="1" cap="none" spc="50">
            <a:ln w="11430"/>
            <a:gradFill>
              <a:gsLst>
                <a:gs pos="25000">
                  <a:schemeClr val="accent2">
                    <a:satMod val="155000"/>
                  </a:schemeClr>
                </a:gs>
                <a:gs pos="100000">
                  <a:schemeClr val="accent2">
                    <a:shade val="45000"/>
                    <a:satMod val="165000"/>
                  </a:schemeClr>
                </a:gs>
              </a:gsLst>
              <a:lin ang="5400000"/>
            </a:gradFill>
            <a:effectLst>
              <a:outerShdw blurRad="76200" dist="50800" dir="5400000" algn="tl" rotWithShape="0">
                <a:srgbClr val="000000">
                  <a:alpha val="65000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gm:t>
    </dgm:pt>
    <dgm:pt modelId="{8663FC28-0E3A-4C3B-B07A-DA8A873DE8E8}">
      <dgm:prSet phldrT="[Текст]"/>
      <dgm:spPr/>
      <dgm:t>
        <a:bodyPr/>
        <a:lstStyle/>
        <a:p>
          <a:r>
            <a:rPr lang="ru-RU" dirty="0" smtClean="0">
              <a:latin typeface="Times New Roman" pitchFamily="18" charset="0"/>
              <a:cs typeface="Times New Roman" pitchFamily="18" charset="0"/>
              <a:hlinkClick xmlns:r="http://schemas.openxmlformats.org/officeDocument/2006/relationships" r:id="rId7" action="ppaction://hlinksldjump"/>
            </a:rPr>
            <a:t>Зал №6</a:t>
          </a:r>
        </a:p>
        <a:p>
          <a:r>
            <a:rPr lang="ru-RU" dirty="0" smtClean="0">
              <a:latin typeface="Times New Roman" pitchFamily="18" charset="0"/>
              <a:cs typeface="Times New Roman" pitchFamily="18" charset="0"/>
              <a:hlinkClick xmlns:r="http://schemas.openxmlformats.org/officeDocument/2006/relationships" r:id="rId7" action="ppaction://hlinksldjump"/>
            </a:rPr>
            <a:t>Белорусская операция </a:t>
          </a:r>
          <a:endParaRPr lang="ru-RU" dirty="0">
            <a:latin typeface="Times New Roman" pitchFamily="18" charset="0"/>
            <a:cs typeface="Times New Roman" pitchFamily="18" charset="0"/>
          </a:endParaRPr>
        </a:p>
      </dgm:t>
    </dgm:pt>
    <dgm:pt modelId="{DE50D915-C1DA-40A4-BFB4-F374BC166456}" type="parTrans" cxnId="{7E5C500A-C244-411B-BAE7-28C165C6A41B}">
      <dgm:prSet/>
      <dgm:spPr/>
      <dgm:t>
        <a:bodyPr/>
        <a:lstStyle/>
        <a:p>
          <a:endParaRPr lang="ru-RU">
            <a:latin typeface="Times New Roman" pitchFamily="18" charset="0"/>
            <a:cs typeface="Times New Roman" pitchFamily="18" charset="0"/>
          </a:endParaRPr>
        </a:p>
      </dgm:t>
    </dgm:pt>
    <dgm:pt modelId="{BF68A797-375B-4CBF-8E40-07147CF2E9AE}" type="sibTrans" cxnId="{7E5C500A-C244-411B-BAE7-28C165C6A41B}">
      <dgm:prSet/>
      <dgm:spPr/>
      <dgm:t>
        <a:bodyPr/>
        <a:lstStyle/>
        <a:p>
          <a:endParaRPr lang="ru-RU"/>
        </a:p>
      </dgm:t>
    </dgm:pt>
    <dgm:pt modelId="{A58451EF-0F78-4E39-BEDD-8420FF14681D}" type="pres">
      <dgm:prSet presAssocID="{9F1F9DA8-71C4-4E96-97E5-65FCA4D3AB74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5E27B79B-5276-418F-A0BB-1394CAD0D5AC}" type="pres">
      <dgm:prSet presAssocID="{606ACC54-65DE-4851-BE0C-6899FCAD2B01}" presName="centerShape" presStyleLbl="node0" presStyleIdx="0" presStyleCnt="1"/>
      <dgm:spPr/>
      <dgm:t>
        <a:bodyPr/>
        <a:lstStyle/>
        <a:p>
          <a:endParaRPr lang="ru-RU"/>
        </a:p>
      </dgm:t>
    </dgm:pt>
    <dgm:pt modelId="{412B8AD1-F0C5-4573-AFC5-EADC5E859FA3}" type="pres">
      <dgm:prSet presAssocID="{3274B06B-8D6B-4E87-9267-CFDD82E55E9E}" presName="parTrans" presStyleLbl="sibTrans2D1" presStyleIdx="0" presStyleCnt="7"/>
      <dgm:spPr/>
      <dgm:t>
        <a:bodyPr/>
        <a:lstStyle/>
        <a:p>
          <a:endParaRPr lang="ru-RU"/>
        </a:p>
      </dgm:t>
    </dgm:pt>
    <dgm:pt modelId="{205565FA-6840-4DAF-8AF7-AC116642D2E8}" type="pres">
      <dgm:prSet presAssocID="{3274B06B-8D6B-4E87-9267-CFDD82E55E9E}" presName="connectorText" presStyleLbl="sibTrans2D1" presStyleIdx="0" presStyleCnt="7"/>
      <dgm:spPr/>
      <dgm:t>
        <a:bodyPr/>
        <a:lstStyle/>
        <a:p>
          <a:endParaRPr lang="ru-RU"/>
        </a:p>
      </dgm:t>
    </dgm:pt>
    <dgm:pt modelId="{F30EDAA5-32ED-4CEF-B63B-D97047418271}" type="pres">
      <dgm:prSet presAssocID="{5F6D871B-AE9E-4475-9C74-E158AE20AC83}" presName="node" presStyleLbl="node1" presStyleIdx="0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4A6B9EA-51D7-4054-B44D-8DA1846010A7}" type="pres">
      <dgm:prSet presAssocID="{E5CD43D2-EA63-4AD0-9119-2B5877F4B68A}" presName="parTrans" presStyleLbl="sibTrans2D1" presStyleIdx="1" presStyleCnt="7" custLinFactNeighborX="-22185" custLinFactNeighborY="-4299"/>
      <dgm:spPr/>
      <dgm:t>
        <a:bodyPr/>
        <a:lstStyle/>
        <a:p>
          <a:endParaRPr lang="ru-RU"/>
        </a:p>
      </dgm:t>
    </dgm:pt>
    <dgm:pt modelId="{11CD928F-FE20-444D-A173-B5569A0E2CEC}" type="pres">
      <dgm:prSet presAssocID="{E5CD43D2-EA63-4AD0-9119-2B5877F4B68A}" presName="connectorText" presStyleLbl="sibTrans2D1" presStyleIdx="1" presStyleCnt="7"/>
      <dgm:spPr/>
      <dgm:t>
        <a:bodyPr/>
        <a:lstStyle/>
        <a:p>
          <a:endParaRPr lang="ru-RU"/>
        </a:p>
      </dgm:t>
    </dgm:pt>
    <dgm:pt modelId="{98F8BADD-F7D1-41A9-B95F-5B5234A7C021}" type="pres">
      <dgm:prSet presAssocID="{196184EF-E325-45C3-B2DA-02C6C33EC055}" presName="node" presStyleLbl="node1" presStyleIdx="1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924FFBF-23D0-4C2B-9901-816DC920F07B}" type="pres">
      <dgm:prSet presAssocID="{7C66C836-901D-4832-8B12-ECEA365A5E3A}" presName="parTrans" presStyleLbl="sibTrans2D1" presStyleIdx="2" presStyleCnt="7"/>
      <dgm:spPr/>
      <dgm:t>
        <a:bodyPr/>
        <a:lstStyle/>
        <a:p>
          <a:endParaRPr lang="ru-RU"/>
        </a:p>
      </dgm:t>
    </dgm:pt>
    <dgm:pt modelId="{8E37D43B-716C-467B-9A15-979BAF8FB99C}" type="pres">
      <dgm:prSet presAssocID="{7C66C836-901D-4832-8B12-ECEA365A5E3A}" presName="connectorText" presStyleLbl="sibTrans2D1" presStyleIdx="2" presStyleCnt="7"/>
      <dgm:spPr/>
      <dgm:t>
        <a:bodyPr/>
        <a:lstStyle/>
        <a:p>
          <a:endParaRPr lang="ru-RU"/>
        </a:p>
      </dgm:t>
    </dgm:pt>
    <dgm:pt modelId="{071F930A-9B39-412B-BCD2-2BA4D29DA31C}" type="pres">
      <dgm:prSet presAssocID="{40284107-9D63-47F4-B1BB-C9A92F321798}" presName="node" presStyleLbl="node1" presStyleIdx="2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68C751B-4868-40AA-B728-902A7C5F5E22}" type="pres">
      <dgm:prSet presAssocID="{9A13DF14-3C8B-4BEB-8E37-C4ADF2A0E682}" presName="parTrans" presStyleLbl="sibTrans2D1" presStyleIdx="3" presStyleCnt="7"/>
      <dgm:spPr/>
      <dgm:t>
        <a:bodyPr/>
        <a:lstStyle/>
        <a:p>
          <a:endParaRPr lang="ru-RU"/>
        </a:p>
      </dgm:t>
    </dgm:pt>
    <dgm:pt modelId="{ADBF6FA0-3A02-40C6-A325-CB30D0EF7DED}" type="pres">
      <dgm:prSet presAssocID="{9A13DF14-3C8B-4BEB-8E37-C4ADF2A0E682}" presName="connectorText" presStyleLbl="sibTrans2D1" presStyleIdx="3" presStyleCnt="7"/>
      <dgm:spPr/>
      <dgm:t>
        <a:bodyPr/>
        <a:lstStyle/>
        <a:p>
          <a:endParaRPr lang="ru-RU"/>
        </a:p>
      </dgm:t>
    </dgm:pt>
    <dgm:pt modelId="{A9D63AAC-9E59-4B7D-AC13-0817BE44D874}" type="pres">
      <dgm:prSet presAssocID="{84C1C288-E384-4311-8E50-5144428ABA88}" presName="node" presStyleLbl="node1" presStyleIdx="3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B820419-97CF-4AD9-BBE7-2C7BFBD22747}" type="pres">
      <dgm:prSet presAssocID="{3E54EF1C-AC34-40AD-B558-7E2DF1DA1108}" presName="parTrans" presStyleLbl="sibTrans2D1" presStyleIdx="4" presStyleCnt="7"/>
      <dgm:spPr/>
      <dgm:t>
        <a:bodyPr/>
        <a:lstStyle/>
        <a:p>
          <a:endParaRPr lang="ru-RU"/>
        </a:p>
      </dgm:t>
    </dgm:pt>
    <dgm:pt modelId="{2A22EC9A-030C-4026-9B7A-B64BEA5CCD6A}" type="pres">
      <dgm:prSet presAssocID="{3E54EF1C-AC34-40AD-B558-7E2DF1DA1108}" presName="connectorText" presStyleLbl="sibTrans2D1" presStyleIdx="4" presStyleCnt="7"/>
      <dgm:spPr/>
      <dgm:t>
        <a:bodyPr/>
        <a:lstStyle/>
        <a:p>
          <a:endParaRPr lang="ru-RU"/>
        </a:p>
      </dgm:t>
    </dgm:pt>
    <dgm:pt modelId="{83370B45-9F8C-4AF8-9D1E-CD97EAD354E9}" type="pres">
      <dgm:prSet presAssocID="{F161E61A-54CC-4325-BFF8-70F1B857D5D9}" presName="node" presStyleLbl="node1" presStyleIdx="4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BC8B48F-FE8D-4E4D-8307-576983623C35}" type="pres">
      <dgm:prSet presAssocID="{E9B99B92-56E4-4EA2-9610-1A4B09B25972}" presName="parTrans" presStyleLbl="sibTrans2D1" presStyleIdx="5" presStyleCnt="7"/>
      <dgm:spPr/>
      <dgm:t>
        <a:bodyPr/>
        <a:lstStyle/>
        <a:p>
          <a:endParaRPr lang="ru-RU"/>
        </a:p>
      </dgm:t>
    </dgm:pt>
    <dgm:pt modelId="{FE6F7A32-9AC8-476E-B71B-AFB6BA63C519}" type="pres">
      <dgm:prSet presAssocID="{E9B99B92-56E4-4EA2-9610-1A4B09B25972}" presName="connectorText" presStyleLbl="sibTrans2D1" presStyleIdx="5" presStyleCnt="7"/>
      <dgm:spPr/>
      <dgm:t>
        <a:bodyPr/>
        <a:lstStyle/>
        <a:p>
          <a:endParaRPr lang="ru-RU"/>
        </a:p>
      </dgm:t>
    </dgm:pt>
    <dgm:pt modelId="{4682E4F4-2590-4948-B14A-194648CD0C6A}" type="pres">
      <dgm:prSet presAssocID="{9E1F56BA-A4CA-40FE-87C8-A7AFDA0EBCEB}" presName="node" presStyleLbl="node1" presStyleIdx="5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C6AEE1A-18D3-4C25-B6E7-9EE9E24E96F7}" type="pres">
      <dgm:prSet presAssocID="{DE50D915-C1DA-40A4-BFB4-F374BC166456}" presName="parTrans" presStyleLbl="sibTrans2D1" presStyleIdx="6" presStyleCnt="7"/>
      <dgm:spPr/>
      <dgm:t>
        <a:bodyPr/>
        <a:lstStyle/>
        <a:p>
          <a:endParaRPr lang="ru-RU"/>
        </a:p>
      </dgm:t>
    </dgm:pt>
    <dgm:pt modelId="{81359AC6-FB56-41EA-BEBC-5E9E50192C9D}" type="pres">
      <dgm:prSet presAssocID="{DE50D915-C1DA-40A4-BFB4-F374BC166456}" presName="connectorText" presStyleLbl="sibTrans2D1" presStyleIdx="6" presStyleCnt="7"/>
      <dgm:spPr/>
      <dgm:t>
        <a:bodyPr/>
        <a:lstStyle/>
        <a:p>
          <a:endParaRPr lang="ru-RU"/>
        </a:p>
      </dgm:t>
    </dgm:pt>
    <dgm:pt modelId="{D5671521-8C87-4A19-A390-74E63F00FC01}" type="pres">
      <dgm:prSet presAssocID="{8663FC28-0E3A-4C3B-B07A-DA8A873DE8E8}" presName="node" presStyleLbl="node1" presStyleIdx="6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34621F9D-D1A6-4710-A8FA-BA4F0E0B540A}" type="presOf" srcId="{5F6D871B-AE9E-4475-9C74-E158AE20AC83}" destId="{F30EDAA5-32ED-4CEF-B63B-D97047418271}" srcOrd="0" destOrd="0" presId="urn:microsoft.com/office/officeart/2005/8/layout/radial5"/>
    <dgm:cxn modelId="{9FF69EF5-F79F-4549-8728-6A7F3BAC3D02}" type="presOf" srcId="{9A13DF14-3C8B-4BEB-8E37-C4ADF2A0E682}" destId="{ADBF6FA0-3A02-40C6-A325-CB30D0EF7DED}" srcOrd="1" destOrd="0" presId="urn:microsoft.com/office/officeart/2005/8/layout/radial5"/>
    <dgm:cxn modelId="{7D339206-FB56-4C98-BF0D-59A90D4EF701}" type="presOf" srcId="{9F1F9DA8-71C4-4E96-97E5-65FCA4D3AB74}" destId="{A58451EF-0F78-4E39-BEDD-8420FF14681D}" srcOrd="0" destOrd="0" presId="urn:microsoft.com/office/officeart/2005/8/layout/radial5"/>
    <dgm:cxn modelId="{6CDB40F7-4653-4EBB-9F02-0453783F11CE}" type="presOf" srcId="{9A13DF14-3C8B-4BEB-8E37-C4ADF2A0E682}" destId="{E68C751B-4868-40AA-B728-902A7C5F5E22}" srcOrd="0" destOrd="0" presId="urn:microsoft.com/office/officeart/2005/8/layout/radial5"/>
    <dgm:cxn modelId="{15F2D767-E74E-4E3F-A4FF-E540CC064273}" type="presOf" srcId="{8663FC28-0E3A-4C3B-B07A-DA8A873DE8E8}" destId="{D5671521-8C87-4A19-A390-74E63F00FC01}" srcOrd="0" destOrd="0" presId="urn:microsoft.com/office/officeart/2005/8/layout/radial5"/>
    <dgm:cxn modelId="{06C7D3AC-62A9-4195-B77B-CF3B73E84840}" srcId="{606ACC54-65DE-4851-BE0C-6899FCAD2B01}" destId="{196184EF-E325-45C3-B2DA-02C6C33EC055}" srcOrd="1" destOrd="0" parTransId="{E5CD43D2-EA63-4AD0-9119-2B5877F4B68A}" sibTransId="{27448293-B59E-4D59-B771-3DD4D9180660}"/>
    <dgm:cxn modelId="{E5C58C98-B7A3-423B-9207-926F44F4884E}" type="presOf" srcId="{9E1F56BA-A4CA-40FE-87C8-A7AFDA0EBCEB}" destId="{4682E4F4-2590-4948-B14A-194648CD0C6A}" srcOrd="0" destOrd="0" presId="urn:microsoft.com/office/officeart/2005/8/layout/radial5"/>
    <dgm:cxn modelId="{C3C3BF99-A9DB-4B19-9C4C-F9F56EA9E433}" type="presOf" srcId="{7C66C836-901D-4832-8B12-ECEA365A5E3A}" destId="{8E37D43B-716C-467B-9A15-979BAF8FB99C}" srcOrd="1" destOrd="0" presId="urn:microsoft.com/office/officeart/2005/8/layout/radial5"/>
    <dgm:cxn modelId="{A2126EBD-77AB-4B0B-9542-C803BFD7FAAE}" type="presOf" srcId="{84C1C288-E384-4311-8E50-5144428ABA88}" destId="{A9D63AAC-9E59-4B7D-AC13-0817BE44D874}" srcOrd="0" destOrd="0" presId="urn:microsoft.com/office/officeart/2005/8/layout/radial5"/>
    <dgm:cxn modelId="{0A4338C9-E474-4ED4-9E0D-C35816C9ECAF}" type="presOf" srcId="{606ACC54-65DE-4851-BE0C-6899FCAD2B01}" destId="{5E27B79B-5276-418F-A0BB-1394CAD0D5AC}" srcOrd="0" destOrd="0" presId="urn:microsoft.com/office/officeart/2005/8/layout/radial5"/>
    <dgm:cxn modelId="{F4D83F26-5F45-41BB-8888-8554C26E1ABD}" type="presOf" srcId="{7C66C836-901D-4832-8B12-ECEA365A5E3A}" destId="{E924FFBF-23D0-4C2B-9901-816DC920F07B}" srcOrd="0" destOrd="0" presId="urn:microsoft.com/office/officeart/2005/8/layout/radial5"/>
    <dgm:cxn modelId="{7E5C500A-C244-411B-BAE7-28C165C6A41B}" srcId="{606ACC54-65DE-4851-BE0C-6899FCAD2B01}" destId="{8663FC28-0E3A-4C3B-B07A-DA8A873DE8E8}" srcOrd="6" destOrd="0" parTransId="{DE50D915-C1DA-40A4-BFB4-F374BC166456}" sibTransId="{BF68A797-375B-4CBF-8E40-07147CF2E9AE}"/>
    <dgm:cxn modelId="{26EE05C1-E662-4E62-B176-E608B97A0838}" srcId="{9F1F9DA8-71C4-4E96-97E5-65FCA4D3AB74}" destId="{606ACC54-65DE-4851-BE0C-6899FCAD2B01}" srcOrd="0" destOrd="0" parTransId="{E5732C1F-461F-4A9F-8436-0416745F7B9C}" sibTransId="{8C8C14A7-0491-48D1-A69C-6F72D3FDCEB9}"/>
    <dgm:cxn modelId="{F4C03444-B235-429C-9531-4834BFDEC792}" type="presOf" srcId="{DE50D915-C1DA-40A4-BFB4-F374BC166456}" destId="{81359AC6-FB56-41EA-BEBC-5E9E50192C9D}" srcOrd="1" destOrd="0" presId="urn:microsoft.com/office/officeart/2005/8/layout/radial5"/>
    <dgm:cxn modelId="{F59DF268-A5FF-4FDF-A64D-3F41F37929FA}" type="presOf" srcId="{E9B99B92-56E4-4EA2-9610-1A4B09B25972}" destId="{4BC8B48F-FE8D-4E4D-8307-576983623C35}" srcOrd="0" destOrd="0" presId="urn:microsoft.com/office/officeart/2005/8/layout/radial5"/>
    <dgm:cxn modelId="{A91808EB-C390-4DFC-98D4-BB3686337CDF}" srcId="{606ACC54-65DE-4851-BE0C-6899FCAD2B01}" destId="{40284107-9D63-47F4-B1BB-C9A92F321798}" srcOrd="2" destOrd="0" parTransId="{7C66C836-901D-4832-8B12-ECEA365A5E3A}" sibTransId="{5478583D-3DA8-4CB4-8212-20F304512BF4}"/>
    <dgm:cxn modelId="{3DE858F7-2E4B-4456-8861-30E2F06A95D0}" srcId="{606ACC54-65DE-4851-BE0C-6899FCAD2B01}" destId="{9E1F56BA-A4CA-40FE-87C8-A7AFDA0EBCEB}" srcOrd="5" destOrd="0" parTransId="{E9B99B92-56E4-4EA2-9610-1A4B09B25972}" sibTransId="{0F6EACA7-227F-4BEE-BF51-EB12C0496134}"/>
    <dgm:cxn modelId="{EB2BAE9A-5294-49A1-A8BA-3A8BCA63517D}" type="presOf" srcId="{E5CD43D2-EA63-4AD0-9119-2B5877F4B68A}" destId="{11CD928F-FE20-444D-A173-B5569A0E2CEC}" srcOrd="1" destOrd="0" presId="urn:microsoft.com/office/officeart/2005/8/layout/radial5"/>
    <dgm:cxn modelId="{8DD4F101-066A-4657-BB16-35BAD2BBC1C6}" type="presOf" srcId="{3274B06B-8D6B-4E87-9267-CFDD82E55E9E}" destId="{205565FA-6840-4DAF-8AF7-AC116642D2E8}" srcOrd="1" destOrd="0" presId="urn:microsoft.com/office/officeart/2005/8/layout/radial5"/>
    <dgm:cxn modelId="{AAAC8C63-C8D7-4E51-9E57-131963E18650}" srcId="{9F1F9DA8-71C4-4E96-97E5-65FCA4D3AB74}" destId="{85CA118C-9CB7-49E1-960A-8F2D274F8B98}" srcOrd="1" destOrd="0" parTransId="{15F0E907-96EB-4CB6-9DFF-3CA299563080}" sibTransId="{D2682B5E-78B3-4E51-A1B8-EDCDC381A7AE}"/>
    <dgm:cxn modelId="{E62C69FE-04AC-4010-8C03-EBC77B5F0EBB}" type="presOf" srcId="{40284107-9D63-47F4-B1BB-C9A92F321798}" destId="{071F930A-9B39-412B-BCD2-2BA4D29DA31C}" srcOrd="0" destOrd="0" presId="urn:microsoft.com/office/officeart/2005/8/layout/radial5"/>
    <dgm:cxn modelId="{3BDC0D8F-930E-4012-98E8-21ECB79242FF}" srcId="{606ACC54-65DE-4851-BE0C-6899FCAD2B01}" destId="{5F6D871B-AE9E-4475-9C74-E158AE20AC83}" srcOrd="0" destOrd="0" parTransId="{3274B06B-8D6B-4E87-9267-CFDD82E55E9E}" sibTransId="{29206CE4-3EC6-43D9-8EB6-3FA13E087DF0}"/>
    <dgm:cxn modelId="{96AE9170-47AE-4F89-89AD-18035D8C1194}" type="presOf" srcId="{DE50D915-C1DA-40A4-BFB4-F374BC166456}" destId="{5C6AEE1A-18D3-4C25-B6E7-9EE9E24E96F7}" srcOrd="0" destOrd="0" presId="urn:microsoft.com/office/officeart/2005/8/layout/radial5"/>
    <dgm:cxn modelId="{EFFCF139-6588-4BAA-B1C2-DF828C59EFE0}" type="presOf" srcId="{F161E61A-54CC-4325-BFF8-70F1B857D5D9}" destId="{83370B45-9F8C-4AF8-9D1E-CD97EAD354E9}" srcOrd="0" destOrd="0" presId="urn:microsoft.com/office/officeart/2005/8/layout/radial5"/>
    <dgm:cxn modelId="{FC7C0310-0C72-401F-818B-7C49CDB962BF}" type="presOf" srcId="{E9B99B92-56E4-4EA2-9610-1A4B09B25972}" destId="{FE6F7A32-9AC8-476E-B71B-AFB6BA63C519}" srcOrd="1" destOrd="0" presId="urn:microsoft.com/office/officeart/2005/8/layout/radial5"/>
    <dgm:cxn modelId="{C01772BE-F1DB-4417-AED5-42D2EB0F50EE}" srcId="{606ACC54-65DE-4851-BE0C-6899FCAD2B01}" destId="{F161E61A-54CC-4325-BFF8-70F1B857D5D9}" srcOrd="4" destOrd="0" parTransId="{3E54EF1C-AC34-40AD-B558-7E2DF1DA1108}" sibTransId="{3DD8DBE0-9CC4-46B4-8A7D-AC71459BDF78}"/>
    <dgm:cxn modelId="{C311B7DC-D7A9-4876-8F25-5E41AC2FE2D2}" srcId="{606ACC54-65DE-4851-BE0C-6899FCAD2B01}" destId="{84C1C288-E384-4311-8E50-5144428ABA88}" srcOrd="3" destOrd="0" parTransId="{9A13DF14-3C8B-4BEB-8E37-C4ADF2A0E682}" sibTransId="{C8C62C7F-23B9-48C3-BCB7-3470C6871B3E}"/>
    <dgm:cxn modelId="{E12E9A7C-66E2-4054-B737-FD85A0785C08}" type="presOf" srcId="{E5CD43D2-EA63-4AD0-9119-2B5877F4B68A}" destId="{14A6B9EA-51D7-4054-B44D-8DA1846010A7}" srcOrd="0" destOrd="0" presId="urn:microsoft.com/office/officeart/2005/8/layout/radial5"/>
    <dgm:cxn modelId="{C9E5526F-EA7B-49CE-927F-9FDD741A17F5}" type="presOf" srcId="{3274B06B-8D6B-4E87-9267-CFDD82E55E9E}" destId="{412B8AD1-F0C5-4573-AFC5-EADC5E859FA3}" srcOrd="0" destOrd="0" presId="urn:microsoft.com/office/officeart/2005/8/layout/radial5"/>
    <dgm:cxn modelId="{01C84C49-8D77-4857-9C44-5D792E47BF85}" type="presOf" srcId="{3E54EF1C-AC34-40AD-B558-7E2DF1DA1108}" destId="{2A22EC9A-030C-4026-9B7A-B64BEA5CCD6A}" srcOrd="1" destOrd="0" presId="urn:microsoft.com/office/officeart/2005/8/layout/radial5"/>
    <dgm:cxn modelId="{EDC98BEF-5901-4796-BF72-45352C7E1CFF}" type="presOf" srcId="{3E54EF1C-AC34-40AD-B558-7E2DF1DA1108}" destId="{7B820419-97CF-4AD9-BBE7-2C7BFBD22747}" srcOrd="0" destOrd="0" presId="urn:microsoft.com/office/officeart/2005/8/layout/radial5"/>
    <dgm:cxn modelId="{959D6497-7EF2-4465-8F6E-7CF109AE7441}" type="presOf" srcId="{196184EF-E325-45C3-B2DA-02C6C33EC055}" destId="{98F8BADD-F7D1-41A9-B95F-5B5234A7C021}" srcOrd="0" destOrd="0" presId="urn:microsoft.com/office/officeart/2005/8/layout/radial5"/>
    <dgm:cxn modelId="{4291483C-2B6A-4411-B796-0558F1EBD543}" type="presParOf" srcId="{A58451EF-0F78-4E39-BEDD-8420FF14681D}" destId="{5E27B79B-5276-418F-A0BB-1394CAD0D5AC}" srcOrd="0" destOrd="0" presId="urn:microsoft.com/office/officeart/2005/8/layout/radial5"/>
    <dgm:cxn modelId="{D0FEA75C-2D48-4EC4-B04A-7D614F877DD1}" type="presParOf" srcId="{A58451EF-0F78-4E39-BEDD-8420FF14681D}" destId="{412B8AD1-F0C5-4573-AFC5-EADC5E859FA3}" srcOrd="1" destOrd="0" presId="urn:microsoft.com/office/officeart/2005/8/layout/radial5"/>
    <dgm:cxn modelId="{BEFE5B55-5ECF-42D9-9212-FE922AC8544E}" type="presParOf" srcId="{412B8AD1-F0C5-4573-AFC5-EADC5E859FA3}" destId="{205565FA-6840-4DAF-8AF7-AC116642D2E8}" srcOrd="0" destOrd="0" presId="urn:microsoft.com/office/officeart/2005/8/layout/radial5"/>
    <dgm:cxn modelId="{25638F2F-5F18-41E9-98E1-16C865391AF8}" type="presParOf" srcId="{A58451EF-0F78-4E39-BEDD-8420FF14681D}" destId="{F30EDAA5-32ED-4CEF-B63B-D97047418271}" srcOrd="2" destOrd="0" presId="urn:microsoft.com/office/officeart/2005/8/layout/radial5"/>
    <dgm:cxn modelId="{4B392467-4357-4108-94F3-94CD009CD01D}" type="presParOf" srcId="{A58451EF-0F78-4E39-BEDD-8420FF14681D}" destId="{14A6B9EA-51D7-4054-B44D-8DA1846010A7}" srcOrd="3" destOrd="0" presId="urn:microsoft.com/office/officeart/2005/8/layout/radial5"/>
    <dgm:cxn modelId="{D79B8984-CB8A-4E84-B777-99EE74DD7610}" type="presParOf" srcId="{14A6B9EA-51D7-4054-B44D-8DA1846010A7}" destId="{11CD928F-FE20-444D-A173-B5569A0E2CEC}" srcOrd="0" destOrd="0" presId="urn:microsoft.com/office/officeart/2005/8/layout/radial5"/>
    <dgm:cxn modelId="{BB5C18ED-C097-44D0-9C27-B62E93D19BFA}" type="presParOf" srcId="{A58451EF-0F78-4E39-BEDD-8420FF14681D}" destId="{98F8BADD-F7D1-41A9-B95F-5B5234A7C021}" srcOrd="4" destOrd="0" presId="urn:microsoft.com/office/officeart/2005/8/layout/radial5"/>
    <dgm:cxn modelId="{168C749F-E81C-4153-B811-3347A1C1EB51}" type="presParOf" srcId="{A58451EF-0F78-4E39-BEDD-8420FF14681D}" destId="{E924FFBF-23D0-4C2B-9901-816DC920F07B}" srcOrd="5" destOrd="0" presId="urn:microsoft.com/office/officeart/2005/8/layout/radial5"/>
    <dgm:cxn modelId="{652B2211-8275-40B4-BE31-03335E725740}" type="presParOf" srcId="{E924FFBF-23D0-4C2B-9901-816DC920F07B}" destId="{8E37D43B-716C-467B-9A15-979BAF8FB99C}" srcOrd="0" destOrd="0" presId="urn:microsoft.com/office/officeart/2005/8/layout/radial5"/>
    <dgm:cxn modelId="{910644E3-AFB4-447A-82D6-5F024258A3D6}" type="presParOf" srcId="{A58451EF-0F78-4E39-BEDD-8420FF14681D}" destId="{071F930A-9B39-412B-BCD2-2BA4D29DA31C}" srcOrd="6" destOrd="0" presId="urn:microsoft.com/office/officeart/2005/8/layout/radial5"/>
    <dgm:cxn modelId="{3A4CAF76-8172-439C-A24E-53D94475EBBB}" type="presParOf" srcId="{A58451EF-0F78-4E39-BEDD-8420FF14681D}" destId="{E68C751B-4868-40AA-B728-902A7C5F5E22}" srcOrd="7" destOrd="0" presId="urn:microsoft.com/office/officeart/2005/8/layout/radial5"/>
    <dgm:cxn modelId="{FB3AEE97-5893-48CE-B5CA-53C298695A9B}" type="presParOf" srcId="{E68C751B-4868-40AA-B728-902A7C5F5E22}" destId="{ADBF6FA0-3A02-40C6-A325-CB30D0EF7DED}" srcOrd="0" destOrd="0" presId="urn:microsoft.com/office/officeart/2005/8/layout/radial5"/>
    <dgm:cxn modelId="{19D8019E-F1F4-4C8D-919D-1ACBA89E03C8}" type="presParOf" srcId="{A58451EF-0F78-4E39-BEDD-8420FF14681D}" destId="{A9D63AAC-9E59-4B7D-AC13-0817BE44D874}" srcOrd="8" destOrd="0" presId="urn:microsoft.com/office/officeart/2005/8/layout/radial5"/>
    <dgm:cxn modelId="{8EE9F89C-98ED-458D-9D5C-BCFCF20C8F84}" type="presParOf" srcId="{A58451EF-0F78-4E39-BEDD-8420FF14681D}" destId="{7B820419-97CF-4AD9-BBE7-2C7BFBD22747}" srcOrd="9" destOrd="0" presId="urn:microsoft.com/office/officeart/2005/8/layout/radial5"/>
    <dgm:cxn modelId="{94E1486C-9B03-4ABF-B642-98363FDBCBEB}" type="presParOf" srcId="{7B820419-97CF-4AD9-BBE7-2C7BFBD22747}" destId="{2A22EC9A-030C-4026-9B7A-B64BEA5CCD6A}" srcOrd="0" destOrd="0" presId="urn:microsoft.com/office/officeart/2005/8/layout/radial5"/>
    <dgm:cxn modelId="{EE80F471-9393-490C-BE62-2155219EDCEE}" type="presParOf" srcId="{A58451EF-0F78-4E39-BEDD-8420FF14681D}" destId="{83370B45-9F8C-4AF8-9D1E-CD97EAD354E9}" srcOrd="10" destOrd="0" presId="urn:microsoft.com/office/officeart/2005/8/layout/radial5"/>
    <dgm:cxn modelId="{EFEEE9C4-9F05-4118-8461-E196085A6601}" type="presParOf" srcId="{A58451EF-0F78-4E39-BEDD-8420FF14681D}" destId="{4BC8B48F-FE8D-4E4D-8307-576983623C35}" srcOrd="11" destOrd="0" presId="urn:microsoft.com/office/officeart/2005/8/layout/radial5"/>
    <dgm:cxn modelId="{08406A7A-9387-4B6E-82A5-4489573208BC}" type="presParOf" srcId="{4BC8B48F-FE8D-4E4D-8307-576983623C35}" destId="{FE6F7A32-9AC8-476E-B71B-AFB6BA63C519}" srcOrd="0" destOrd="0" presId="urn:microsoft.com/office/officeart/2005/8/layout/radial5"/>
    <dgm:cxn modelId="{C2829B61-EE69-43BD-ADB9-03CA45F4C85C}" type="presParOf" srcId="{A58451EF-0F78-4E39-BEDD-8420FF14681D}" destId="{4682E4F4-2590-4948-B14A-194648CD0C6A}" srcOrd="12" destOrd="0" presId="urn:microsoft.com/office/officeart/2005/8/layout/radial5"/>
    <dgm:cxn modelId="{ED276AEE-51B2-4B47-BA74-F4A602338BC6}" type="presParOf" srcId="{A58451EF-0F78-4E39-BEDD-8420FF14681D}" destId="{5C6AEE1A-18D3-4C25-B6E7-9EE9E24E96F7}" srcOrd="13" destOrd="0" presId="urn:microsoft.com/office/officeart/2005/8/layout/radial5"/>
    <dgm:cxn modelId="{77BFF125-0CE3-4C51-9F88-24CDC71BBB26}" type="presParOf" srcId="{5C6AEE1A-18D3-4C25-B6E7-9EE9E24E96F7}" destId="{81359AC6-FB56-41EA-BEBC-5E9E50192C9D}" srcOrd="0" destOrd="0" presId="urn:microsoft.com/office/officeart/2005/8/layout/radial5"/>
    <dgm:cxn modelId="{F123F7E6-82B8-4FD2-BC66-7FFB1F86D339}" type="presParOf" srcId="{A58451EF-0F78-4E39-BEDD-8420FF14681D}" destId="{D5671521-8C87-4A19-A390-74E63F00FC01}" srcOrd="14" destOrd="0" presId="urn:microsoft.com/office/officeart/2005/8/layout/radial5"/>
  </dgm:cxnLst>
  <dgm:bg>
    <a:noFill/>
  </dgm:bg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5E27B79B-5276-418F-A0BB-1394CAD0D5AC}">
      <dsp:nvSpPr>
        <dsp:cNvPr id="0" name=""/>
        <dsp:cNvSpPr/>
      </dsp:nvSpPr>
      <dsp:spPr>
        <a:xfrm>
          <a:off x="4232474" y="2663376"/>
          <a:ext cx="2048219" cy="2048219"/>
        </a:xfrm>
        <a:prstGeom prst="ellipse">
          <a:avLst/>
        </a:prstGeom>
        <a:solidFill>
          <a:schemeClr val="accent2">
            <a:shade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p3d extrusionH="50600" prstMaterial="plastic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cap="none" spc="50" smtClean="0">
              <a:ln w="11430"/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Выставочные залы музея 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600" b="1" kern="1200" cap="none" spc="50" dirty="0">
            <a:ln w="11430"/>
            <a:effectLst>
              <a:outerShdw blurRad="76200" dist="50800" dir="5400000" algn="tl" rotWithShape="0">
                <a:srgbClr val="000000">
                  <a:alpha val="65000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sp:txBody>
      <dsp:txXfrm>
        <a:off x="4232474" y="2663376"/>
        <a:ext cx="2048219" cy="2048219"/>
      </dsp:txXfrm>
    </dsp:sp>
    <dsp:sp modelId="{412B8AD1-F0C5-4573-AFC5-EADC5E859FA3}">
      <dsp:nvSpPr>
        <dsp:cNvPr id="0" name=""/>
        <dsp:cNvSpPr/>
      </dsp:nvSpPr>
      <dsp:spPr>
        <a:xfrm rot="16200000">
          <a:off x="5040186" y="1919130"/>
          <a:ext cx="432794" cy="696394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shade val="9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z="-110000">
          <a:bevelT w="40600" h="2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200" b="1" kern="1200" cap="none" spc="50">
            <a:ln w="11430"/>
            <a:gradFill>
              <a:gsLst>
                <a:gs pos="25000">
                  <a:schemeClr val="accent2">
                    <a:satMod val="155000"/>
                  </a:schemeClr>
                </a:gs>
                <a:gs pos="100000">
                  <a:schemeClr val="accent2">
                    <a:shade val="45000"/>
                    <a:satMod val="165000"/>
                  </a:schemeClr>
                </a:gs>
              </a:gsLst>
              <a:lin ang="5400000"/>
            </a:gradFill>
            <a:effectLst>
              <a:outerShdw blurRad="76200" dist="50800" dir="5400000" algn="tl" rotWithShape="0">
                <a:srgbClr val="000000">
                  <a:alpha val="65000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sp:txBody>
      <dsp:txXfrm rot="16200000">
        <a:off x="5040186" y="1919130"/>
        <a:ext cx="432794" cy="696394"/>
      </dsp:txXfrm>
    </dsp:sp>
    <dsp:sp modelId="{F30EDAA5-32ED-4CEF-B63B-D97047418271}">
      <dsp:nvSpPr>
        <dsp:cNvPr id="0" name=""/>
        <dsp:cNvSpPr/>
      </dsp:nvSpPr>
      <dsp:spPr>
        <a:xfrm>
          <a:off x="4334885" y="3384"/>
          <a:ext cx="1843397" cy="1843397"/>
        </a:xfrm>
        <a:prstGeom prst="ellipse">
          <a:avLst/>
        </a:prstGeom>
        <a:solidFill>
          <a:schemeClr val="accent2">
            <a:shade val="5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cap="none" spc="50" smtClean="0">
              <a:ln w="11430"/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  <a:hlinkClick xmlns:r="http://schemas.openxmlformats.org/officeDocument/2006/relationships" r:id="" action="ppaction://hlinksldjump"/>
            </a:rPr>
            <a:t>Зал №1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cap="none" spc="50" smtClean="0">
              <a:ln w="11430"/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  <a:hlinkClick xmlns:r="http://schemas.openxmlformats.org/officeDocument/2006/relationships" r:id="" action="ppaction://hlinksldjump"/>
            </a:rPr>
            <a:t>Оборона Москвы</a:t>
          </a:r>
          <a:endParaRPr lang="ru-RU" sz="1200" b="1" kern="1200" cap="none" spc="50" dirty="0">
            <a:ln w="11430"/>
            <a:effectLst>
              <a:outerShdw blurRad="76200" dist="50800" dir="5400000" algn="tl" rotWithShape="0">
                <a:srgbClr val="000000">
                  <a:alpha val="65000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sp:txBody>
      <dsp:txXfrm>
        <a:off x="4334885" y="3384"/>
        <a:ext cx="1843397" cy="1843397"/>
      </dsp:txXfrm>
    </dsp:sp>
    <dsp:sp modelId="{14A6B9EA-51D7-4054-B44D-8DA1846010A7}">
      <dsp:nvSpPr>
        <dsp:cNvPr id="0" name=""/>
        <dsp:cNvSpPr/>
      </dsp:nvSpPr>
      <dsp:spPr>
        <a:xfrm rot="19285714">
          <a:off x="6054495" y="2423896"/>
          <a:ext cx="432794" cy="696394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shade val="90000"/>
            <a:hueOff val="-11715"/>
            <a:satOff val="-1984"/>
            <a:lumOff val="9175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z="-110000">
          <a:bevelT w="40600" h="2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200" b="1" kern="1200" cap="none" spc="50">
            <a:ln w="11430"/>
            <a:gradFill>
              <a:gsLst>
                <a:gs pos="25000">
                  <a:schemeClr val="accent2">
                    <a:satMod val="155000"/>
                  </a:schemeClr>
                </a:gs>
                <a:gs pos="100000">
                  <a:schemeClr val="accent2">
                    <a:shade val="45000"/>
                    <a:satMod val="165000"/>
                  </a:schemeClr>
                </a:gs>
              </a:gsLst>
              <a:lin ang="5400000"/>
            </a:gradFill>
            <a:effectLst>
              <a:outerShdw blurRad="76200" dist="50800" dir="5400000" algn="tl" rotWithShape="0">
                <a:srgbClr val="000000">
                  <a:alpha val="65000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sp:txBody>
      <dsp:txXfrm rot="19285714">
        <a:off x="6054495" y="2423896"/>
        <a:ext cx="432794" cy="696394"/>
      </dsp:txXfrm>
    </dsp:sp>
    <dsp:sp modelId="{98F8BADD-F7D1-41A9-B95F-5B5234A7C021}">
      <dsp:nvSpPr>
        <dsp:cNvPr id="0" name=""/>
        <dsp:cNvSpPr/>
      </dsp:nvSpPr>
      <dsp:spPr>
        <a:xfrm>
          <a:off x="6494618" y="1043457"/>
          <a:ext cx="1843397" cy="1843397"/>
        </a:xfrm>
        <a:prstGeom prst="ellipse">
          <a:avLst/>
        </a:prstGeom>
        <a:solidFill>
          <a:schemeClr val="accent2">
            <a:shade val="50000"/>
            <a:hueOff val="-11853"/>
            <a:satOff val="-2403"/>
            <a:lumOff val="13215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cap="none" spc="50" smtClean="0">
              <a:ln w="11430"/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  <a:hlinkClick xmlns:r="http://schemas.openxmlformats.org/officeDocument/2006/relationships" r:id="" action="ppaction://hlinksldjump"/>
            </a:rPr>
            <a:t>Зал №3 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cap="none" spc="50" smtClean="0">
              <a:ln w="11430"/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  <a:hlinkClick xmlns:r="http://schemas.openxmlformats.org/officeDocument/2006/relationships" r:id="" action="ppaction://hlinksldjump"/>
            </a:rPr>
            <a:t>Битва за Кавказ</a:t>
          </a:r>
          <a:endParaRPr lang="ru-RU" sz="1200" b="1" kern="1200" cap="none" spc="50" dirty="0">
            <a:ln w="11430"/>
            <a:effectLst>
              <a:outerShdw blurRad="76200" dist="50800" dir="5400000" algn="tl" rotWithShape="0">
                <a:srgbClr val="000000">
                  <a:alpha val="65000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sp:txBody>
      <dsp:txXfrm>
        <a:off x="6494618" y="1043457"/>
        <a:ext cx="1843397" cy="1843397"/>
      </dsp:txXfrm>
    </dsp:sp>
    <dsp:sp modelId="{E924FFBF-23D0-4C2B-9901-816DC920F07B}">
      <dsp:nvSpPr>
        <dsp:cNvPr id="0" name=""/>
        <dsp:cNvSpPr/>
      </dsp:nvSpPr>
      <dsp:spPr>
        <a:xfrm rot="771429">
          <a:off x="6424738" y="3655303"/>
          <a:ext cx="432794" cy="696394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shade val="90000"/>
            <a:hueOff val="-23429"/>
            <a:satOff val="-3968"/>
            <a:lumOff val="1835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z="-110000">
          <a:bevelT w="40600" h="2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200" b="1" kern="1200" cap="none" spc="50">
            <a:ln w="11430"/>
            <a:gradFill>
              <a:gsLst>
                <a:gs pos="25000">
                  <a:schemeClr val="accent2">
                    <a:satMod val="155000"/>
                  </a:schemeClr>
                </a:gs>
                <a:gs pos="100000">
                  <a:schemeClr val="accent2">
                    <a:shade val="45000"/>
                    <a:satMod val="165000"/>
                  </a:schemeClr>
                </a:gs>
              </a:gsLst>
              <a:lin ang="5400000"/>
            </a:gradFill>
            <a:effectLst>
              <a:outerShdw blurRad="76200" dist="50800" dir="5400000" algn="tl" rotWithShape="0">
                <a:srgbClr val="000000">
                  <a:alpha val="65000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sp:txBody>
      <dsp:txXfrm rot="771429">
        <a:off x="6424738" y="3655303"/>
        <a:ext cx="432794" cy="696394"/>
      </dsp:txXfrm>
    </dsp:sp>
    <dsp:sp modelId="{071F930A-9B39-412B-BCD2-2BA4D29DA31C}">
      <dsp:nvSpPr>
        <dsp:cNvPr id="0" name=""/>
        <dsp:cNvSpPr/>
      </dsp:nvSpPr>
      <dsp:spPr>
        <a:xfrm>
          <a:off x="7028028" y="3380479"/>
          <a:ext cx="1843397" cy="1843397"/>
        </a:xfrm>
        <a:prstGeom prst="ellipse">
          <a:avLst/>
        </a:prstGeom>
        <a:solidFill>
          <a:schemeClr val="accent2">
            <a:shade val="50000"/>
            <a:hueOff val="-23705"/>
            <a:satOff val="-4805"/>
            <a:lumOff val="26429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cap="none" spc="50" smtClean="0">
              <a:ln w="11430"/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  <a:hlinkClick xmlns:r="http://schemas.openxmlformats.org/officeDocument/2006/relationships" r:id="" action="ppaction://hlinksldjump"/>
            </a:rPr>
            <a:t>Зал №7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cap="none" spc="50" smtClean="0">
              <a:ln w="11430"/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  <a:hlinkClick xmlns:r="http://schemas.openxmlformats.org/officeDocument/2006/relationships" r:id="" action="ppaction://hlinksldjump"/>
            </a:rPr>
            <a:t>Битва за Берлин</a:t>
          </a:r>
          <a:endParaRPr lang="ru-RU" sz="1200" b="1" kern="1200" cap="none" spc="50" dirty="0">
            <a:ln w="11430"/>
            <a:effectLst>
              <a:outerShdw blurRad="76200" dist="50800" dir="5400000" algn="tl" rotWithShape="0">
                <a:srgbClr val="000000">
                  <a:alpha val="65000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sp:txBody>
      <dsp:txXfrm>
        <a:off x="7028028" y="3380479"/>
        <a:ext cx="1843397" cy="1843397"/>
      </dsp:txXfrm>
    </dsp:sp>
    <dsp:sp modelId="{E68C751B-4868-40AA-B728-902A7C5F5E22}">
      <dsp:nvSpPr>
        <dsp:cNvPr id="0" name=""/>
        <dsp:cNvSpPr/>
      </dsp:nvSpPr>
      <dsp:spPr>
        <a:xfrm rot="3857143">
          <a:off x="5656370" y="4618806"/>
          <a:ext cx="432794" cy="696394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shade val="90000"/>
            <a:hueOff val="-35144"/>
            <a:satOff val="-5952"/>
            <a:lumOff val="27525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z="-110000">
          <a:bevelT w="40600" h="2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200" b="1" kern="1200" cap="none" spc="50">
            <a:ln w="11430"/>
            <a:gradFill>
              <a:gsLst>
                <a:gs pos="25000">
                  <a:schemeClr val="accent2">
                    <a:satMod val="155000"/>
                  </a:schemeClr>
                </a:gs>
                <a:gs pos="100000">
                  <a:schemeClr val="accent2">
                    <a:shade val="45000"/>
                    <a:satMod val="165000"/>
                  </a:schemeClr>
                </a:gs>
              </a:gsLst>
              <a:lin ang="5400000"/>
            </a:gradFill>
            <a:effectLst>
              <a:outerShdw blurRad="76200" dist="50800" dir="5400000" algn="tl" rotWithShape="0">
                <a:srgbClr val="000000">
                  <a:alpha val="65000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sp:txBody>
      <dsp:txXfrm rot="3857143">
        <a:off x="5656370" y="4618806"/>
        <a:ext cx="432794" cy="696394"/>
      </dsp:txXfrm>
    </dsp:sp>
    <dsp:sp modelId="{A9D63AAC-9E59-4B7D-AC13-0817BE44D874}">
      <dsp:nvSpPr>
        <dsp:cNvPr id="0" name=""/>
        <dsp:cNvSpPr/>
      </dsp:nvSpPr>
      <dsp:spPr>
        <a:xfrm>
          <a:off x="5533446" y="5254625"/>
          <a:ext cx="1843397" cy="1843397"/>
        </a:xfrm>
        <a:prstGeom prst="ellipse">
          <a:avLst/>
        </a:prstGeom>
        <a:solidFill>
          <a:schemeClr val="accent2">
            <a:shade val="50000"/>
            <a:hueOff val="-35558"/>
            <a:satOff val="-7208"/>
            <a:lumOff val="39644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cap="none" spc="50" smtClean="0">
              <a:ln w="11430"/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  <a:hlinkClick xmlns:r="http://schemas.openxmlformats.org/officeDocument/2006/relationships" r:id="" action="ppaction://hlinksldjump"/>
            </a:rPr>
            <a:t>Зал №4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cap="none" spc="50" smtClean="0">
              <a:ln w="11430"/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  <a:hlinkClick xmlns:r="http://schemas.openxmlformats.org/officeDocument/2006/relationships" r:id="" action="ppaction://hlinksldjump"/>
            </a:rPr>
            <a:t>Курская битва </a:t>
          </a:r>
          <a:endParaRPr lang="ru-RU" sz="1200" b="1" kern="1200" cap="none" spc="50" dirty="0">
            <a:ln w="11430"/>
            <a:effectLst>
              <a:outerShdw blurRad="76200" dist="50800" dir="5400000" algn="tl" rotWithShape="0">
                <a:srgbClr val="000000">
                  <a:alpha val="65000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sp:txBody>
      <dsp:txXfrm>
        <a:off x="5533446" y="5254625"/>
        <a:ext cx="1843397" cy="1843397"/>
      </dsp:txXfrm>
    </dsp:sp>
    <dsp:sp modelId="{7B820419-97CF-4AD9-BBE7-2C7BFBD22747}">
      <dsp:nvSpPr>
        <dsp:cNvPr id="0" name=""/>
        <dsp:cNvSpPr/>
      </dsp:nvSpPr>
      <dsp:spPr>
        <a:xfrm rot="6942857">
          <a:off x="4424003" y="4618806"/>
          <a:ext cx="432794" cy="696394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shade val="90000"/>
            <a:hueOff val="-35144"/>
            <a:satOff val="-5952"/>
            <a:lumOff val="27525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z="-110000">
          <a:bevelT w="40600" h="2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200" b="1" kern="1200" cap="none" spc="50">
            <a:ln w="11430"/>
            <a:gradFill>
              <a:gsLst>
                <a:gs pos="25000">
                  <a:schemeClr val="accent2">
                    <a:satMod val="155000"/>
                  </a:schemeClr>
                </a:gs>
                <a:gs pos="100000">
                  <a:schemeClr val="accent2">
                    <a:shade val="45000"/>
                    <a:satMod val="165000"/>
                  </a:schemeClr>
                </a:gs>
              </a:gsLst>
              <a:lin ang="5400000"/>
            </a:gradFill>
            <a:effectLst>
              <a:outerShdw blurRad="76200" dist="50800" dir="5400000" algn="tl" rotWithShape="0">
                <a:srgbClr val="000000">
                  <a:alpha val="65000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sp:txBody>
      <dsp:txXfrm rot="6942857">
        <a:off x="4424003" y="4618806"/>
        <a:ext cx="432794" cy="696394"/>
      </dsp:txXfrm>
    </dsp:sp>
    <dsp:sp modelId="{83370B45-9F8C-4AF8-9D1E-CD97EAD354E9}">
      <dsp:nvSpPr>
        <dsp:cNvPr id="0" name=""/>
        <dsp:cNvSpPr/>
      </dsp:nvSpPr>
      <dsp:spPr>
        <a:xfrm>
          <a:off x="3136323" y="5254625"/>
          <a:ext cx="1843397" cy="1843397"/>
        </a:xfrm>
        <a:prstGeom prst="ellipse">
          <a:avLst/>
        </a:prstGeom>
        <a:solidFill>
          <a:schemeClr val="accent2">
            <a:shade val="50000"/>
            <a:hueOff val="-35558"/>
            <a:satOff val="-7208"/>
            <a:lumOff val="39644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cap="none" spc="50" smtClean="0">
              <a:ln w="11430"/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  <a:hlinkClick xmlns:r="http://schemas.openxmlformats.org/officeDocument/2006/relationships" r:id="" action="ppaction://hlinksldjump"/>
            </a:rPr>
            <a:t>Зал №5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cap="none" spc="50" smtClean="0">
              <a:ln w="11430"/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  <a:hlinkClick xmlns:r="http://schemas.openxmlformats.org/officeDocument/2006/relationships" r:id="" action="ppaction://hlinksldjump"/>
            </a:rPr>
            <a:t>Битва за Днепр</a:t>
          </a:r>
          <a:endParaRPr lang="ru-RU" sz="1200" b="1" kern="1200" cap="none" spc="50" dirty="0" smtClean="0">
            <a:ln w="11430"/>
            <a:effectLst>
              <a:outerShdw blurRad="76200" dist="50800" dir="5400000" algn="tl" rotWithShape="0">
                <a:srgbClr val="000000">
                  <a:alpha val="65000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sp:txBody>
      <dsp:txXfrm>
        <a:off x="3136323" y="5254625"/>
        <a:ext cx="1843397" cy="1843397"/>
      </dsp:txXfrm>
    </dsp:sp>
    <dsp:sp modelId="{4BC8B48F-FE8D-4E4D-8307-576983623C35}">
      <dsp:nvSpPr>
        <dsp:cNvPr id="0" name=""/>
        <dsp:cNvSpPr/>
      </dsp:nvSpPr>
      <dsp:spPr>
        <a:xfrm rot="10028571">
          <a:off x="3655634" y="3655303"/>
          <a:ext cx="432794" cy="696394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shade val="90000"/>
            <a:hueOff val="-23429"/>
            <a:satOff val="-3968"/>
            <a:lumOff val="1835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z="-110000">
          <a:bevelT w="40600" h="2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200" b="1" kern="1200" cap="none" spc="50">
            <a:ln w="11430"/>
            <a:gradFill>
              <a:gsLst>
                <a:gs pos="25000">
                  <a:schemeClr val="accent2">
                    <a:satMod val="155000"/>
                  </a:schemeClr>
                </a:gs>
                <a:gs pos="100000">
                  <a:schemeClr val="accent2">
                    <a:shade val="45000"/>
                    <a:satMod val="165000"/>
                  </a:schemeClr>
                </a:gs>
              </a:gsLst>
              <a:lin ang="5400000"/>
            </a:gradFill>
            <a:effectLst>
              <a:outerShdw blurRad="76200" dist="50800" dir="5400000" algn="tl" rotWithShape="0">
                <a:srgbClr val="000000">
                  <a:alpha val="65000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sp:txBody>
      <dsp:txXfrm rot="10028571">
        <a:off x="3655634" y="3655303"/>
        <a:ext cx="432794" cy="696394"/>
      </dsp:txXfrm>
    </dsp:sp>
    <dsp:sp modelId="{4682E4F4-2590-4948-B14A-194648CD0C6A}">
      <dsp:nvSpPr>
        <dsp:cNvPr id="0" name=""/>
        <dsp:cNvSpPr/>
      </dsp:nvSpPr>
      <dsp:spPr>
        <a:xfrm>
          <a:off x="1641741" y="3380479"/>
          <a:ext cx="1843397" cy="1843397"/>
        </a:xfrm>
        <a:prstGeom prst="ellipse">
          <a:avLst/>
        </a:prstGeom>
        <a:solidFill>
          <a:schemeClr val="accent2">
            <a:shade val="50000"/>
            <a:hueOff val="-23705"/>
            <a:satOff val="-4805"/>
            <a:lumOff val="26429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cap="none" spc="50" smtClean="0">
              <a:ln w="11430"/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  <a:hlinkClick xmlns:r="http://schemas.openxmlformats.org/officeDocument/2006/relationships" r:id="" action="ppaction://hlinksldjump"/>
            </a:rPr>
            <a:t>Зал №2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cap="none" spc="50" smtClean="0">
              <a:ln w="11430"/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  <a:hlinkClick xmlns:r="http://schemas.openxmlformats.org/officeDocument/2006/relationships" r:id="" action="ppaction://hlinksldjump"/>
            </a:rPr>
            <a:t>Сталинградская битва</a:t>
          </a:r>
          <a:endParaRPr lang="ru-RU" sz="1200" b="1" kern="1200" cap="none" spc="50" dirty="0">
            <a:ln w="11430"/>
            <a:effectLst>
              <a:outerShdw blurRad="76200" dist="50800" dir="5400000" algn="tl" rotWithShape="0">
                <a:srgbClr val="000000">
                  <a:alpha val="65000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sp:txBody>
      <dsp:txXfrm>
        <a:off x="1641741" y="3380479"/>
        <a:ext cx="1843397" cy="1843397"/>
      </dsp:txXfrm>
    </dsp:sp>
    <dsp:sp modelId="{5C6AEE1A-18D3-4C25-B6E7-9EE9E24E96F7}">
      <dsp:nvSpPr>
        <dsp:cNvPr id="0" name=""/>
        <dsp:cNvSpPr/>
      </dsp:nvSpPr>
      <dsp:spPr>
        <a:xfrm rot="13114286">
          <a:off x="3929862" y="2453834"/>
          <a:ext cx="432794" cy="696394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shade val="90000"/>
            <a:hueOff val="-11715"/>
            <a:satOff val="-1984"/>
            <a:lumOff val="9175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z="-110000">
          <a:bevelT w="40600" h="2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200" kern="1200">
            <a:latin typeface="Times New Roman" pitchFamily="18" charset="0"/>
            <a:cs typeface="Times New Roman" pitchFamily="18" charset="0"/>
          </a:endParaRPr>
        </a:p>
      </dsp:txBody>
      <dsp:txXfrm rot="13114286">
        <a:off x="3929862" y="2453834"/>
        <a:ext cx="432794" cy="696394"/>
      </dsp:txXfrm>
    </dsp:sp>
    <dsp:sp modelId="{D5671521-8C87-4A19-A390-74E63F00FC01}">
      <dsp:nvSpPr>
        <dsp:cNvPr id="0" name=""/>
        <dsp:cNvSpPr/>
      </dsp:nvSpPr>
      <dsp:spPr>
        <a:xfrm>
          <a:off x="2175151" y="1043457"/>
          <a:ext cx="1843397" cy="1843397"/>
        </a:xfrm>
        <a:prstGeom prst="ellipse">
          <a:avLst/>
        </a:prstGeom>
        <a:solidFill>
          <a:schemeClr val="accent2">
            <a:shade val="50000"/>
            <a:hueOff val="-11853"/>
            <a:satOff val="-2403"/>
            <a:lumOff val="13215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>
              <a:latin typeface="Times New Roman" pitchFamily="18" charset="0"/>
              <a:cs typeface="Times New Roman" pitchFamily="18" charset="0"/>
              <a:hlinkClick xmlns:r="http://schemas.openxmlformats.org/officeDocument/2006/relationships" r:id="" action="ppaction://hlinksldjump"/>
            </a:rPr>
            <a:t>Зал №6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>
              <a:latin typeface="Times New Roman" pitchFamily="18" charset="0"/>
              <a:cs typeface="Times New Roman" pitchFamily="18" charset="0"/>
              <a:hlinkClick xmlns:r="http://schemas.openxmlformats.org/officeDocument/2006/relationships" r:id="" action="ppaction://hlinksldjump"/>
            </a:rPr>
            <a:t>Белорусская операция </a:t>
          </a:r>
          <a:endParaRPr lang="ru-RU" sz="12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2175151" y="1043457"/>
        <a:ext cx="1843397" cy="184339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7">
  <dgm:title val=""/>
  <dgm:desc val=""/>
  <dgm:catLst>
    <dgm:cat type="3D" pri="11700"/>
  </dgm:catLst>
  <dgm:scene3d>
    <a:camera prst="perspectiveLeft" zoom="91000"/>
    <a:lightRig rig="threePt" dir="t">
      <a:rot lat="0" lon="0" rev="20640000"/>
    </a:lightRig>
  </dgm:scene3d>
  <dgm:styleLbl name="node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threePt" dir="t"/>
    </dgm:scene3d>
    <dgm:sp3d extrusionH="50600" prstMaterial="clear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 z="572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2118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 z="106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 z="-2118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0000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50600">
      <a:bevelT w="101600" h="80600"/>
      <a:bevelB w="80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50600">
      <a:bevelT w="101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61800" extrusionH="10600" contourW="3000">
      <a:bevelT w="48600" h="8600" prst="softRound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61800" extrusionH="10600" contourW="3000">
      <a:bevelT w="48600" h="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618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50600">
      <a:bevelT w="80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200" extrusionH="600" contourW="3000" prstMaterial="plastic">
      <a:bevelT w="80600" h="18600" prst="relaxedInset"/>
      <a:bevelB w="80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DC4CD1C-2B18-45FC-99F7-AE467A92584D}" type="datetimeFigureOut">
              <a:rPr lang="ru-RU" smtClean="0"/>
              <a:pPr/>
              <a:t>06.02.2016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9A1C262-6F47-4F97-AAF0-7C21018D9912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B89F38E-6DC4-44F0-95F4-E008D2186DE4}" type="datetimeFigureOut">
              <a:rPr lang="ru-RU" smtClean="0"/>
              <a:pPr/>
              <a:t>06.02.2016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6E670FA-6EE2-4561-BC30-73E494F63A32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E670FA-6EE2-4561-BC30-73E494F63A32}" type="slidenum">
              <a:rPr lang="ru-RU" smtClean="0"/>
              <a:pPr/>
              <a:t>3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fr-CA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fr-CA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06.02.2016</a:t>
            </a:fld>
            <a:endParaRPr lang="ru-RU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fr-CA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fr-CA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06.02.2016</a:t>
            </a:fld>
            <a:endParaRPr lang="ru-RU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fr-CA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fr-CA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06.02.2016</a:t>
            </a:fld>
            <a:endParaRPr lang="ru-RU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fr-CA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fr-CA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06.02.2016</a:t>
            </a:fld>
            <a:endParaRPr lang="ru-RU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fr-CA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06.02.2016</a:t>
            </a:fld>
            <a:endParaRPr lang="ru-RU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fr-CA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fr-CA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fr-CA"/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06.02.2016</a:t>
            </a:fld>
            <a:endParaRPr lang="ru-RU"/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fr-CA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fr-CA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fr-CA"/>
          </a:p>
        </p:txBody>
      </p:sp>
      <p:sp>
        <p:nvSpPr>
          <p:cNvPr id="7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06.02.2016</a:t>
            </a:fld>
            <a:endParaRPr lang="ru-RU"/>
          </a:p>
        </p:txBody>
      </p:sp>
      <p:sp>
        <p:nvSpPr>
          <p:cNvPr id="8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fr-CA"/>
          </a:p>
        </p:txBody>
      </p:sp>
      <p:sp>
        <p:nvSpPr>
          <p:cNvPr id="3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06.02.2016</a:t>
            </a:fld>
            <a:endParaRPr lang="ru-RU"/>
          </a:p>
        </p:txBody>
      </p:sp>
      <p:sp>
        <p:nvSpPr>
          <p:cNvPr id="4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06.02.2016</a:t>
            </a:fld>
            <a:endParaRPr lang="ru-RU"/>
          </a:p>
        </p:txBody>
      </p:sp>
      <p:sp>
        <p:nvSpPr>
          <p:cNvPr id="3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fr-CA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fr-CA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06.02.2016</a:t>
            </a:fld>
            <a:endParaRPr lang="ru-RU"/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fr-CA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fr-CA" noProof="0" smtClean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06.02.2016</a:t>
            </a:fld>
            <a:endParaRPr lang="ru-RU"/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email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Espace réservé du titre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CA" smtClean="0"/>
              <a:t>Cliquez pour modifier le style du titre</a:t>
            </a:r>
          </a:p>
        </p:txBody>
      </p:sp>
      <p:sp>
        <p:nvSpPr>
          <p:cNvPr id="1027" name="Espace réservé du texte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CA" smtClean="0"/>
              <a:t>Cliquez pour modifier les styles du texte du masque</a:t>
            </a:r>
          </a:p>
          <a:p>
            <a:pPr lvl="1"/>
            <a:r>
              <a:rPr lang="fr-CA" smtClean="0"/>
              <a:t>Deuxième niveau</a:t>
            </a:r>
          </a:p>
          <a:p>
            <a:pPr lvl="2"/>
            <a:r>
              <a:rPr lang="fr-CA" smtClean="0"/>
              <a:t>Troisième niveau</a:t>
            </a:r>
          </a:p>
          <a:p>
            <a:pPr lvl="3"/>
            <a:r>
              <a:rPr lang="fr-CA" smtClean="0"/>
              <a:t>Quatrième niveau</a:t>
            </a:r>
          </a:p>
          <a:p>
            <a:pPr lvl="4"/>
            <a:r>
              <a:rPr lang="fr-CA" smtClean="0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fld id="{5B106E36-FD25-4E2D-B0AA-010F637433A0}" type="datetimeFigureOut">
              <a:rPr lang="ru-RU" smtClean="0"/>
              <a:pPr/>
              <a:t>06.02.2016</a:t>
            </a:fld>
            <a:endParaRPr lang="ru-RU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76" r:id="rId1"/>
    <p:sldLayoutId id="2147484177" r:id="rId2"/>
    <p:sldLayoutId id="2147484178" r:id="rId3"/>
    <p:sldLayoutId id="2147484179" r:id="rId4"/>
    <p:sldLayoutId id="2147484180" r:id="rId5"/>
    <p:sldLayoutId id="2147484181" r:id="rId6"/>
    <p:sldLayoutId id="2147484182" r:id="rId7"/>
    <p:sldLayoutId id="2147484183" r:id="rId8"/>
    <p:sldLayoutId id="2147484184" r:id="rId9"/>
    <p:sldLayoutId id="2147484185" r:id="rId10"/>
    <p:sldLayoutId id="2147484186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slide" Target="slide4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Relationship Id="rId4" Type="http://schemas.openxmlformats.org/officeDocument/2006/relationships/slide" Target="slide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0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4.xml"/><Relationship Id="rId4" Type="http://schemas.openxmlformats.org/officeDocument/2006/relationships/slide" Target="slide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6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Relationship Id="rId5" Type="http://schemas.openxmlformats.org/officeDocument/2006/relationships/slide" Target="slide4.xml"/><Relationship Id="rId4" Type="http://schemas.openxmlformats.org/officeDocument/2006/relationships/image" Target="../media/image29.jpe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19256" cy="1642194"/>
          </a:xfrm>
        </p:spPr>
        <p:txBody>
          <a:bodyPr>
            <a:normAutofit/>
          </a:bodyPr>
          <a:lstStyle/>
          <a:p>
            <a:pPr algn="ctr"/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Управление образования </a:t>
            </a:r>
            <a:r>
              <a:rPr lang="en-US" sz="19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19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Верхнебуреинского муниципального района </a:t>
            </a:r>
            <a:r>
              <a:rPr lang="en-US" sz="19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19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Хабаровского края</a:t>
            </a:r>
            <a:br>
              <a:rPr lang="ru-RU" sz="19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Муниципальное казенное общеобразовательное учреждение школа №21 </a:t>
            </a:r>
            <a:r>
              <a:rPr lang="ru-RU" sz="1900" dirty="0" err="1" smtClean="0">
                <a:latin typeface="Times New Roman" pitchFamily="18" charset="0"/>
                <a:cs typeface="Times New Roman" pitchFamily="18" charset="0"/>
              </a:rPr>
              <a:t>п</a:t>
            </a:r>
            <a:r>
              <a:rPr lang="en-US" sz="1900" dirty="0" smtClean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 Герби</a:t>
            </a:r>
            <a:endParaRPr lang="ru-RU" sz="19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Содержимое 6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Тема урока: Великие битвы Великой Отечественной войны</a:t>
            </a:r>
          </a:p>
          <a:p>
            <a:pPr algn="r">
              <a:buNone/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r"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учитель истории</a:t>
            </a:r>
          </a:p>
          <a:p>
            <a:pPr algn="r"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Бородкин Александр Олегович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одержимое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algn="just"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 		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Битва была одним из важнейших событий Второй мировой войны и наряду со сражением на Курской дуге была переломным моментом в ходе военных действий, после которых немецкие войска потеряли стратегическую инициативу. </a:t>
            </a:r>
          </a:p>
          <a:p>
            <a:endParaRPr lang="ru-RU" dirty="0"/>
          </a:p>
        </p:txBody>
      </p:sp>
      <p:pic>
        <p:nvPicPr>
          <p:cNvPr id="10" name="Содержимое 9" descr="см"/>
          <p:cNvPicPr>
            <a:picLocks noGrp="1" noChangeAspect="1"/>
          </p:cNvPicPr>
          <p:nvPr>
            <p:ph sz="half" idx="1"/>
          </p:nvPr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435" y="260648"/>
            <a:ext cx="4706922" cy="6408712"/>
          </a:xfrm>
          <a:prstGeom prst="rect">
            <a:avLst/>
          </a:prstGeom>
        </p:spPr>
      </p:pic>
      <p:sp>
        <p:nvSpPr>
          <p:cNvPr id="11" name="Скругленный прямоугольник 10"/>
          <p:cNvSpPr/>
          <p:nvPr/>
        </p:nvSpPr>
        <p:spPr>
          <a:xfrm>
            <a:off x="7452320" y="6021288"/>
            <a:ext cx="1224136" cy="504056"/>
          </a:xfrm>
          <a:prstGeom prst="roundRect">
            <a:avLst>
              <a:gd name="adj" fmla="val 0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>
                <a:hlinkClick r:id="rId3" action="ppaction://hlinksldjump"/>
              </a:rPr>
              <a:t>Вернуться</a:t>
            </a:r>
            <a:r>
              <a:rPr lang="ru-RU" dirty="0" smtClean="0"/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Выставочный зал №3 </a:t>
            </a:r>
            <a:br>
              <a:rPr lang="ru-RU" sz="24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«Битва за Кавказ»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Содержимое 7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algn="just"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		Битва за Кавказ (25.07.1942 — 9.10.1943)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Сражение вооружённых сил нацистской Германии, Румынии и Словакии против СССР во время Великой Отечественной войны за контроль над Кавказом. Сражение делится на два этапа: наступление немецких войск (25 июля — 31 декабря 1942) и контрнаступление советских войск (1 января — 9 октября 1943). </a:t>
            </a:r>
          </a:p>
          <a:p>
            <a:endParaRPr lang="ru-RU" dirty="0"/>
          </a:p>
        </p:txBody>
      </p:sp>
      <p:pic>
        <p:nvPicPr>
          <p:cNvPr id="11" name="Picture 4" descr="Кавказ&#10;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39552" y="1268759"/>
            <a:ext cx="3888432" cy="526887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39552" y="692696"/>
            <a:ext cx="3956248" cy="5433467"/>
          </a:xfrm>
        </p:spPr>
        <p:txBody>
          <a:bodyPr/>
          <a:lstStyle/>
          <a:p>
            <a:pPr algn="just"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		Особенно упорные бои шли в районе Новороссийска – важного порта на Чёрном море</a:t>
            </a:r>
          </a:p>
          <a:p>
            <a:pPr algn="just"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		Бои за Новороссийск начались в феврале и длились семь месяцев  - до сентября 1943 года</a:t>
            </a:r>
          </a:p>
          <a:p>
            <a:pPr algn="just"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		С освобождением Новороссийска открылась дорога дл</a:t>
            </a:r>
            <a:r>
              <a:rPr lang="ru-RU" sz="2400" dirty="0" smtClean="0"/>
              <a:t>я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наступления в Крым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2699792" y="6165304"/>
            <a:ext cx="1512168" cy="504056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>
                <a:hlinkClick r:id="rId2" action="ppaction://hlinksldjump"/>
              </a:rPr>
              <a:t>Вернутся</a:t>
            </a:r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1026" name="Picture 2" descr="C:\Users\User\Pictures\Downloads\Новороссийская десантная операция. 9-16 сентября 1943 года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517748" y="980728"/>
            <a:ext cx="4482236" cy="511256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F:\внеклассная работа\отечественная война фото\getimage[1]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77888" cy="6858000"/>
          </a:xfrm>
          <a:prstGeom prst="rect">
            <a:avLst/>
          </a:prstGeom>
          <a:noFill/>
        </p:spPr>
      </p:pic>
      <p:sp>
        <p:nvSpPr>
          <p:cNvPr id="9" name="Заголовок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Выставочный зал №4 </a:t>
            </a:r>
            <a:br>
              <a:rPr lang="ru-RU" sz="24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«Курская битва»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Содержимое 9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>
              <a:buNone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		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Курская битва 1943 г.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Оборонительная (5 — 23 июля) и наступательная (12 июля — 23 августа) операции, проведенные советскими войсками в районе Курска по срыву крупного наступления немецких войск и разгрому стратегической группировки противника. Немецкое командование после поражения своих войск под Сталинградом предполагало провести крупную наступательную операцию в районе Курска Всего в составе ударных группировок противника насчитывалось свыше 900 тыс. человек, около 10 тыс. орудий и минометов, до 2700 танков и САУ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одержимое 4"/>
          <p:cNvSpPr>
            <a:spLocks noGrp="1"/>
          </p:cNvSpPr>
          <p:nvPr>
            <p:ph sz="half" idx="1"/>
          </p:nvPr>
        </p:nvSpPr>
        <p:spPr>
          <a:xfrm>
            <a:off x="395536" y="548680"/>
            <a:ext cx="4100264" cy="5577483"/>
          </a:xfrm>
        </p:spPr>
        <p:txBody>
          <a:bodyPr/>
          <a:lstStyle/>
          <a:p>
            <a:pPr algn="just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 результате Курской битвы были полностью разгромлены 30 вражеских дивизий (в том числе 7 танковых). Противник потерял свыше 500 тыс. человек, 1,5 тыс. танков, свыше 3,7 тыс. самолетов, 3 тыс. орудий. Главным итогом битвы был переход немецких войск на всех театрах военных действий к стратегической обороне. Стратегическая инициатива окончательно перешла в руки советского командования. В Великой Отечественной и второй мировой войнах завершился коренной перелом, начатый Сталинградской битвой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1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4" descr="cover_battle_of_kursk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716016" y="620688"/>
            <a:ext cx="3970337" cy="2944389"/>
          </a:xfrm>
          <a:prstGeom prst="rect">
            <a:avLst/>
          </a:prstGeom>
          <a:noFill/>
        </p:spPr>
      </p:pic>
      <p:pic>
        <p:nvPicPr>
          <p:cNvPr id="8" name="Picture 4" descr="75fab084dae3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716016" y="3717032"/>
            <a:ext cx="4001929" cy="2807280"/>
          </a:xfrm>
          <a:prstGeom prst="rect">
            <a:avLst/>
          </a:prstGeom>
          <a:noFill/>
        </p:spPr>
      </p:pic>
      <p:sp>
        <p:nvSpPr>
          <p:cNvPr id="9" name="Скругленный прямоугольник 8"/>
          <p:cNvSpPr/>
          <p:nvPr/>
        </p:nvSpPr>
        <p:spPr>
          <a:xfrm>
            <a:off x="2483768" y="6165304"/>
            <a:ext cx="1728192" cy="504056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>
                <a:hlinkClick r:id="rId4" action="ppaction://hlinksldjump"/>
              </a:rPr>
              <a:t>Вернутся</a:t>
            </a:r>
            <a:r>
              <a:rPr lang="ru-RU" dirty="0" smtClean="0"/>
              <a:t> 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Выставочный зал №5 </a:t>
            </a:r>
            <a:br>
              <a:rPr lang="ru-RU" sz="24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«Битва за Днепр»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sz="half" idx="2"/>
          </p:nvPr>
        </p:nvSpPr>
        <p:spPr>
          <a:xfrm>
            <a:off x="4716016" y="1556792"/>
            <a:ext cx="4248472" cy="5040560"/>
          </a:xfrm>
        </p:spPr>
        <p:txBody>
          <a:bodyPr/>
          <a:lstStyle/>
          <a:p>
            <a:pPr algn="just" fontAlgn="ctr">
              <a:buNone/>
            </a:pPr>
            <a:r>
              <a:rPr lang="ru-RU" sz="2400" dirty="0" smtClean="0"/>
              <a:t>	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	Битва за Днепр (24.12.1943 — 17.04.1944) – стратегическая военная операция вооружённых сил СССР против немецко-румынских войск с целью освобождения Правобережной Украины</a:t>
            </a:r>
            <a:endParaRPr lang="ru-RU" sz="2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Рисунок 2"/>
          <p:cNvPicPr>
            <a:picLocks noGrp="1" noChangeAspect="1"/>
          </p:cNvPicPr>
          <p:nvPr>
            <p:ph sz="half"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51064" y="1268760"/>
            <a:ext cx="4632514" cy="54005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email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620688"/>
            <a:ext cx="8219256" cy="5505475"/>
          </a:xfrm>
        </p:spPr>
        <p:txBody>
          <a:bodyPr/>
          <a:lstStyle/>
          <a:p>
            <a:pPr algn="just"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		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Осенью 1943 года развернулись бои на правобережной Украине. Наступая с Днепровских плацдармов, войска 1-го Украинского (Воронежского) фронта под командованием Н.Ф.Ватутина освободили Киев. Войска 2-го Украинского под командованием И.С.Конева освободили Днепропетровск. Войска 3-го Украинского (Юго-Западного) фронта под командованием Р.Я.Малиновского -Запорожье. Войска 4-го Украинского (Южного) фронта под командованием Ф.И. Толбухина вышли к Перекопу и в низовья Днепра. Несколько дивизий форсировали  залив Азовского моря Сиваш. В ходе летне-осенней кампании 1943 года был завершен коренной перелом в войне против Германии.</a:t>
            </a:r>
          </a:p>
          <a:p>
            <a:r>
              <a:rPr lang="ru-RU" dirty="0" smtClean="0"/>
              <a:t> </a:t>
            </a:r>
          </a:p>
          <a:p>
            <a:endParaRPr lang="ru-RU" dirty="0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7380312" y="6093296"/>
            <a:ext cx="1368152" cy="576064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>
                <a:hlinkClick r:id="rId3" action="ppaction://hlinksldjump"/>
              </a:rPr>
              <a:t>Вернутся</a:t>
            </a:r>
            <a:r>
              <a:rPr lang="ru-RU" dirty="0" smtClean="0"/>
              <a:t> 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Выставочный зал №6 </a:t>
            </a:r>
            <a:br>
              <a:rPr lang="ru-RU" sz="24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«Белорусская операция»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algn="just">
              <a:lnSpc>
                <a:spcPct val="80000"/>
              </a:lnSpc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		</a:t>
            </a:r>
          </a:p>
          <a:p>
            <a:pPr>
              <a:lnSpc>
                <a:spcPct val="80000"/>
              </a:lnSpc>
              <a:buNone/>
            </a:pPr>
            <a:r>
              <a:rPr lang="ru-RU" b="1" dirty="0" smtClean="0"/>
              <a:t>  </a:t>
            </a:r>
          </a:p>
          <a:p>
            <a:pPr>
              <a:buNone/>
            </a:pP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427984" y="1628800"/>
            <a:ext cx="4536504" cy="4497363"/>
          </a:xfrm>
        </p:spPr>
        <p:txBody>
          <a:bodyPr/>
          <a:lstStyle/>
          <a:p>
            <a:pPr lvl="1" algn="just">
              <a:buNone/>
            </a:pP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   		Кодовое название –операция «Багратион». Одна из крупнейших стратегических наступательных  операций, предпринятая советским высшим командованием  с  целью  разгрома  немецкой группы армий «Центр» и освобождения Белоруссии.</a:t>
            </a:r>
            <a:endParaRPr lang="ru-RU" sz="2200" dirty="0"/>
          </a:p>
        </p:txBody>
      </p:sp>
      <p:sp>
        <p:nvSpPr>
          <p:cNvPr id="10243" name="AutoShape 3" descr="C:\Users\User\Desktop\%D0%9D%D0%BE%D0%B2%D0%B0%D1%8F %D0%BF%D0%B0%D0%BF%D0%BA%D0%B0\%D0%9E%D0%BF%D0%B5%D1%80%D0%B0%D1%86%D0%B8%D1%8F ' %D0%91%D0%B0%D0%B3%D1%80%D0%B0%D1%82%D0%B8%D0%BE%D0%BD ' _ lemur59.ru_files\1485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245" name="AutoShape 5" descr="C:\Users\User\Desktop\%D0%9D%D0%BE%D0%B2%D0%B0%D1%8F %D0%BF%D0%B0%D0%BF%D0%BA%D0%B0\%D0%9E%D0%BF%D0%B5%D1%80%D0%B0%D1%86%D0%B8%D1%8F ' %D0%91%D0%B0%D0%B3%D1%80%D0%B0%D1%82%D0%B8%D0%BE%D0%BD ' _ lemur59.ru_files\1497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246" name="Picture 6" descr="C:\Users\User\Desktop\1497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79512" y="1484784"/>
            <a:ext cx="5004047" cy="3897040"/>
          </a:xfrm>
          <a:prstGeom prst="rect">
            <a:avLst/>
          </a:prstGeom>
          <a:noFill/>
        </p:spPr>
      </p:pic>
      <p:pic>
        <p:nvPicPr>
          <p:cNvPr id="10247" name="Picture 7" descr="C:\Users\User\Desktop\Операци Багратион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>
    <p:cut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2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67544" y="260648"/>
            <a:ext cx="4028256" cy="5865515"/>
          </a:xfrm>
        </p:spPr>
        <p:txBody>
          <a:bodyPr/>
          <a:lstStyle/>
          <a:p>
            <a:pPr algn="just"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  	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Наступление началось в третью годовщину нападения Германии на СССР — 22 июня 1944 года разведкой боем. Главные силы перешли в наступление на следующий день.</a:t>
            </a:r>
          </a:p>
          <a:p>
            <a:pPr algn="just">
              <a:buNone/>
            </a:pPr>
            <a:r>
              <a:rPr lang="ru-RU" sz="2000" dirty="0" smtClean="0"/>
              <a:t>      	К моменту успешного завершения операции, произошедшему в первой половине июля, в оборонительных порядках гитлеровцев была проделана 400 километровая брешь, открывавшая дорогу к дальнейшему наступлению советских войск.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4818" name="Picture 2" descr="C:\Users\User\Desktop\1487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644008" y="548680"/>
            <a:ext cx="4248472" cy="2871282"/>
          </a:xfrm>
          <a:prstGeom prst="rect">
            <a:avLst/>
          </a:prstGeom>
          <a:noFill/>
        </p:spPr>
      </p:pic>
      <p:pic>
        <p:nvPicPr>
          <p:cNvPr id="34820" name="Picture 4" descr="C:\Users\User\Desktop\14931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644008" y="1916832"/>
            <a:ext cx="4266588" cy="3057637"/>
          </a:xfrm>
          <a:prstGeom prst="rect">
            <a:avLst/>
          </a:prstGeom>
          <a:noFill/>
        </p:spPr>
      </p:pic>
      <p:pic>
        <p:nvPicPr>
          <p:cNvPr id="34821" name="Picture 5" descr="C:\Users\User\Desktop\1489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644008" y="3975106"/>
            <a:ext cx="4320107" cy="252285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48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48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48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4008" y="404664"/>
            <a:ext cx="4042792" cy="5721499"/>
          </a:xfrm>
        </p:spPr>
        <p:txBody>
          <a:bodyPr/>
          <a:lstStyle/>
          <a:p>
            <a:pPr algn="just"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 		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Немецкие войска, находившиеся на этом участке были окружены и, впоследствии, либо оказались уничтоженными, либо сдались в плен.</a:t>
            </a:r>
          </a:p>
          <a:p>
            <a:pPr algn="just">
              <a:buNone/>
            </a:pP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    	Колонна из 57600 пленных, возглавляемая немецкими генералами, была проведена под конвоем по улицам освобождённого Минска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ru-RU" dirty="0"/>
          </a:p>
        </p:txBody>
      </p:sp>
      <p:pic>
        <p:nvPicPr>
          <p:cNvPr id="35842" name="Picture 2" descr="C:\Users\User\Desktop\1506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16401" y="170535"/>
            <a:ext cx="4931663" cy="6354809"/>
          </a:xfrm>
          <a:prstGeom prst="rect">
            <a:avLst/>
          </a:prstGeom>
          <a:noFill/>
        </p:spPr>
      </p:pic>
      <p:pic>
        <p:nvPicPr>
          <p:cNvPr id="35845" name="Picture 5" descr="C:\Users\User\Desktop\300px-1944_july_17_moscow_german_pow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87626" y="188640"/>
            <a:ext cx="8746053" cy="6336704"/>
          </a:xfrm>
          <a:prstGeom prst="rect">
            <a:avLst/>
          </a:prstGeom>
          <a:noFill/>
        </p:spPr>
      </p:pic>
      <p:sp>
        <p:nvSpPr>
          <p:cNvPr id="9" name="Скругленный прямоугольник 8"/>
          <p:cNvSpPr/>
          <p:nvPr/>
        </p:nvSpPr>
        <p:spPr>
          <a:xfrm>
            <a:off x="6948264" y="6237312"/>
            <a:ext cx="1584176" cy="432048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>
                <a:hlinkClick r:id="rId4" action="ppaction://hlinksldjump"/>
              </a:rPr>
              <a:t>Вернутся 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58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58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>
              <a:buNone/>
            </a:pPr>
            <a:r>
              <a:rPr lang="ru-RU" dirty="0" smtClean="0"/>
              <a:t>		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Сегодня мы продолжим изучать историю Великой Отечественной войны . Предлагаю вам принять участие в экскурсии по выставочным залам виртуального музея «Великие битвы Великой Отечественной войны». Но, прежде чем мы туда отправимся, давайте вспомним, как началась Великая Отечественная война.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Выставочный зал №7 </a:t>
            </a:r>
            <a:br>
              <a:rPr lang="ru-RU" sz="24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«Битва за Берлин»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Содержимое 1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>
              <a:buNone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		</a:t>
            </a:r>
            <a:r>
              <a:rPr lang="ru-RU" sz="2100" b="1" dirty="0" smtClean="0">
                <a:latin typeface="Times New Roman" pitchFamily="18" charset="0"/>
                <a:cs typeface="Times New Roman" pitchFamily="18" charset="0"/>
              </a:rPr>
              <a:t>Берлинская операция 1945 г.</a:t>
            </a:r>
            <a:r>
              <a:rPr lang="ru-RU" sz="2100" dirty="0" smtClean="0">
                <a:latin typeface="Times New Roman" pitchFamily="18" charset="0"/>
                <a:cs typeface="Times New Roman" pitchFamily="18" charset="0"/>
              </a:rPr>
              <a:t> Завершающая стратегическая наступательная операция, проведенная советскими войсками 16 апреля — 8 мая 1945 г. Целями операции были разгром группировки немецких войск, оборонявшихся на Берлинском направлении, овладение Берлином и выход на Эльбу для соединения с войсками союзников. На Берлинском направлении занимали оборону войска группы «Висла» и группы «Центр» под командованием генерал-полковника Г. </a:t>
            </a:r>
            <a:r>
              <a:rPr lang="ru-RU" sz="2100" dirty="0" err="1" smtClean="0">
                <a:latin typeface="Times New Roman" pitchFamily="18" charset="0"/>
                <a:cs typeface="Times New Roman" pitchFamily="18" charset="0"/>
              </a:rPr>
              <a:t>Хейнрица</a:t>
            </a:r>
            <a:r>
              <a:rPr lang="ru-RU" sz="2100" dirty="0" smtClean="0">
                <a:latin typeface="Times New Roman" pitchFamily="18" charset="0"/>
                <a:cs typeface="Times New Roman" pitchFamily="18" charset="0"/>
              </a:rPr>
              <a:t> и </a:t>
            </a:r>
            <a:r>
              <a:rPr lang="ru-RU" sz="2100" dirty="0" err="1" smtClean="0">
                <a:latin typeface="Times New Roman" pitchFamily="18" charset="0"/>
                <a:cs typeface="Times New Roman" pitchFamily="18" charset="0"/>
              </a:rPr>
              <a:t>генерал-фельдмаршала</a:t>
            </a:r>
            <a:r>
              <a:rPr lang="ru-RU" sz="2100" dirty="0" smtClean="0">
                <a:latin typeface="Times New Roman" pitchFamily="18" charset="0"/>
                <a:cs typeface="Times New Roman" pitchFamily="18" charset="0"/>
              </a:rPr>
              <a:t> Ф. </a:t>
            </a:r>
            <a:r>
              <a:rPr lang="ru-RU" sz="2100" dirty="0" err="1" smtClean="0">
                <a:latin typeface="Times New Roman" pitchFamily="18" charset="0"/>
                <a:cs typeface="Times New Roman" pitchFamily="18" charset="0"/>
              </a:rPr>
              <a:t>Шернера</a:t>
            </a:r>
            <a:r>
              <a:rPr lang="ru-RU" sz="2100" dirty="0" smtClean="0">
                <a:latin typeface="Times New Roman" pitchFamily="18" charset="0"/>
                <a:cs typeface="Times New Roman" pitchFamily="18" charset="0"/>
              </a:rPr>
              <a:t>. Общая численность войск противника составляла 1 миллион человек, 10 400 орудий, 1500 танков, 3300 самолетов. В тылу этих армейских групп находились резервные части в составе 8 дивизий, а также гарнизон Берлина в составе 200 тыс. человек.</a:t>
            </a:r>
            <a:endParaRPr lang="ru-RU" sz="21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6866" name="Picture 2" descr="C:\Users\User\Desktop\e0f86b898dcce906c975e9850cefab892d208f8d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310146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68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одержимое 4"/>
          <p:cNvSpPr>
            <a:spLocks noGrp="1"/>
          </p:cNvSpPr>
          <p:nvPr>
            <p:ph sz="half" idx="1"/>
          </p:nvPr>
        </p:nvSpPr>
        <p:spPr>
          <a:xfrm>
            <a:off x="395536" y="188640"/>
            <a:ext cx="4100264" cy="5937523"/>
          </a:xfrm>
        </p:spPr>
        <p:txBody>
          <a:bodyPr/>
          <a:lstStyle/>
          <a:p>
            <a:pPr algn="just"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		</a:t>
            </a:r>
            <a:r>
              <a:rPr lang="ru-RU" sz="2300" dirty="0" smtClean="0">
                <a:latin typeface="Times New Roman" pitchFamily="18" charset="0"/>
                <a:cs typeface="Times New Roman" pitchFamily="18" charset="0"/>
              </a:rPr>
              <a:t>Для проведения операции привлекались войска трех фронтов: 2-го Белорусского (маршал К. К. Рокоссовский), 1-го Белорусского (маршал Г. К. Жуков), 1-го Украинского (маршал И. С. Конев). Всего в составе наступавших войск было до 2,5 </a:t>
            </a:r>
            <a:r>
              <a:rPr lang="ru-RU" sz="2300" dirty="0" err="1" smtClean="0">
                <a:latin typeface="Times New Roman" pitchFamily="18" charset="0"/>
                <a:cs typeface="Times New Roman" pitchFamily="18" charset="0"/>
              </a:rPr>
              <a:t>млн</a:t>
            </a:r>
            <a:r>
              <a:rPr lang="ru-RU" sz="2300" dirty="0" smtClean="0">
                <a:latin typeface="Times New Roman" pitchFamily="18" charset="0"/>
                <a:cs typeface="Times New Roman" pitchFamily="18" charset="0"/>
              </a:rPr>
              <a:t> солдат и офицеров, 41 600 орудий и минометов, 6250 танков и САУ, 7500 самолетов, а также часть сил Балтийского флота и Днепровской военной флотилии.</a:t>
            </a:r>
            <a:endParaRPr lang="ru-RU" sz="23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3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661029" y="265753"/>
            <a:ext cx="4303459" cy="29610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644008" y="1628800"/>
            <a:ext cx="4287836" cy="31683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644008" y="151645"/>
            <a:ext cx="4320480" cy="59456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одержимое 3"/>
          <p:cNvSpPr>
            <a:spLocks noGrp="1"/>
          </p:cNvSpPr>
          <p:nvPr>
            <p:ph idx="1"/>
          </p:nvPr>
        </p:nvSpPr>
        <p:spPr>
          <a:xfrm>
            <a:off x="611560" y="548680"/>
            <a:ext cx="8075240" cy="5577483"/>
          </a:xfrm>
        </p:spPr>
        <p:txBody>
          <a:bodyPr/>
          <a:lstStyle/>
          <a:p>
            <a:pPr algn="just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По характеру выполняемых задач и результатам Берлинская операция делится на 3 этапа. 1-й этап — прорыв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одерско-нейсенского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рубежа обороны противника (16 — 19 апреля); 2-й этап — окружение и расчленение войск противника (19 — 25 апреля); 3-й этап — уничтожение окруженных группировок и взятие Берлина (26 апреля — 8 мая). Главные цели операции были достигнуты за 16 — 17 дней.</a:t>
            </a:r>
          </a:p>
          <a:p>
            <a:pPr algn="just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За успех операции 1082 тыс. воинов были награждены медалью «За взятие Берлина». Более 600 участников операции стали Героями Советского Союза, а 13 человек удостоены второй медали «Золотая Звезда».</a:t>
            </a:r>
          </a:p>
          <a:p>
            <a:endParaRPr lang="ru-RU" dirty="0"/>
          </a:p>
        </p:txBody>
      </p:sp>
      <p:sp>
        <p:nvSpPr>
          <p:cNvPr id="37890" name="AutoShape 2" descr="file:///C:/Users/User/Desktop/%D0%9D%D0%BE%D0%B2%D0%B0%D1%8F%20%D0%BF%D0%B0%D0%BF%D0%BA%D0%B0/%D0%91%D0%B8%D1%82%D0%B2%D1%8B%20%D0%92%D0%B5%D0%BB%D0%B8%D0%BA%D0%BE%D0%B9%20%D0%9E%D1%82%D0%B5%D1%87%D0%B5%D1%81%D1%82%D0%B2%D0%B5%D0%BD%D0%BD%D0%BE%D0%B9%20%D0%B2%D0%BE%D0%B9%D0%BD%D1%8B.%20%D0%9E%D1%81%D0%BD%D0%BE%D0%B2%D0%BD%D1%8B%D0%B5%20%D0%B1%D0%B8%D1%82%D0%B2%D1%8B,%20%D0%BE%D0%BF%D0%B5%D1%80%D0%B0%D1%86%D0%B8%D0%B8%20%D0%B8%20%D1%81%D1%80%D0%B0%D0%B6%D0%B5%D0%BD%D0%B8%D1%8F%20%D0%92%D0%B5%D0%BB%D0%B8%D0%BA%D0%BE%D0%B9%20%D0%9E%D1%82%D0%B5%D1%87%D0%B5%D1%81%D1%82%D0%B2%D0%B5%D0%BD%D0%BD%D0%BE%D0%B9%20%D0%B2%D0%BE%D0%B9%D0%BD%D1%8B%20-%20FB.ru_files/685071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7892" name="AutoShape 4" descr="file:///C:/Users/User/Desktop/%D0%9D%D0%BE%D0%B2%D0%B0%D1%8F%20%D0%BF%D0%B0%D0%BF%D0%BA%D0%B0/%D0%91%D0%B8%D1%82%D0%B2%D1%8B%20%D0%92%D0%B5%D0%BB%D0%B8%D0%BA%D0%BE%D0%B9%20%D0%9E%D1%82%D0%B5%D1%87%D0%B5%D1%81%D1%82%D0%B2%D0%B5%D0%BD%D0%BD%D0%BE%D0%B9%20%D0%B2%D0%BE%D0%B9%D0%BD%D1%8B.%20%D0%9E%D1%81%D0%BD%D0%BE%D0%B2%D0%BD%D1%8B%D0%B5%20%D0%B1%D0%B8%D1%82%D0%B2%D1%8B,%20%D0%BE%D0%BF%D0%B5%D1%80%D0%B0%D1%86%D0%B8%D0%B8%20%D0%B8%20%D1%81%D1%80%D0%B0%D0%B6%D0%B5%D0%BD%D0%B8%D1%8F%20%D0%92%D0%B5%D0%BB%D0%B8%D0%BA%D0%BE%D0%B9%20%D0%9E%D1%82%D0%B5%D1%87%D0%B5%D1%81%D1%82%D0%B2%D0%B5%D0%BD%D0%BD%D0%BE%D0%B9%20%D0%B2%D0%BE%D0%B9%D0%BD%D1%8B%20-%20FB.ru_files/685071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37893" name="Picture 5" descr="C:\Users\User\Desktop\685071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37894" name="Picture 6" descr="C:\Users\User\Desktop\battle-berlin-garrison_13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</p:spPr>
      </p:pic>
      <p:pic>
        <p:nvPicPr>
          <p:cNvPr id="37895" name="Picture 7" descr="C:\Users\User\Desktop\685084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11" name="Скругленный прямоугольник 10"/>
          <p:cNvSpPr/>
          <p:nvPr/>
        </p:nvSpPr>
        <p:spPr>
          <a:xfrm>
            <a:off x="395536" y="6093296"/>
            <a:ext cx="1296144" cy="432048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>
                <a:hlinkClick r:id="rId5" action="ppaction://hlinksldjump"/>
              </a:rPr>
              <a:t>Вернутся</a:t>
            </a:r>
            <a:r>
              <a:rPr lang="ru-RU" dirty="0" smtClean="0"/>
              <a:t> 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78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78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78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899592" y="692696"/>
            <a:ext cx="7646346" cy="5391654"/>
          </a:xfrm>
          <a:prstGeom prst="rect">
            <a:avLst/>
          </a:prstGeom>
          <a:ln>
            <a:headEnd/>
            <a:tailEnd/>
          </a:ln>
          <a:effectLst>
            <a:glow rad="101600">
              <a:schemeClr val="tx1">
                <a:alpha val="60000"/>
              </a:schemeClr>
            </a:glow>
            <a:outerShdw blurRad="50800" dist="38100" dir="8100000" algn="t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Блицразминка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1268760"/>
            <a:ext cx="8219256" cy="4857403"/>
          </a:xfrm>
        </p:spPr>
        <p:txBody>
          <a:bodyPr/>
          <a:lstStyle/>
          <a:p>
            <a:r>
              <a:rPr lang="ru-RU" dirty="0" smtClean="0"/>
              <a:t>План вторжения Германии в СССР? </a:t>
            </a:r>
            <a:r>
              <a:rPr lang="ru-RU" dirty="0" smtClean="0">
                <a:solidFill>
                  <a:srgbClr val="FF0000"/>
                </a:solidFill>
              </a:rPr>
              <a:t>(«Барбаросса»)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Дата вторжени</a:t>
            </a:r>
            <a:r>
              <a:rPr lang="ru-RU" dirty="0" smtClean="0"/>
              <a:t>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войск Германии на территорию СССР ? </a:t>
            </a:r>
            <a:r>
              <a:rPr lang="ru-RU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(22 июня 1941 г.)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Назовите фамилию человека который выступил по радио и объявил о германском нападении на СССР </a:t>
            </a:r>
            <a:r>
              <a:rPr lang="ru-RU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(В.М. Молотов)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Это человек возглавил Государственный Комитет Обороны </a:t>
            </a:r>
            <a:r>
              <a:rPr lang="ru-RU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(И. В. Сталин)</a:t>
            </a:r>
            <a:endParaRPr lang="ru-RU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>
            <a:hlinkClick r:id="" action="ppaction://noaction" highlightClick="1"/>
          </p:cNvPr>
          <p:cNvSpPr/>
          <p:nvPr/>
        </p:nvSpPr>
        <p:spPr>
          <a:xfrm>
            <a:off x="4499992" y="2996952"/>
            <a:ext cx="2952328" cy="504056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4427984" y="4509120"/>
            <a:ext cx="2880320" cy="432048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Управляющая кнопка: настраиваемая 7">
            <a:hlinkClick r:id="" action="ppaction://noaction" highlightClick="1"/>
          </p:cNvPr>
          <p:cNvSpPr/>
          <p:nvPr/>
        </p:nvSpPr>
        <p:spPr>
          <a:xfrm>
            <a:off x="899592" y="1844824"/>
            <a:ext cx="2736304" cy="432048"/>
          </a:xfrm>
          <a:prstGeom prst="actionButtonBlank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4139952" y="5589240"/>
            <a:ext cx="2664296" cy="504056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6302 -2.96296E-6 L 0.31302 -2.96296E-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3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6684 -0.00533 L 0.31684 -0.00533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3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71 1.11111E-6 L 0.321 1.11111E-6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3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9844 -0.00509 L 0.34844 -0.00509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8" grpId="0" animBg="1"/>
      <p:bldP spid="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Схема 4"/>
          <p:cNvGraphicFramePr/>
          <p:nvPr/>
        </p:nvGraphicFramePr>
        <p:xfrm>
          <a:off x="-756592" y="-243408"/>
          <a:ext cx="10513168" cy="71014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AsOne/>
      </p:bldGraphic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Выставочный зал №1 «Оборона Москвы»</a:t>
            </a:r>
            <a:br>
              <a:rPr lang="ru-RU" sz="24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"Эту битву проиграть невозможно!"</a:t>
            </a:r>
            <a:r>
              <a:rPr lang="ru-RU" sz="2400" u="sng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u="sng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355976" y="1340768"/>
            <a:ext cx="4536504" cy="5184576"/>
          </a:xfrm>
        </p:spPr>
        <p:txBody>
          <a:bodyPr/>
          <a:lstStyle/>
          <a:p>
            <a:pPr algn="just"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ru-RU" sz="2300" dirty="0" smtClean="0">
                <a:latin typeface="Times New Roman" pitchFamily="18" charset="0"/>
                <a:cs typeface="Times New Roman" pitchFamily="18" charset="0"/>
              </a:rPr>
              <a:t>	Московская битва - это</a:t>
            </a:r>
            <a:br>
              <a:rPr lang="ru-RU" sz="23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300" dirty="0" smtClean="0">
                <a:latin typeface="Times New Roman" pitchFamily="18" charset="0"/>
                <a:cs typeface="Times New Roman" pitchFamily="18" charset="0"/>
              </a:rPr>
              <a:t>боевые действия советских и немецких войск на московском направлении. Делится на 2 этапа: оборонительный (30 сентября — 4 декабря 1941) и наступательный, который в свою очередь также состоит из 2 этапов: контрнаступления (5-6 декабря 1941 — 7-8 января 1942) и общего наступления советских войск (7-10 января — 20 апреля 1942). </a:t>
            </a:r>
          </a:p>
          <a:p>
            <a:pPr algn="just"/>
            <a:endParaRPr lang="ru-RU" dirty="0"/>
          </a:p>
        </p:txBody>
      </p:sp>
      <p:pic>
        <p:nvPicPr>
          <p:cNvPr id="5" name="Picture 2" descr="Картинка 1 из 6556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31800" y="1268760"/>
            <a:ext cx="3769525" cy="5328592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Содержимое 6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algn="just"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 		24 сентября 1941г. Командующий немецкой группой армий «Центр» внёс последние коррективы в план операции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«Тайфун»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- наступления фашистских войск, которое должно было завершиться штурмом и взятием Москвы.</a:t>
            </a:r>
            <a:endParaRPr lang="ru-RU" sz="2400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pic>
        <p:nvPicPr>
          <p:cNvPr id="12" name="Picture 4" descr="C9C682FB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4716016" y="1196752"/>
            <a:ext cx="3978275" cy="47244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F:\внеклассная работа\отечественная война фото\panorama[1]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7" name="Содержимое 6"/>
          <p:cNvSpPr>
            <a:spLocks noGrp="1"/>
          </p:cNvSpPr>
          <p:nvPr>
            <p:ph idx="1"/>
          </p:nvPr>
        </p:nvSpPr>
        <p:spPr>
          <a:xfrm>
            <a:off x="611560" y="548680"/>
            <a:ext cx="8075240" cy="5577483"/>
          </a:xfrm>
        </p:spPr>
        <p:txBody>
          <a:bodyPr/>
          <a:lstStyle/>
          <a:p>
            <a:pPr algn="just"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 		2 октября 1941 г . перешли в наступление основные группировки немецких войск в районе Смоленска. Им удалось прорвать оборону и к 7 октября окружить 4 советские армии, западнее Вязьмы, и две южнее Брянска Путь на Москву, как полагало немецкое командование, был открыт. Окруженные советские армии в течении двух недель в упорных боях  сковывали около 20 немецких дивизий. Успешно укреплялись  Можайская линия обороны, срочно подтягивались резервные войска. В первых числах ноября наступление немцев было остановлено почти на всех участках. </a:t>
            </a:r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7" descr="1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-48577" y="0"/>
            <a:ext cx="9192577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274638"/>
            <a:ext cx="8435280" cy="6394722"/>
          </a:xfrm>
        </p:spPr>
        <p:txBody>
          <a:bodyPr/>
          <a:lstStyle/>
          <a:p>
            <a:pPr algn="just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	В ходе оборонительных боёв (по 5 декабря 1941) войска Западного, Резервного, Брянского и Калининского фронтов остановили наступление германской группы армий “Центр” на рубеже: южнее Волжского водохранилища, Дмитров, Яхрома, Красная Поляна, Тулы. 5— 6 декабря советские войска перешли в контрнаступление, а 7—10 января 1942 развернули общее наступление на всём фронте. В январе — апреле 1942 войска левого крыла Северо-Западного, Калининского, Западного и Брянского фронтов нанесли поражение противнику и отбросили его на 100—250 км. В Московской битве впервые в ходе войны была одержана крупная победа над германской армией. Фашисты думали, что у них открыт путь на Москву. Но и на этот раз планам фашистов не суждено было сбыться. Противнику не удалось завладеть Москвой и тем самым победоносно закончить войну на востоке.</a:t>
            </a:r>
            <a:endParaRPr lang="ru-RU" sz="2400" dirty="0"/>
          </a:p>
        </p:txBody>
      </p:sp>
      <p:sp>
        <p:nvSpPr>
          <p:cNvPr id="6" name="Управляющая кнопка: настраиваемая 5">
            <a:hlinkClick r:id="" action="ppaction://noaction" highlightClick="1"/>
          </p:cNvPr>
          <p:cNvSpPr/>
          <p:nvPr/>
        </p:nvSpPr>
        <p:spPr>
          <a:xfrm>
            <a:off x="7884368" y="6165304"/>
            <a:ext cx="1080120" cy="504056"/>
          </a:xfrm>
          <a:prstGeom prst="actionButtonBlank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>
                <a:hlinkClick r:id="rId3" action="ppaction://hlinksldjump"/>
              </a:rPr>
              <a:t>Вернутся</a:t>
            </a:r>
            <a:r>
              <a:rPr lang="ru-RU" dirty="0" smtClean="0"/>
              <a:t> 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Выставочный зал №2 </a:t>
            </a:r>
            <a:br>
              <a:rPr lang="ru-RU" sz="24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«Сталинградская битва»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Содержимое 7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algn="just">
              <a:buNone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    		</a:t>
            </a:r>
            <a:r>
              <a:rPr lang="ru-RU" sz="2100" b="1" dirty="0" smtClean="0">
                <a:latin typeface="Times New Roman" pitchFamily="18" charset="0"/>
                <a:cs typeface="Times New Roman" pitchFamily="18" charset="0"/>
              </a:rPr>
              <a:t>Сталинградская битва 1942 — 1943 гг.</a:t>
            </a:r>
            <a:r>
              <a:rPr lang="ru-RU" sz="2100" dirty="0" smtClean="0">
                <a:latin typeface="Times New Roman" pitchFamily="18" charset="0"/>
                <a:cs typeface="Times New Roman" pitchFamily="18" charset="0"/>
              </a:rPr>
              <a:t> Оборонительная (17 июля — 18 ноября 1942 г.) и наступательная (19 ноября 1942 — 2 февраля 1943 г.) операции, проведенные советскими войсками в целях обороны Сталинграда и разгрома действовавшей на Сталинградском направлении крупной стратегической группировки противника.</a:t>
            </a:r>
            <a:endParaRPr lang="ru-RU" sz="21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" name="Рисунок 5" descr="1216314861_142_big.jpg"/>
          <p:cNvPicPr>
            <a:picLocks noGrp="1" noChangeAspect="1"/>
          </p:cNvPicPr>
          <p:nvPr>
            <p:ph sz="half" idx="2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644008" y="1412776"/>
            <a:ext cx="4038600" cy="27723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Рисунок 8" descr="e9924b2c23c47619964a386399423598.jpg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644008" y="4077072"/>
            <a:ext cx="4059658" cy="25909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3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695</TotalTime>
  <Words>343</Words>
  <Application>Microsoft Office PowerPoint</Application>
  <PresentationFormat>Экран (4:3)</PresentationFormat>
  <Paragraphs>69</Paragraphs>
  <Slides>23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4" baseType="lpstr">
      <vt:lpstr>Тема3</vt:lpstr>
      <vt:lpstr>Управление образования  Верхнебуреинского муниципального района  Хабаровского края Муниципальное казенное общеобразовательное учреждение школа №21 п. Герби</vt:lpstr>
      <vt:lpstr>Слайд 2</vt:lpstr>
      <vt:lpstr>Блицразминка</vt:lpstr>
      <vt:lpstr>Слайд 4</vt:lpstr>
      <vt:lpstr>Выставочный зал №1 «Оборона Москвы» "Эту битву проиграть невозможно!" </vt:lpstr>
      <vt:lpstr>Слайд 6</vt:lpstr>
      <vt:lpstr>Слайд 7</vt:lpstr>
      <vt:lpstr> В ходе оборонительных боёв (по 5 декабря 1941) войска Западного, Резервного, Брянского и Калининского фронтов остановили наступление германской группы армий “Центр” на рубеже: южнее Волжского водохранилища, Дмитров, Яхрома, Красная Поляна, Тулы. 5— 6 декабря советские войска перешли в контрнаступление, а 7—10 января 1942 развернули общее наступление на всём фронте. В январе — апреле 1942 войска левого крыла Северо-Западного, Калининского, Западного и Брянского фронтов нанесли поражение противнику и отбросили его на 100—250 км. В Московской битве впервые в ходе войны была одержана крупная победа над германской армией. Фашисты думали, что у них открыт путь на Москву. Но и на этот раз планам фашистов не суждено было сбыться. Противнику не удалось завладеть Москвой и тем самым победоносно закончить войну на востоке.</vt:lpstr>
      <vt:lpstr>Выставочный зал №2  «Сталинградская битва»</vt:lpstr>
      <vt:lpstr>Слайд 10</vt:lpstr>
      <vt:lpstr>Выставочный зал №3  «Битва за Кавказ»</vt:lpstr>
      <vt:lpstr>Слайд 12</vt:lpstr>
      <vt:lpstr>Выставочный зал №4  «Курская битва»</vt:lpstr>
      <vt:lpstr>Слайд 14</vt:lpstr>
      <vt:lpstr>Выставочный зал №5  «Битва за Днепр»</vt:lpstr>
      <vt:lpstr>Слайд 16</vt:lpstr>
      <vt:lpstr>Выставочный зал №6  «Белорусская операция»</vt:lpstr>
      <vt:lpstr>Слайд 18</vt:lpstr>
      <vt:lpstr>Слайд 19</vt:lpstr>
      <vt:lpstr>Выставочный зал №7  «Битва за Берлин»</vt:lpstr>
      <vt:lpstr>Слайд 21</vt:lpstr>
      <vt:lpstr>Слайд 22</vt:lpstr>
      <vt:lpstr>Слайд 23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Wilhelm</dc:creator>
  <cp:lastModifiedBy>User</cp:lastModifiedBy>
  <cp:revision>86</cp:revision>
  <dcterms:created xsi:type="dcterms:W3CDTF">2015-06-25T16:00:00Z</dcterms:created>
  <dcterms:modified xsi:type="dcterms:W3CDTF">2016-02-05T13:10:31Z</dcterms:modified>
</cp:coreProperties>
</file>