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58" r:id="rId3"/>
    <p:sldId id="259" r:id="rId4"/>
    <p:sldId id="260" r:id="rId5"/>
    <p:sldId id="270" r:id="rId6"/>
    <p:sldId id="271" r:id="rId7"/>
    <p:sldId id="266" r:id="rId8"/>
    <p:sldId id="272" r:id="rId9"/>
    <p:sldId id="273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E4357-240E-472F-8CDD-3CDC2D1FA1D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6619EAC-1887-4291-9674-031EECD3584C}">
      <dgm:prSet phldrT="[Текст]"/>
      <dgm:spPr/>
      <dgm:t>
        <a:bodyPr/>
        <a:lstStyle/>
        <a:p>
          <a:r>
            <a:rPr lang="ru-RU" dirty="0" smtClean="0"/>
            <a:t>1.Что такое атом?</a:t>
          </a:r>
          <a:endParaRPr lang="ru-RU" dirty="0"/>
        </a:p>
      </dgm:t>
    </dgm:pt>
    <dgm:pt modelId="{B13B5737-AF8A-4E5F-BBAB-4D92C7230ED3}" type="parTrans" cxnId="{F20FEEE0-F1A2-467E-97C4-C18A4F20AC28}">
      <dgm:prSet/>
      <dgm:spPr/>
      <dgm:t>
        <a:bodyPr/>
        <a:lstStyle/>
        <a:p>
          <a:endParaRPr lang="ru-RU"/>
        </a:p>
      </dgm:t>
    </dgm:pt>
    <dgm:pt modelId="{02FDE4C0-E6A7-4105-A39B-A5F8B5000F00}" type="sibTrans" cxnId="{F20FEEE0-F1A2-467E-97C4-C18A4F20AC28}">
      <dgm:prSet/>
      <dgm:spPr/>
      <dgm:t>
        <a:bodyPr/>
        <a:lstStyle/>
        <a:p>
          <a:endParaRPr lang="ru-RU"/>
        </a:p>
      </dgm:t>
    </dgm:pt>
    <dgm:pt modelId="{8E838206-4C64-4038-BAE1-4D77C0525191}">
      <dgm:prSet phldrT="[Текст]"/>
      <dgm:spPr/>
      <dgm:t>
        <a:bodyPr/>
        <a:lstStyle/>
        <a:p>
          <a:r>
            <a:rPr lang="ru-RU" dirty="0" smtClean="0"/>
            <a:t>2.Дайте характеристику элементарным частицам</a:t>
          </a:r>
          <a:endParaRPr lang="ru-RU" dirty="0"/>
        </a:p>
      </dgm:t>
    </dgm:pt>
    <dgm:pt modelId="{39AF4DF9-165F-4EB1-8979-29904D250622}" type="parTrans" cxnId="{E6C62BDF-93A0-4D9D-A322-FC3C4C1914E4}">
      <dgm:prSet/>
      <dgm:spPr/>
      <dgm:t>
        <a:bodyPr/>
        <a:lstStyle/>
        <a:p>
          <a:endParaRPr lang="ru-RU"/>
        </a:p>
      </dgm:t>
    </dgm:pt>
    <dgm:pt modelId="{81195AF7-2DC9-4D01-B935-87D492F1416D}" type="sibTrans" cxnId="{E6C62BDF-93A0-4D9D-A322-FC3C4C1914E4}">
      <dgm:prSet/>
      <dgm:spPr/>
      <dgm:t>
        <a:bodyPr/>
        <a:lstStyle/>
        <a:p>
          <a:endParaRPr lang="ru-RU"/>
        </a:p>
      </dgm:t>
    </dgm:pt>
    <dgm:pt modelId="{68FE8F1B-1094-45E2-9B05-4C9CA278DC9A}">
      <dgm:prSet phldrT="[Текст]"/>
      <dgm:spPr/>
      <dgm:t>
        <a:bodyPr/>
        <a:lstStyle/>
        <a:p>
          <a:r>
            <a:rPr lang="ru-RU" dirty="0" smtClean="0"/>
            <a:t>3.Как определить число частиц в атоме?</a:t>
          </a:r>
          <a:endParaRPr lang="ru-RU" dirty="0"/>
        </a:p>
      </dgm:t>
    </dgm:pt>
    <dgm:pt modelId="{DD9C5270-5B51-4DAB-8714-1A1D43FA3BBF}" type="parTrans" cxnId="{B1353ED7-5F2C-476F-8DA0-D78EE7EA0BE8}">
      <dgm:prSet/>
      <dgm:spPr/>
      <dgm:t>
        <a:bodyPr/>
        <a:lstStyle/>
        <a:p>
          <a:endParaRPr lang="ru-RU"/>
        </a:p>
      </dgm:t>
    </dgm:pt>
    <dgm:pt modelId="{B15FBB74-EE88-4F4C-81FF-727ABC1404B1}" type="sibTrans" cxnId="{B1353ED7-5F2C-476F-8DA0-D78EE7EA0BE8}">
      <dgm:prSet/>
      <dgm:spPr/>
      <dgm:t>
        <a:bodyPr/>
        <a:lstStyle/>
        <a:p>
          <a:endParaRPr lang="ru-RU"/>
        </a:p>
      </dgm:t>
    </dgm:pt>
    <dgm:pt modelId="{54B1D70A-CB66-4F46-8732-57177157E260}">
      <dgm:prSet phldrT="[Текст]" custT="1"/>
      <dgm:spPr/>
      <dgm:t>
        <a:bodyPr/>
        <a:lstStyle/>
        <a:p>
          <a:r>
            <a:rPr lang="ru-RU" sz="1800" dirty="0" smtClean="0">
              <a:latin typeface="Verdana" pitchFamily="34" charset="0"/>
            </a:rPr>
            <a:t>4.Сформулируйте определение атома и расскажите его друг другу</a:t>
          </a:r>
          <a:endParaRPr lang="ru-RU" sz="1800" dirty="0">
            <a:latin typeface="Verdana" pitchFamily="34" charset="0"/>
          </a:endParaRPr>
        </a:p>
      </dgm:t>
    </dgm:pt>
    <dgm:pt modelId="{A47668EF-0A8C-417B-9B85-F9226ED876A8}" type="parTrans" cxnId="{57A7D416-4B38-4777-94FA-DECFC8F86C1C}">
      <dgm:prSet/>
      <dgm:spPr/>
      <dgm:t>
        <a:bodyPr/>
        <a:lstStyle/>
        <a:p>
          <a:endParaRPr lang="ru-RU"/>
        </a:p>
      </dgm:t>
    </dgm:pt>
    <dgm:pt modelId="{A1216883-74D9-473B-A61D-C114EE6DFE54}" type="sibTrans" cxnId="{57A7D416-4B38-4777-94FA-DECFC8F86C1C}">
      <dgm:prSet/>
      <dgm:spPr/>
      <dgm:t>
        <a:bodyPr/>
        <a:lstStyle/>
        <a:p>
          <a:endParaRPr lang="ru-RU"/>
        </a:p>
      </dgm:t>
    </dgm:pt>
    <dgm:pt modelId="{366C564E-39DF-48A2-9CD3-D0C638DD61FD}" type="pres">
      <dgm:prSet presAssocID="{587E4357-240E-472F-8CDD-3CDC2D1FA1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868CA7-DF62-4B69-AAD4-7E17C9852474}" type="pres">
      <dgm:prSet presAssocID="{E6619EAC-1887-4291-9674-031EECD3584C}" presName="parentLin" presStyleCnt="0"/>
      <dgm:spPr/>
    </dgm:pt>
    <dgm:pt modelId="{5F1368AD-5EF3-4C3E-978F-65E571D42E49}" type="pres">
      <dgm:prSet presAssocID="{E6619EAC-1887-4291-9674-031EECD358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C7ACEA2-0083-4C79-9754-8BE881A1CD20}" type="pres">
      <dgm:prSet presAssocID="{E6619EAC-1887-4291-9674-031EECD3584C}" presName="parentText" presStyleLbl="node1" presStyleIdx="0" presStyleCnt="4" custScaleX="1267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09EA2-6975-4D81-A9A2-618F31259165}" type="pres">
      <dgm:prSet presAssocID="{E6619EAC-1887-4291-9674-031EECD3584C}" presName="negativeSpace" presStyleCnt="0"/>
      <dgm:spPr/>
    </dgm:pt>
    <dgm:pt modelId="{EFB8358F-B5B5-4202-8857-5C3084EF9B2F}" type="pres">
      <dgm:prSet presAssocID="{E6619EAC-1887-4291-9674-031EECD3584C}" presName="childText" presStyleLbl="conFgAcc1" presStyleIdx="0" presStyleCnt="4" custLinFactNeighborY="93448">
        <dgm:presLayoutVars>
          <dgm:bulletEnabled val="1"/>
        </dgm:presLayoutVars>
      </dgm:prSet>
      <dgm:spPr/>
    </dgm:pt>
    <dgm:pt modelId="{CA60EA76-1AB4-4F58-BAB1-3907A4113282}" type="pres">
      <dgm:prSet presAssocID="{02FDE4C0-E6A7-4105-A39B-A5F8B5000F00}" presName="spaceBetweenRectangles" presStyleCnt="0"/>
      <dgm:spPr/>
    </dgm:pt>
    <dgm:pt modelId="{CD0658B4-826E-43C1-A5A5-48BD1C8287C7}" type="pres">
      <dgm:prSet presAssocID="{8E838206-4C64-4038-BAE1-4D77C0525191}" presName="parentLin" presStyleCnt="0"/>
      <dgm:spPr/>
    </dgm:pt>
    <dgm:pt modelId="{65F94F46-650E-43B0-AF8C-F7D24F1C5216}" type="pres">
      <dgm:prSet presAssocID="{8E838206-4C64-4038-BAE1-4D77C052519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D8C2677-4027-43DB-BB99-5F6B02759C99}" type="pres">
      <dgm:prSet presAssocID="{8E838206-4C64-4038-BAE1-4D77C0525191}" presName="parentText" presStyleLbl="node1" presStyleIdx="1" presStyleCnt="4" custScaleX="1267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804EA-F8AA-4532-920F-102E8031D40D}" type="pres">
      <dgm:prSet presAssocID="{8E838206-4C64-4038-BAE1-4D77C0525191}" presName="negativeSpace" presStyleCnt="0"/>
      <dgm:spPr/>
    </dgm:pt>
    <dgm:pt modelId="{DE933BAC-1150-4B13-A865-73543C7A3663}" type="pres">
      <dgm:prSet presAssocID="{8E838206-4C64-4038-BAE1-4D77C0525191}" presName="childText" presStyleLbl="conFgAcc1" presStyleIdx="1" presStyleCnt="4">
        <dgm:presLayoutVars>
          <dgm:bulletEnabled val="1"/>
        </dgm:presLayoutVars>
      </dgm:prSet>
      <dgm:spPr/>
    </dgm:pt>
    <dgm:pt modelId="{0E92F33A-CF50-41BE-926A-16DF85B84276}" type="pres">
      <dgm:prSet presAssocID="{81195AF7-2DC9-4D01-B935-87D492F1416D}" presName="spaceBetweenRectangles" presStyleCnt="0"/>
      <dgm:spPr/>
    </dgm:pt>
    <dgm:pt modelId="{50221971-E672-497D-82B0-DB9B716F8760}" type="pres">
      <dgm:prSet presAssocID="{68FE8F1B-1094-45E2-9B05-4C9CA278DC9A}" presName="parentLin" presStyleCnt="0"/>
      <dgm:spPr/>
    </dgm:pt>
    <dgm:pt modelId="{31F272B1-B4DB-420A-9534-AF7E84AB90FE}" type="pres">
      <dgm:prSet presAssocID="{68FE8F1B-1094-45E2-9B05-4C9CA278DC9A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2516526-62C3-4A79-A08E-79EBDDAD05B8}" type="pres">
      <dgm:prSet presAssocID="{68FE8F1B-1094-45E2-9B05-4C9CA278DC9A}" presName="parentText" presStyleLbl="node1" presStyleIdx="2" presStyleCnt="4" custScaleX="1267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9BB5A-CB37-4888-AF83-6087B2EE6514}" type="pres">
      <dgm:prSet presAssocID="{68FE8F1B-1094-45E2-9B05-4C9CA278DC9A}" presName="negativeSpace" presStyleCnt="0"/>
      <dgm:spPr/>
    </dgm:pt>
    <dgm:pt modelId="{2BE7275F-5DC3-450A-B0C3-47E22C795F97}" type="pres">
      <dgm:prSet presAssocID="{68FE8F1B-1094-45E2-9B05-4C9CA278DC9A}" presName="childText" presStyleLbl="conFgAcc1" presStyleIdx="2" presStyleCnt="4">
        <dgm:presLayoutVars>
          <dgm:bulletEnabled val="1"/>
        </dgm:presLayoutVars>
      </dgm:prSet>
      <dgm:spPr/>
    </dgm:pt>
    <dgm:pt modelId="{1282D8AF-0011-47A0-B283-FAC3C5ADC1A1}" type="pres">
      <dgm:prSet presAssocID="{B15FBB74-EE88-4F4C-81FF-727ABC1404B1}" presName="spaceBetweenRectangles" presStyleCnt="0"/>
      <dgm:spPr/>
    </dgm:pt>
    <dgm:pt modelId="{9CC013DA-D6F9-4BB2-9B55-008DE79B4A75}" type="pres">
      <dgm:prSet presAssocID="{54B1D70A-CB66-4F46-8732-57177157E260}" presName="parentLin" presStyleCnt="0"/>
      <dgm:spPr/>
    </dgm:pt>
    <dgm:pt modelId="{DC4FD8F7-C00A-4C26-8526-4FDA45129A37}" type="pres">
      <dgm:prSet presAssocID="{54B1D70A-CB66-4F46-8732-57177157E26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837A314-A881-4F6A-8D8D-26C6C9D40640}" type="pres">
      <dgm:prSet presAssocID="{54B1D70A-CB66-4F46-8732-57177157E260}" presName="parentText" presStyleLbl="node1" presStyleIdx="3" presStyleCnt="4" custScaleX="1267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DEA54-A9FD-49C8-A1EC-24EA3F81B7AE}" type="pres">
      <dgm:prSet presAssocID="{54B1D70A-CB66-4F46-8732-57177157E260}" presName="negativeSpace" presStyleCnt="0"/>
      <dgm:spPr/>
    </dgm:pt>
    <dgm:pt modelId="{93E4E71A-6299-4151-899B-92635F760F16}" type="pres">
      <dgm:prSet presAssocID="{54B1D70A-CB66-4F46-8732-57177157E26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97E4530-0132-4A8D-A372-DA0C27B1C5AA}" type="presOf" srcId="{8E838206-4C64-4038-BAE1-4D77C0525191}" destId="{65F94F46-650E-43B0-AF8C-F7D24F1C5216}" srcOrd="0" destOrd="0" presId="urn:microsoft.com/office/officeart/2005/8/layout/list1"/>
    <dgm:cxn modelId="{D79D5FB3-8DF1-41F2-AB2E-7178AFF2C3D1}" type="presOf" srcId="{54B1D70A-CB66-4F46-8732-57177157E260}" destId="{DC4FD8F7-C00A-4C26-8526-4FDA45129A37}" srcOrd="0" destOrd="0" presId="urn:microsoft.com/office/officeart/2005/8/layout/list1"/>
    <dgm:cxn modelId="{D2D21D59-577D-449C-A31A-97BB281F84D8}" type="presOf" srcId="{54B1D70A-CB66-4F46-8732-57177157E260}" destId="{7837A314-A881-4F6A-8D8D-26C6C9D40640}" srcOrd="1" destOrd="0" presId="urn:microsoft.com/office/officeart/2005/8/layout/list1"/>
    <dgm:cxn modelId="{C31BAC66-9BE4-4B50-8EA0-E8FB18775175}" type="presOf" srcId="{E6619EAC-1887-4291-9674-031EECD3584C}" destId="{5C7ACEA2-0083-4C79-9754-8BE881A1CD20}" srcOrd="1" destOrd="0" presId="urn:microsoft.com/office/officeart/2005/8/layout/list1"/>
    <dgm:cxn modelId="{57A7D416-4B38-4777-94FA-DECFC8F86C1C}" srcId="{587E4357-240E-472F-8CDD-3CDC2D1FA1D7}" destId="{54B1D70A-CB66-4F46-8732-57177157E260}" srcOrd="3" destOrd="0" parTransId="{A47668EF-0A8C-417B-9B85-F9226ED876A8}" sibTransId="{A1216883-74D9-473B-A61D-C114EE6DFE54}"/>
    <dgm:cxn modelId="{F20FEEE0-F1A2-467E-97C4-C18A4F20AC28}" srcId="{587E4357-240E-472F-8CDD-3CDC2D1FA1D7}" destId="{E6619EAC-1887-4291-9674-031EECD3584C}" srcOrd="0" destOrd="0" parTransId="{B13B5737-AF8A-4E5F-BBAB-4D92C7230ED3}" sibTransId="{02FDE4C0-E6A7-4105-A39B-A5F8B5000F00}"/>
    <dgm:cxn modelId="{E6C62BDF-93A0-4D9D-A322-FC3C4C1914E4}" srcId="{587E4357-240E-472F-8CDD-3CDC2D1FA1D7}" destId="{8E838206-4C64-4038-BAE1-4D77C0525191}" srcOrd="1" destOrd="0" parTransId="{39AF4DF9-165F-4EB1-8979-29904D250622}" sibTransId="{81195AF7-2DC9-4D01-B935-87D492F1416D}"/>
    <dgm:cxn modelId="{4AC64740-1D0D-4A6A-A919-0B11DE3B8935}" type="presOf" srcId="{587E4357-240E-472F-8CDD-3CDC2D1FA1D7}" destId="{366C564E-39DF-48A2-9CD3-D0C638DD61FD}" srcOrd="0" destOrd="0" presId="urn:microsoft.com/office/officeart/2005/8/layout/list1"/>
    <dgm:cxn modelId="{B1353ED7-5F2C-476F-8DA0-D78EE7EA0BE8}" srcId="{587E4357-240E-472F-8CDD-3CDC2D1FA1D7}" destId="{68FE8F1B-1094-45E2-9B05-4C9CA278DC9A}" srcOrd="2" destOrd="0" parTransId="{DD9C5270-5B51-4DAB-8714-1A1D43FA3BBF}" sibTransId="{B15FBB74-EE88-4F4C-81FF-727ABC1404B1}"/>
    <dgm:cxn modelId="{1C2A5783-7D63-4E66-B68C-9B3F53B5FB22}" type="presOf" srcId="{68FE8F1B-1094-45E2-9B05-4C9CA278DC9A}" destId="{31F272B1-B4DB-420A-9534-AF7E84AB90FE}" srcOrd="0" destOrd="0" presId="urn:microsoft.com/office/officeart/2005/8/layout/list1"/>
    <dgm:cxn modelId="{ACA5EA08-2780-49BC-ADC7-0629D30B0D35}" type="presOf" srcId="{E6619EAC-1887-4291-9674-031EECD3584C}" destId="{5F1368AD-5EF3-4C3E-978F-65E571D42E49}" srcOrd="0" destOrd="0" presId="urn:microsoft.com/office/officeart/2005/8/layout/list1"/>
    <dgm:cxn modelId="{E12DCFC5-2012-45DE-95AF-FF9D0C47918A}" type="presOf" srcId="{68FE8F1B-1094-45E2-9B05-4C9CA278DC9A}" destId="{D2516526-62C3-4A79-A08E-79EBDDAD05B8}" srcOrd="1" destOrd="0" presId="urn:microsoft.com/office/officeart/2005/8/layout/list1"/>
    <dgm:cxn modelId="{93295C2B-0A91-40D8-8246-9AE48B7B45A5}" type="presOf" srcId="{8E838206-4C64-4038-BAE1-4D77C0525191}" destId="{4D8C2677-4027-43DB-BB99-5F6B02759C99}" srcOrd="1" destOrd="0" presId="urn:microsoft.com/office/officeart/2005/8/layout/list1"/>
    <dgm:cxn modelId="{2EA8E96B-974D-4866-A2C6-046F135DB702}" type="presParOf" srcId="{366C564E-39DF-48A2-9CD3-D0C638DD61FD}" destId="{51868CA7-DF62-4B69-AAD4-7E17C9852474}" srcOrd="0" destOrd="0" presId="urn:microsoft.com/office/officeart/2005/8/layout/list1"/>
    <dgm:cxn modelId="{4C3120D4-8813-4211-ACB7-9D8D34F98EF3}" type="presParOf" srcId="{51868CA7-DF62-4B69-AAD4-7E17C9852474}" destId="{5F1368AD-5EF3-4C3E-978F-65E571D42E49}" srcOrd="0" destOrd="0" presId="urn:microsoft.com/office/officeart/2005/8/layout/list1"/>
    <dgm:cxn modelId="{B258D164-A62B-402B-85F5-92F0A3B8C465}" type="presParOf" srcId="{51868CA7-DF62-4B69-AAD4-7E17C9852474}" destId="{5C7ACEA2-0083-4C79-9754-8BE881A1CD20}" srcOrd="1" destOrd="0" presId="urn:microsoft.com/office/officeart/2005/8/layout/list1"/>
    <dgm:cxn modelId="{C75A0899-FDC0-40A4-A8EA-4502F9E90C01}" type="presParOf" srcId="{366C564E-39DF-48A2-9CD3-D0C638DD61FD}" destId="{A1209EA2-6975-4D81-A9A2-618F31259165}" srcOrd="1" destOrd="0" presId="urn:microsoft.com/office/officeart/2005/8/layout/list1"/>
    <dgm:cxn modelId="{78F58AB2-BCF7-4614-AB61-A39821FF16DE}" type="presParOf" srcId="{366C564E-39DF-48A2-9CD3-D0C638DD61FD}" destId="{EFB8358F-B5B5-4202-8857-5C3084EF9B2F}" srcOrd="2" destOrd="0" presId="urn:microsoft.com/office/officeart/2005/8/layout/list1"/>
    <dgm:cxn modelId="{07941381-59F8-424F-9554-32DEABC50395}" type="presParOf" srcId="{366C564E-39DF-48A2-9CD3-D0C638DD61FD}" destId="{CA60EA76-1AB4-4F58-BAB1-3907A4113282}" srcOrd="3" destOrd="0" presId="urn:microsoft.com/office/officeart/2005/8/layout/list1"/>
    <dgm:cxn modelId="{990E8A66-8368-460E-8F46-4CD8E3662B31}" type="presParOf" srcId="{366C564E-39DF-48A2-9CD3-D0C638DD61FD}" destId="{CD0658B4-826E-43C1-A5A5-48BD1C8287C7}" srcOrd="4" destOrd="0" presId="urn:microsoft.com/office/officeart/2005/8/layout/list1"/>
    <dgm:cxn modelId="{079328B8-8484-455D-A4B7-E68ECA39CDAC}" type="presParOf" srcId="{CD0658B4-826E-43C1-A5A5-48BD1C8287C7}" destId="{65F94F46-650E-43B0-AF8C-F7D24F1C5216}" srcOrd="0" destOrd="0" presId="urn:microsoft.com/office/officeart/2005/8/layout/list1"/>
    <dgm:cxn modelId="{8E1699F6-A2E9-47F6-B7C4-5EEB55196C94}" type="presParOf" srcId="{CD0658B4-826E-43C1-A5A5-48BD1C8287C7}" destId="{4D8C2677-4027-43DB-BB99-5F6B02759C99}" srcOrd="1" destOrd="0" presId="urn:microsoft.com/office/officeart/2005/8/layout/list1"/>
    <dgm:cxn modelId="{A9ECD064-AA77-4D06-9AE7-7AD276FDA5FC}" type="presParOf" srcId="{366C564E-39DF-48A2-9CD3-D0C638DD61FD}" destId="{1F4804EA-F8AA-4532-920F-102E8031D40D}" srcOrd="5" destOrd="0" presId="urn:microsoft.com/office/officeart/2005/8/layout/list1"/>
    <dgm:cxn modelId="{36CE5B21-58D0-4D96-8780-0C1AB11E6389}" type="presParOf" srcId="{366C564E-39DF-48A2-9CD3-D0C638DD61FD}" destId="{DE933BAC-1150-4B13-A865-73543C7A3663}" srcOrd="6" destOrd="0" presId="urn:microsoft.com/office/officeart/2005/8/layout/list1"/>
    <dgm:cxn modelId="{AD088184-B9A1-4494-8BD0-AAAABF587067}" type="presParOf" srcId="{366C564E-39DF-48A2-9CD3-D0C638DD61FD}" destId="{0E92F33A-CF50-41BE-926A-16DF85B84276}" srcOrd="7" destOrd="0" presId="urn:microsoft.com/office/officeart/2005/8/layout/list1"/>
    <dgm:cxn modelId="{C073817F-BF63-44AA-B5FA-E1FBB883065E}" type="presParOf" srcId="{366C564E-39DF-48A2-9CD3-D0C638DD61FD}" destId="{50221971-E672-497D-82B0-DB9B716F8760}" srcOrd="8" destOrd="0" presId="urn:microsoft.com/office/officeart/2005/8/layout/list1"/>
    <dgm:cxn modelId="{1FDC3FB7-8993-49C6-992B-1889BC91F10B}" type="presParOf" srcId="{50221971-E672-497D-82B0-DB9B716F8760}" destId="{31F272B1-B4DB-420A-9534-AF7E84AB90FE}" srcOrd="0" destOrd="0" presId="urn:microsoft.com/office/officeart/2005/8/layout/list1"/>
    <dgm:cxn modelId="{D75B2A3D-603D-4D7E-B14E-AC1E2496546A}" type="presParOf" srcId="{50221971-E672-497D-82B0-DB9B716F8760}" destId="{D2516526-62C3-4A79-A08E-79EBDDAD05B8}" srcOrd="1" destOrd="0" presId="urn:microsoft.com/office/officeart/2005/8/layout/list1"/>
    <dgm:cxn modelId="{EB1039CF-1AC3-433B-A7BD-D10AF64EDC45}" type="presParOf" srcId="{366C564E-39DF-48A2-9CD3-D0C638DD61FD}" destId="{FA49BB5A-CB37-4888-AF83-6087B2EE6514}" srcOrd="9" destOrd="0" presId="urn:microsoft.com/office/officeart/2005/8/layout/list1"/>
    <dgm:cxn modelId="{7272F1D9-612F-4B26-8444-34DD9CC02E19}" type="presParOf" srcId="{366C564E-39DF-48A2-9CD3-D0C638DD61FD}" destId="{2BE7275F-5DC3-450A-B0C3-47E22C795F97}" srcOrd="10" destOrd="0" presId="urn:microsoft.com/office/officeart/2005/8/layout/list1"/>
    <dgm:cxn modelId="{713E4D3F-27C5-4E35-8CD1-ED42179DE626}" type="presParOf" srcId="{366C564E-39DF-48A2-9CD3-D0C638DD61FD}" destId="{1282D8AF-0011-47A0-B283-FAC3C5ADC1A1}" srcOrd="11" destOrd="0" presId="urn:microsoft.com/office/officeart/2005/8/layout/list1"/>
    <dgm:cxn modelId="{2BC3BC83-22BF-4F38-AA2A-8EFAF807A2C6}" type="presParOf" srcId="{366C564E-39DF-48A2-9CD3-D0C638DD61FD}" destId="{9CC013DA-D6F9-4BB2-9B55-008DE79B4A75}" srcOrd="12" destOrd="0" presId="urn:microsoft.com/office/officeart/2005/8/layout/list1"/>
    <dgm:cxn modelId="{D857D51A-7630-4036-8558-BD96D7D00D6F}" type="presParOf" srcId="{9CC013DA-D6F9-4BB2-9B55-008DE79B4A75}" destId="{DC4FD8F7-C00A-4C26-8526-4FDA45129A37}" srcOrd="0" destOrd="0" presId="urn:microsoft.com/office/officeart/2005/8/layout/list1"/>
    <dgm:cxn modelId="{58E6A100-4BB9-4D56-B42D-E9BBC3062D9F}" type="presParOf" srcId="{9CC013DA-D6F9-4BB2-9B55-008DE79B4A75}" destId="{7837A314-A881-4F6A-8D8D-26C6C9D40640}" srcOrd="1" destOrd="0" presId="urn:microsoft.com/office/officeart/2005/8/layout/list1"/>
    <dgm:cxn modelId="{4EC7D8A3-D97B-4F0F-B021-9291A38820EE}" type="presParOf" srcId="{366C564E-39DF-48A2-9CD3-D0C638DD61FD}" destId="{683DEA54-A9FD-49C8-A1EC-24EA3F81B7AE}" srcOrd="13" destOrd="0" presId="urn:microsoft.com/office/officeart/2005/8/layout/list1"/>
    <dgm:cxn modelId="{045DFBDB-C6AC-4820-AD91-FAD760A33BD2}" type="presParOf" srcId="{366C564E-39DF-48A2-9CD3-D0C638DD61FD}" destId="{93E4E71A-6299-4151-899B-92635F760F16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F240-84E9-4640-958C-49981BE6F4F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0CD-661D-4D91-AED3-2C0E4FA7A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332A9-0C38-4051-8C72-0A0E0CC98118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16A95-FC39-4211-9D5F-CADC257F1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16A95-FC39-4211-9D5F-CADC257F122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16A95-FC39-4211-9D5F-CADC257F122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FE2-B815-4BBD-9DDA-DEE00066A1D9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FB87-CD8C-484D-A59F-108A61D09B2D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AED2-92DE-4916-86EA-56F7B72966F1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50-E54E-4A9D-8901-4B66D872690E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E103-CEB9-4E5A-BC8E-9CF99A5DB275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6F95-F12F-40F5-80D6-220EF5F31BF4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20EB-43D4-4F79-BB2F-08577FBC9112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3550-79D9-47AA-AC3B-9058EAC199C8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4A6-57FE-41BD-8018-B527CA452078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E5E6-8823-4A6D-BC04-F558A343966C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DDCB-73CA-4FCD-B2A6-D91642966735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0707-FFA6-4602-AB3C-67A70A153396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Вакенгут И.Э.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98E4-AEC5-42E3-9678-37CEE952D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60;&#1077;&#1081;&#1085;&#1084;&#1072;&#1085;%20&#1062;&#1080;&#1090;&#1072;&#1090;&#1072;.mp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argon.avi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hyperlink" Target="&#1058;&#1088;&#1091;&#1073;&#1082;&#1072;%20&#1058;&#1086;&#1084;&#1089;&#1086;&#1085;&#1072;.sw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56;&#1077;&#1085;&#1090;&#1075;&#1077;&#1085;.swf" TargetMode="External"/><Relationship Id="rId5" Type="http://schemas.openxmlformats.org/officeDocument/2006/relationships/hyperlink" Target="&#1056;&#1072;&#1079;&#1085;&#1099;&#1077;%20&#1084;&#1086;&#1076;&#1077;&#1083;&#1080;%20&#1072;&#1090;&#1086;&#1084;&#1086;&#1074;.swf" TargetMode="External"/><Relationship Id="rId4" Type="http://schemas.openxmlformats.org/officeDocument/2006/relationships/hyperlink" Target="&#1054;&#1087;&#1099;&#1090;%20&#1056;&#1077;&#1079;&#1077;&#1088;&#1092;&#1086;&#1088;&#1076;&#1072;.swf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Documents%20and%20Settings\Admin\&#1052;&#1086;&#1080;%20&#1076;&#1086;&#1082;&#1091;&#1084;&#1077;&#1085;&#1090;&#1099;\&#1093;&#1080;&#1084;&#1080;&#1103;\8%20&#1082;&#1083;&#1072;&#1089;&#1089;\1%20&#1040;&#1090;&#1086;&#1084;&#1099;%20&#1093;&#1080;&#1084;&#1080;&#1095;&#1077;&#1089;&#1082;&#1080;&#1093;%20&#1101;&#1083;&#1077;&#1084;&#1077;&#1085;&#1090;&#1086;&#1074;\&#1056;&#1072;&#1079;&#1088;&#1072;&#1073;&#1086;&#1090;&#1082;&#1072;%20&#1091;&#1088;&#1086;&#1082;&#1072;%20&#1057;&#1090;&#1088;&#1086;&#1077;&#1085;&#1080;&#1077;%20&#1072;&#1090;&#1086;&#1084;&#1072;\azot_plus.avi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Строение атома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8 класс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14290"/>
            <a:ext cx="6599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автономное общеобразовательное учреждение</a:t>
            </a:r>
          </a:p>
          <a:p>
            <a:pPr algn="ctr"/>
            <a:r>
              <a:rPr lang="ru-RU" dirty="0" smtClean="0"/>
              <a:t>Средняя общеобразовательная школа №7 </a:t>
            </a:r>
          </a:p>
          <a:p>
            <a:pPr algn="ctr"/>
            <a:r>
              <a:rPr lang="ru-RU" dirty="0" smtClean="0"/>
              <a:t>г. </a:t>
            </a:r>
            <a:r>
              <a:rPr lang="ru-RU" dirty="0" err="1" smtClean="0"/>
              <a:t>Когалым</a:t>
            </a:r>
            <a:r>
              <a:rPr lang="ru-RU" dirty="0" smtClean="0"/>
              <a:t>  </a:t>
            </a:r>
            <a:r>
              <a:rPr lang="ru-RU" dirty="0" err="1" smtClean="0"/>
              <a:t>ХМАО-Югра</a:t>
            </a:r>
            <a:r>
              <a:rPr lang="ru-RU" dirty="0" smtClean="0"/>
              <a:t> Тюменская область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5143512"/>
            <a:ext cx="5522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Разработала </a:t>
            </a:r>
          </a:p>
          <a:p>
            <a:r>
              <a:rPr lang="ru-RU" dirty="0" smtClean="0"/>
              <a:t>учитель химии высшей квалификационной категории </a:t>
            </a:r>
          </a:p>
          <a:p>
            <a:r>
              <a:rPr lang="ru-RU" dirty="0" err="1" smtClean="0"/>
              <a:t>Вакенгут</a:t>
            </a:r>
            <a:r>
              <a:rPr lang="ru-RU" dirty="0" smtClean="0"/>
              <a:t> Ирина </a:t>
            </a:r>
            <a:r>
              <a:rPr lang="ru-RU" dirty="0" err="1" smtClean="0"/>
              <a:t>Эгоновна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3571876"/>
            <a:ext cx="5221301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endParaRPr lang="ru-RU" i="0" dirty="0">
              <a:latin typeface="Arial" charset="0"/>
            </a:endParaRPr>
          </a:p>
          <a:p>
            <a:pPr algn="ctr"/>
            <a:r>
              <a:rPr lang="ru-RU" sz="2400" i="0" dirty="0" smtClean="0">
                <a:latin typeface="Verdana" pitchFamily="34" charset="0"/>
              </a:rPr>
              <a:t>Прочитать §</a:t>
            </a:r>
            <a:r>
              <a:rPr lang="ru-RU" sz="2400" i="0" dirty="0">
                <a:latin typeface="Verdana" pitchFamily="34" charset="0"/>
              </a:rPr>
              <a:t>6, </a:t>
            </a:r>
          </a:p>
          <a:p>
            <a:pPr algn="ctr"/>
            <a:r>
              <a:rPr lang="ru-RU" sz="2400" i="0" dirty="0" smtClean="0">
                <a:latin typeface="Verdana" pitchFamily="34" charset="0"/>
              </a:rPr>
              <a:t>выучить наизусть определение</a:t>
            </a:r>
            <a:endParaRPr lang="ru-RU" sz="2400" i="0" dirty="0">
              <a:latin typeface="Verdana" pitchFamily="34" charset="0"/>
            </a:endParaRPr>
          </a:p>
          <a:p>
            <a:pPr algn="ctr"/>
            <a:r>
              <a:rPr lang="ru-RU" sz="2400" i="0" dirty="0" smtClean="0">
                <a:latin typeface="Verdana" pitchFamily="34" charset="0"/>
              </a:rPr>
              <a:t>атома </a:t>
            </a:r>
            <a:endParaRPr lang="ru-RU" sz="2400" i="0" dirty="0">
              <a:latin typeface="Verdana" pitchFamily="34" charset="0"/>
            </a:endParaRPr>
          </a:p>
        </p:txBody>
      </p:sp>
      <p:pic>
        <p:nvPicPr>
          <p:cNvPr id="2" name="Picture 7" descr="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1988" y="642918"/>
            <a:ext cx="4672012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285728"/>
            <a:ext cx="914400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Домашнее задание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44EC-EA27-4434-BE8C-E58F6177FBBC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7"/>
          <p:cNvPicPr>
            <a:picLocks noChangeAspect="1" noChangeArrowheads="1"/>
          </p:cNvPicPr>
          <p:nvPr/>
        </p:nvPicPr>
        <p:blipFill>
          <a:blip r:embed="rId2"/>
          <a:srcRect l="18687" t="21545" r="54236" b="40251"/>
          <a:stretch>
            <a:fillRect/>
          </a:stretch>
        </p:blipFill>
        <p:spPr bwMode="auto">
          <a:xfrm>
            <a:off x="571472" y="142852"/>
            <a:ext cx="3120296" cy="33028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0" y="3609495"/>
            <a:ext cx="9144000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Verdana" pitchFamily="34" charset="0"/>
              </a:rPr>
              <a:t>"Если бы в результате какой-то мировой катастрофы все 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накопленные знания вдруг оказались уничтоженными, и к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грядущим поколениям живых существ перешла только одна 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фраза, то, какое утверждение, составленное из наименьшего 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количества слов, принесло бы наибольшую информацию?</a:t>
            </a:r>
          </a:p>
          <a:p>
            <a:pPr algn="ctr"/>
            <a:r>
              <a:rPr lang="ru-RU" sz="2000" dirty="0" smtClean="0">
                <a:latin typeface="Verdana" pitchFamily="34" charset="0"/>
              </a:rPr>
              <a:t>Я считаю, что это атомная гипотеза: все тела состоят из атомов – 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маленьких телец, которые находятся в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</a:rPr>
              <a:t>беспрерывном движении, 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притягиваются на небольшом расстоянии,</a:t>
            </a:r>
            <a:endParaRPr lang="en-US" sz="2000" dirty="0" smtClean="0">
              <a:latin typeface="Verdana" pitchFamily="34" charset="0"/>
            </a:endParaRPr>
          </a:p>
          <a:p>
            <a:pPr algn="ctr"/>
            <a:r>
              <a:rPr lang="ru-RU" sz="2000" dirty="0" smtClean="0">
                <a:latin typeface="Verdana" pitchFamily="34" charset="0"/>
              </a:rPr>
              <a:t> но отталкиваются, если одно из них плотнее прижать к другому"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43372" y="928670"/>
            <a:ext cx="46394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Verdana" pitchFamily="34" charset="0"/>
              </a:rPr>
              <a:t>Выдающийся физик современности, </a:t>
            </a:r>
          </a:p>
          <a:p>
            <a:pPr algn="r"/>
            <a:r>
              <a:rPr lang="ru-RU" dirty="0" smtClean="0">
                <a:latin typeface="Verdana" pitchFamily="34" charset="0"/>
              </a:rPr>
              <a:t>лауреат Нобелевской премии </a:t>
            </a:r>
          </a:p>
          <a:p>
            <a:pPr algn="r"/>
            <a:r>
              <a:rPr lang="ru-RU" dirty="0" smtClean="0">
                <a:latin typeface="Verdana" pitchFamily="34" charset="0"/>
              </a:rPr>
              <a:t>Роберт Фейнман </a:t>
            </a:r>
          </a:p>
          <a:p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file"/>
          </p:cNvPr>
          <p:cNvSpPr/>
          <p:nvPr/>
        </p:nvSpPr>
        <p:spPr>
          <a:xfrm>
            <a:off x="8286776" y="1785926"/>
            <a:ext cx="285752" cy="2857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F4DA-D4F6-421B-9CB8-209E2A5B33A5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8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 l="37799" t="34979" r="35612" b="30063"/>
          <a:stretch>
            <a:fillRect/>
          </a:stretch>
        </p:blipFill>
        <p:spPr bwMode="auto">
          <a:xfrm>
            <a:off x="2143108" y="2000240"/>
            <a:ext cx="5043487" cy="4143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214290"/>
            <a:ext cx="91440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kern="10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Строение атома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0985-610F-467A-BABC-29C5D941AD9A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428596" y="2000240"/>
            <a:ext cx="2093913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Verdana" pitchFamily="34" charset="0"/>
              </a:rPr>
              <a:t>Трубка Томсона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Доказательства сложного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строения атома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5" name="Picture 5" descr="c120202i"/>
          <p:cNvPicPr>
            <a:picLocks noChangeAspect="1" noChangeArrowheads="1"/>
          </p:cNvPicPr>
          <p:nvPr/>
        </p:nvPicPr>
        <p:blipFill>
          <a:blip r:embed="rId3"/>
          <a:srcRect r="3542"/>
          <a:stretch>
            <a:fillRect/>
          </a:stretch>
        </p:blipFill>
        <p:spPr bwMode="auto">
          <a:xfrm>
            <a:off x="4429124" y="2285992"/>
            <a:ext cx="4310061" cy="32325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28596" y="2786058"/>
            <a:ext cx="33393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Явление радиоактивности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" name="TextBox 4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428596" y="5286388"/>
            <a:ext cx="2332037" cy="369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Verdana" pitchFamily="34" charset="0"/>
              </a:rPr>
              <a:t>Опыт Резерфорда</a:t>
            </a:r>
          </a:p>
        </p:txBody>
      </p:sp>
      <p:sp>
        <p:nvSpPr>
          <p:cNvPr id="9" name="TextBox 1">
            <a:hlinkClick r:id="rId5" action="ppaction://hlinkfile"/>
          </p:cNvPr>
          <p:cNvSpPr txBox="1">
            <a:spLocks noChangeArrowheads="1"/>
          </p:cNvSpPr>
          <p:nvPr/>
        </p:nvSpPr>
        <p:spPr bwMode="auto">
          <a:xfrm>
            <a:off x="428596" y="4357694"/>
            <a:ext cx="1862137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Verdana" pitchFamily="34" charset="0"/>
              </a:rPr>
              <a:t>Модели атома</a:t>
            </a:r>
          </a:p>
        </p:txBody>
      </p:sp>
      <p:sp>
        <p:nvSpPr>
          <p:cNvPr id="12" name="TextBox 11">
            <a:hlinkClick r:id="rId6" action="ppaction://hlinkfile"/>
          </p:cNvPr>
          <p:cNvSpPr txBox="1"/>
          <p:nvPr/>
        </p:nvSpPr>
        <p:spPr>
          <a:xfrm>
            <a:off x="428596" y="3571876"/>
            <a:ext cx="11176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Рентген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D0CB-F40A-462E-8E0A-36A1A97DB62D}" type="datetime1">
              <a:rPr lang="ru-RU" smtClean="0"/>
              <a:pPr/>
              <a:t>03.02.2016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  <p:pic>
        <p:nvPicPr>
          <p:cNvPr id="13" name="Picture 2" descr="опыт Резерфорда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2786058"/>
            <a:ext cx="5143504" cy="3490237"/>
          </a:xfrm>
          <a:prstGeom prst="rect">
            <a:avLst/>
          </a:prstGeom>
          <a:noFill/>
        </p:spPr>
      </p:pic>
      <p:pic>
        <p:nvPicPr>
          <p:cNvPr id="14" name="Picture 4" descr="Рассеяние альфа-частиц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9" y="1397206"/>
            <a:ext cx="2500330" cy="1326931"/>
          </a:xfrm>
          <a:prstGeom prst="rect">
            <a:avLst/>
          </a:prstGeom>
          <a:noFill/>
        </p:spPr>
      </p:pic>
      <p:pic>
        <p:nvPicPr>
          <p:cNvPr id="15" name="Picture 6" descr="Модель атома Томсона"/>
          <p:cNvPicPr>
            <a:picLocks noChangeAspect="1" noChangeArrowheads="1"/>
          </p:cNvPicPr>
          <p:nvPr/>
        </p:nvPicPr>
        <p:blipFill>
          <a:blip r:embed="rId9"/>
          <a:srcRect l="9091" t="12879" r="9089" b="9847"/>
          <a:stretch>
            <a:fillRect/>
          </a:stretch>
        </p:blipFill>
        <p:spPr bwMode="auto">
          <a:xfrm>
            <a:off x="3071802" y="1428736"/>
            <a:ext cx="1285884" cy="128588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2786050" y="5251219"/>
            <a:ext cx="500066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жми</a:t>
            </a:r>
            <a:endParaRPr lang="ru-RU" sz="10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33976" y="4322525"/>
            <a:ext cx="523512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жми</a:t>
            </a:r>
            <a:endParaRPr lang="ru-RU" sz="1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86116" y="3167312"/>
            <a:ext cx="476002" cy="47600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жми</a:t>
            </a:r>
            <a:endParaRPr lang="ru-RU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zot_plus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rcRect l="14835" t="5715" r="13956" b="4835"/>
          <a:stretch>
            <a:fillRect/>
          </a:stretch>
        </p:blipFill>
        <p:spPr bwMode="auto">
          <a:xfrm>
            <a:off x="357158" y="1285860"/>
            <a:ext cx="5143536" cy="52864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Состав 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атома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857488" y="1571612"/>
            <a:ext cx="2000264" cy="1285884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64391" y="1000108"/>
            <a:ext cx="467960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Verdana" pitchFamily="34" charset="0"/>
              </a:rPr>
              <a:t>Ядро (+)</a:t>
            </a:r>
          </a:p>
          <a:p>
            <a:pPr algn="ctr"/>
            <a:r>
              <a:rPr lang="ru-RU" sz="2400" dirty="0" smtClean="0">
                <a:latin typeface="Verdana" pitchFamily="34" charset="0"/>
              </a:rPr>
              <a:t>протоны(</a:t>
            </a:r>
            <a:r>
              <a:rPr lang="ru-RU" sz="2400" dirty="0" err="1" smtClean="0">
                <a:latin typeface="Verdana" pitchFamily="34" charset="0"/>
              </a:rPr>
              <a:t>р</a:t>
            </a:r>
            <a:r>
              <a:rPr lang="ru-RU" sz="2400" baseline="30000" dirty="0" err="1" smtClean="0">
                <a:latin typeface="Verdana" pitchFamily="34" charset="0"/>
              </a:rPr>
              <a:t>+</a:t>
            </a:r>
            <a:r>
              <a:rPr lang="ru-RU" sz="2400" dirty="0" smtClean="0">
                <a:latin typeface="Verdana" pitchFamily="34" charset="0"/>
              </a:rPr>
              <a:t>)+нейтроны(</a:t>
            </a:r>
            <a:r>
              <a:rPr lang="en-US" sz="2400" dirty="0" smtClean="0">
                <a:latin typeface="Verdana" pitchFamily="34" charset="0"/>
              </a:rPr>
              <a:t>n</a:t>
            </a:r>
            <a:r>
              <a:rPr lang="en-US" sz="2400" baseline="30000" dirty="0" smtClean="0">
                <a:latin typeface="Verdana" pitchFamily="34" charset="0"/>
              </a:rPr>
              <a:t>0</a:t>
            </a:r>
            <a:r>
              <a:rPr lang="ru-RU" sz="2400" dirty="0" smtClean="0">
                <a:latin typeface="Verdana" pitchFamily="34" charset="0"/>
              </a:rPr>
              <a:t>)</a:t>
            </a:r>
          </a:p>
          <a:p>
            <a:pPr algn="ctr"/>
            <a:endParaRPr lang="ru-RU" sz="2400" dirty="0">
              <a:latin typeface="Verdana" pitchFamily="34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6536529" y="-392917"/>
            <a:ext cx="428628" cy="4357686"/>
          </a:xfrm>
          <a:prstGeom prst="lef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1898308"/>
            <a:ext cx="2058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Verdana" pitchFamily="34" charset="0"/>
              </a:rPr>
              <a:t>массовое число</a:t>
            </a:r>
            <a:endParaRPr lang="ru-RU" dirty="0">
              <a:solidFill>
                <a:prstClr val="black"/>
              </a:solidFill>
              <a:latin typeface="Verdana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2571736" y="4429132"/>
            <a:ext cx="3071834" cy="42862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29256" y="4000504"/>
            <a:ext cx="2100255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Электроны(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r>
              <a:rPr lang="ru-RU" sz="2000" dirty="0" smtClean="0">
                <a:latin typeface="Verdana" pitchFamily="34" charset="0"/>
              </a:rPr>
              <a:t>)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9124" y="5357826"/>
            <a:ext cx="47148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Масса протона равна 1,673·10</a:t>
            </a:r>
            <a:r>
              <a:rPr lang="ru-RU" baseline="30000" dirty="0" smtClean="0">
                <a:latin typeface="Verdana" pitchFamily="34" charset="0"/>
              </a:rPr>
              <a:t>-24</a:t>
            </a:r>
            <a:r>
              <a:rPr lang="ru-RU" dirty="0" smtClean="0">
                <a:latin typeface="Verdana" pitchFamily="34" charset="0"/>
              </a:rPr>
              <a:t>г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9124" y="5786454"/>
            <a:ext cx="47148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Масса нейтрона равна 1,675·10</a:t>
            </a:r>
            <a:r>
              <a:rPr lang="ru-RU" baseline="30000" dirty="0" smtClean="0">
                <a:latin typeface="Verdana" pitchFamily="34" charset="0"/>
              </a:rPr>
              <a:t>-24</a:t>
            </a:r>
            <a:r>
              <a:rPr lang="ru-RU" dirty="0" smtClean="0">
                <a:latin typeface="Verdana" pitchFamily="34" charset="0"/>
              </a:rPr>
              <a:t>г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9124" y="6215082"/>
            <a:ext cx="471487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Масса электрона ничтожно мала(     )</a:t>
            </a:r>
          </a:p>
          <a:p>
            <a:endParaRPr lang="ru-RU" dirty="0">
              <a:latin typeface="Verdana" pitchFamily="34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8470596" y="6201434"/>
          <a:ext cx="439738" cy="470065"/>
        </p:xfrm>
        <a:graphic>
          <a:graphicData uri="http://schemas.openxmlformats.org/presentationml/2006/ole">
            <p:oleObj spid="_x0000_s20482" name="Формула" r:id="rId6" imgW="368280" imgH="393480" progId="Equation.3">
              <p:embed/>
            </p:oleObj>
          </a:graphicData>
        </a:graphic>
      </p:graphicFrame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59FF-8C19-4965-8059-492502E15448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Характеристики </a:t>
            </a:r>
          </a:p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элементарных частиц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142983"/>
          <a:ext cx="9144000" cy="603405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00166"/>
                <a:gridCol w="1857388"/>
                <a:gridCol w="1857388"/>
                <a:gridCol w="1143008"/>
                <a:gridCol w="2786050"/>
              </a:tblGrid>
              <a:tr h="75538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Частица</a:t>
                      </a:r>
                      <a:endParaRPr lang="ru-RU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Место-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нахождение</a:t>
                      </a:r>
                      <a:endParaRPr lang="ru-RU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Масса</a:t>
                      </a:r>
                      <a:endParaRPr lang="ru-RU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Заряд</a:t>
                      </a:r>
                      <a:endParaRPr lang="ru-RU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Verdana" pitchFamily="34" charset="0"/>
                        </a:rPr>
                        <a:t>Примечание</a:t>
                      </a:r>
                      <a:endParaRPr lang="ru-RU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152963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Протон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Ядро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1 </a:t>
                      </a:r>
                      <a:r>
                        <a:rPr lang="ru-RU" dirty="0" err="1" smtClean="0">
                          <a:latin typeface="Verdana" pitchFamily="34" charset="0"/>
                        </a:rPr>
                        <a:t>а.е.м</a:t>
                      </a:r>
                      <a:r>
                        <a:rPr lang="ru-RU" dirty="0" smtClean="0">
                          <a:latin typeface="Verdana" pitchFamily="34" charset="0"/>
                        </a:rPr>
                        <a:t>.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+1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Число протонов равно порядковому номеру элемента в таблице </a:t>
                      </a:r>
                    </a:p>
                    <a:p>
                      <a:r>
                        <a:rPr lang="ru-RU" dirty="0" smtClean="0">
                          <a:latin typeface="Verdana" pitchFamily="34" charset="0"/>
                        </a:rPr>
                        <a:t>Д.И. Менделеева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19879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Нейтрон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Ядро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1 </a:t>
                      </a:r>
                      <a:r>
                        <a:rPr lang="ru-RU" dirty="0" err="1" smtClean="0">
                          <a:latin typeface="Verdana" pitchFamily="34" charset="0"/>
                        </a:rPr>
                        <a:t>а.е.м</a:t>
                      </a:r>
                      <a:r>
                        <a:rPr lang="ru-RU" dirty="0" smtClean="0">
                          <a:latin typeface="Verdana" pitchFamily="34" charset="0"/>
                        </a:rPr>
                        <a:t>.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0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Число нейтронов находят</a:t>
                      </a:r>
                      <a:r>
                        <a:rPr lang="en-US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ru-RU" baseline="0" dirty="0" smtClean="0">
                          <a:latin typeface="Verdana" pitchFamily="34" charset="0"/>
                        </a:rPr>
                        <a:t>вычитая из величины относительной атомной массы элемента его порядковый номер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171688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Электрон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Verdana" pitchFamily="34" charset="0"/>
                        </a:rPr>
                        <a:t>Орбиталь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1</a:t>
                      </a:r>
                      <a:r>
                        <a:rPr lang="en-US" dirty="0" smtClean="0">
                          <a:latin typeface="Verdana" pitchFamily="34" charset="0"/>
                        </a:rPr>
                        <a:t>/</a:t>
                      </a:r>
                      <a:r>
                        <a:rPr lang="ru-RU" dirty="0" smtClean="0">
                          <a:latin typeface="Verdana" pitchFamily="34" charset="0"/>
                        </a:rPr>
                        <a:t>1837 </a:t>
                      </a:r>
                      <a:r>
                        <a:rPr lang="ru-RU" dirty="0" err="1" smtClean="0">
                          <a:latin typeface="Verdana" pitchFamily="34" charset="0"/>
                        </a:rPr>
                        <a:t>а.е.м</a:t>
                      </a:r>
                      <a:endParaRPr lang="ru-RU" dirty="0" smtClean="0">
                        <a:latin typeface="Verdana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(ничтожно мала)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Verdana" pitchFamily="34" charset="0"/>
                        </a:rPr>
                        <a:t>-1</a:t>
                      </a:r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Verdana" pitchFamily="34" charset="0"/>
                        </a:rPr>
                        <a:t>Число электронов равно порядковому номеру элемента в таблице </a:t>
                      </a:r>
                    </a:p>
                    <a:p>
                      <a:r>
                        <a:rPr lang="ru-RU" dirty="0" smtClean="0">
                          <a:latin typeface="Verdana" pitchFamily="34" charset="0"/>
                        </a:rPr>
                        <a:t>Д.И. Менделеева</a:t>
                      </a:r>
                    </a:p>
                    <a:p>
                      <a:endParaRPr lang="ru-RU" dirty="0">
                        <a:latin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038CA-FFFE-4B47-834D-FE483563A0D0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5857892"/>
            <a:ext cx="9144000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4857760"/>
            <a:ext cx="9144000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3929066"/>
            <a:ext cx="9144000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2071678"/>
            <a:ext cx="9144000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1071546"/>
            <a:ext cx="9144000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187450" y="350043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4000"/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857224" y="1000108"/>
          <a:ext cx="928688" cy="928687"/>
        </p:xfrm>
        <a:graphic>
          <a:graphicData uri="http://schemas.openxmlformats.org/presentationml/2006/ole">
            <p:oleObj spid="_x0000_s2050" name="Формула" r:id="rId4" imgW="228600" imgH="228600" progId="Equation.3">
              <p:embed/>
            </p:oleObj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1714480" y="1142984"/>
          <a:ext cx="1143000" cy="685800"/>
        </p:xfrm>
        <a:graphic>
          <a:graphicData uri="http://schemas.openxmlformats.org/presentationml/2006/ole">
            <p:oleObj spid="_x0000_s2051" name="Формула" r:id="rId5" imgW="380880" imgH="228600" progId="Equation.3">
              <p:embed/>
            </p:oleObj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2857488" y="1142984"/>
          <a:ext cx="714380" cy="635004"/>
        </p:xfrm>
        <a:graphic>
          <a:graphicData uri="http://schemas.openxmlformats.org/presentationml/2006/ole">
            <p:oleObj spid="_x0000_s2052" name="Формула" r:id="rId6" imgW="228600" imgH="203040" progId="Equation.3">
              <p:embed/>
            </p:oleObj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571472" y="1969746"/>
          <a:ext cx="1263650" cy="1000125"/>
        </p:xfrm>
        <a:graphic>
          <a:graphicData uri="http://schemas.openxmlformats.org/presentationml/2006/ole">
            <p:oleObj spid="_x0000_s2053" name="Формула" r:id="rId7" imgW="304560" imgH="241200" progId="Equation.3">
              <p:embed/>
            </p:oleObj>
          </a:graphicData>
        </a:graphic>
      </p:graphicFrame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1714480" y="2071678"/>
          <a:ext cx="2481262" cy="757237"/>
        </p:xfrm>
        <a:graphic>
          <a:graphicData uri="http://schemas.openxmlformats.org/presentationml/2006/ole">
            <p:oleObj spid="_x0000_s2054" name="Формула" r:id="rId8" imgW="749160" imgH="228600" progId="Equation.3">
              <p:embed/>
            </p:oleObj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4071934" y="2071678"/>
          <a:ext cx="1009650" cy="673100"/>
        </p:xfrm>
        <a:graphic>
          <a:graphicData uri="http://schemas.openxmlformats.org/presentationml/2006/ole">
            <p:oleObj spid="_x0000_s2055" name="Формула" r:id="rId9" imgW="304560" imgH="203040" progId="Equation.3">
              <p:embed/>
            </p:oleObj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Состав атомов химических элементов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642910" y="3840782"/>
          <a:ext cx="3860800" cy="928687"/>
        </p:xfrm>
        <a:graphic>
          <a:graphicData uri="http://schemas.openxmlformats.org/presentationml/2006/ole">
            <p:oleObj spid="_x0000_s2056" name="Формула" r:id="rId10" imgW="1002960" imgH="2412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642910" y="4786322"/>
          <a:ext cx="4691644" cy="928698"/>
        </p:xfrm>
        <a:graphic>
          <a:graphicData uri="http://schemas.openxmlformats.org/presentationml/2006/ole">
            <p:oleObj spid="_x0000_s2057" name="Формула" r:id="rId11" imgW="1218960" imgH="24120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571472" y="5857892"/>
          <a:ext cx="4810932" cy="857240"/>
        </p:xfrm>
        <a:graphic>
          <a:graphicData uri="http://schemas.openxmlformats.org/presentationml/2006/ole">
            <p:oleObj spid="_x0000_s2058" name="Формула" r:id="rId12" imgW="1282680" imgH="228600" progId="Equation.3">
              <p:embed/>
            </p:oleObj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0" y="3000372"/>
            <a:ext cx="91440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0" y="3146446"/>
            <a:ext cx="73775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Запишите состав атома кислорода, фосфора и натрия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2" name="Picture 3" descr="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86438" y="428604"/>
            <a:ext cx="3357562" cy="344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1-998F-42FD-83FF-61F90187BE62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571480"/>
            <a:ext cx="914400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Что я знаю об атоме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9C8C-6A27-46B5-A969-540CF10EB706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Проверь свои знания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428736"/>
            <a:ext cx="914400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1. Заряд ядра атома азота равен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2786058"/>
            <a:ext cx="914400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2. Число протонов в ядре атома криптона равно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4143380"/>
            <a:ext cx="914400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3. Число нейтронов  в ядре атома цинка равно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5500702"/>
            <a:ext cx="914400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4. Число электронов  в атома железа равно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2071678"/>
            <a:ext cx="2285984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85984" y="2071678"/>
            <a:ext cx="228601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0" y="2071678"/>
            <a:ext cx="228601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58016" y="2071678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285984" y="3429000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72000" y="3429000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ошибка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58016" y="3429000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0" y="3429000"/>
            <a:ext cx="2285984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4786322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ошибка</a:t>
            </a:r>
          </a:p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85984" y="4786322"/>
            <a:ext cx="2285984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2000" y="4786322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58016" y="4786322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ошибка</a:t>
            </a:r>
          </a:p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0" y="6143644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85984" y="6143644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72000" y="6143644"/>
            <a:ext cx="2285984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858016" y="6143644"/>
            <a:ext cx="2285984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0" y="2071678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285984" y="2071678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572000" y="2071678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858016" y="2071678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0" y="3429000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285984" y="3429000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572000" y="3429000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858016" y="3429000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858016" y="4786322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572000" y="4786322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285984" y="4786322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0" y="4786322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0" y="6143644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285984" y="6143644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572000" y="6143644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858016" y="6143644"/>
            <a:ext cx="2285984" cy="4286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42844" y="207167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а) 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428860" y="207167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б) 13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14876" y="207167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в) 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00892" y="207167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г) 26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2844" y="342900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а) 36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860" y="342900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б) 17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43438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в) 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00892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г) 31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4282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а) 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00298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б) 35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14876" y="478632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в) 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72330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г) 30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42844" y="614364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а) 11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28860" y="61436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б) 8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14876" y="614364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в) 56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00892" y="61436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г) 26</a:t>
            </a:r>
          </a:p>
        </p:txBody>
      </p:sp>
      <p:sp>
        <p:nvSpPr>
          <p:cNvPr id="61" name="Дата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513D-15CE-4D89-9CE1-D2AEC8BC3AC2}" type="datetime1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2" name="Нижний колонтитул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Вакенгут И.Э.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theme/theme1.xml><?xml version="1.0" encoding="utf-8"?>
<a:theme xmlns:a="http://schemas.openxmlformats.org/drawingml/2006/main" name="'Future' Синий деловой шаблон с ссылками-переход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'Future' Синий деловой шаблон с ссылками-переходами</Template>
  <TotalTime>448</TotalTime>
  <Words>426</Words>
  <Application>Microsoft Office PowerPoint</Application>
  <PresentationFormat>Экран (4:3)</PresentationFormat>
  <Paragraphs>138</Paragraphs>
  <Slides>10</Slides>
  <Notes>2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'Future' Синий деловой шаблон с ссылками-переходами</vt:lpstr>
      <vt:lpstr>Формула</vt:lpstr>
      <vt:lpstr>Строение атома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User</cp:lastModifiedBy>
  <cp:revision>79</cp:revision>
  <dcterms:created xsi:type="dcterms:W3CDTF">2009-12-30T17:53:31Z</dcterms:created>
  <dcterms:modified xsi:type="dcterms:W3CDTF">2016-02-03T17:43:18Z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TC300069181049</vt:lpwstr>
  </property>
</Properties>
</file>