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302" r:id="rId5"/>
    <p:sldId id="262" r:id="rId6"/>
    <p:sldId id="263" r:id="rId7"/>
    <p:sldId id="264" r:id="rId8"/>
    <p:sldId id="311" r:id="rId9"/>
    <p:sldId id="312" r:id="rId10"/>
    <p:sldId id="313" r:id="rId11"/>
    <p:sldId id="267" r:id="rId12"/>
    <p:sldId id="317" r:id="rId13"/>
    <p:sldId id="304" r:id="rId14"/>
    <p:sldId id="319" r:id="rId15"/>
    <p:sldId id="305" r:id="rId16"/>
    <p:sldId id="282" r:id="rId17"/>
    <p:sldId id="285" r:id="rId18"/>
    <p:sldId id="287" r:id="rId19"/>
    <p:sldId id="314" r:id="rId20"/>
    <p:sldId id="308" r:id="rId21"/>
    <p:sldId id="301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E7BB4-B376-423F-9B84-6D5F689D464B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CF3C3-D0E5-4912-A75F-039BD50E8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213D8-601D-40AC-A6A9-41D365DAADDD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EEE81-17CD-4F0D-93B3-270A7C847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C1E4D-E97E-421F-B2F5-2668C41C9575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96D6F-5AA0-44E3-89E1-A424C2E20A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85CB4-557F-45EA-9572-7CF43A1A264A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FF640-0E35-4E37-AC4E-83CEA5087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0B26A-C669-43E8-B8BE-A2F136622FC5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B7665-1A03-4EFA-B7E0-1C4AE23CA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8638C-5642-4531-BFAB-B0F5D0907F0A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87BE7-EEF7-402A-98D7-3D0DD3B93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984A-CDF9-4CD3-B806-01BA743872AA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1B4D1-A315-4489-8761-B96EBC106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1932B-7329-41A4-A7BA-6C5ED8C5C544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2CA49-C76E-4035-9443-3AA2378FE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CC97E-1EAC-41C2-9989-F205F91597B6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06A35-760C-431D-A78F-6EEE67847E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12C49-1359-448E-86DB-0B365FE12ED8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EB151-CD6A-47C0-B26F-1FEBD091B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B92B2-BE69-4D73-852B-F460A2B56BE3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1D34-A2C2-4489-928B-00862296F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AB65FD-6F9D-4178-81E2-97AC66390278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42A102-3C9F-4119-9725-CFE51E54F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58" y="2500306"/>
            <a:ext cx="8569325" cy="22733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b="1" dirty="0">
                <a:ln w="19050">
                  <a:solidFill>
                    <a:schemeClr val="bg1"/>
                  </a:solidFill>
                </a:ln>
                <a:latin typeface="Monotype Corsiva" pitchFamily="66" charset="0"/>
              </a:rPr>
              <a:t>Неделя математики</a:t>
            </a:r>
            <a:br>
              <a:rPr lang="ru-RU" sz="6000" b="1" dirty="0">
                <a:ln w="19050">
                  <a:solidFill>
                    <a:schemeClr val="bg1"/>
                  </a:solidFill>
                </a:ln>
                <a:latin typeface="Monotype Corsiva" pitchFamily="66" charset="0"/>
              </a:rPr>
            </a:br>
            <a:r>
              <a:rPr lang="ru-RU" sz="6000" b="1" dirty="0">
                <a:ln w="19050">
                  <a:solidFill>
                    <a:schemeClr val="bg1"/>
                  </a:solidFill>
                </a:ln>
                <a:latin typeface="Monotype Corsiva" pitchFamily="66" charset="0"/>
              </a:rPr>
              <a:t> </a:t>
            </a:r>
            <a:r>
              <a:rPr lang="ru-RU" sz="6000" b="1" dirty="0" smtClean="0">
                <a:ln w="19050">
                  <a:solidFill>
                    <a:schemeClr val="bg1"/>
                  </a:solidFill>
                </a:ln>
                <a:latin typeface="Monotype Corsiva" pitchFamily="66" charset="0"/>
              </a:rPr>
              <a:t>1 - 2 классы</a:t>
            </a:r>
            <a:endParaRPr lang="ru-RU" sz="6000" b="1" dirty="0">
              <a:ln w="19050">
                <a:solidFill>
                  <a:schemeClr val="bg1"/>
                </a:solidFill>
              </a:ln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19700" y="5705475"/>
            <a:ext cx="3924300" cy="11525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142852"/>
            <a:ext cx="7921625" cy="2232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+mj-lt"/>
                <a:ea typeface="+mj-ea"/>
                <a:cs typeface="+mj-cs"/>
              </a:rPr>
              <a:t>Ма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те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latin typeface="+mj-lt"/>
                <a:ea typeface="+mj-ea"/>
                <a:cs typeface="+mj-cs"/>
              </a:rPr>
              <a:t>ма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00CC00"/>
                </a:solidFill>
                <a:latin typeface="+mj-lt"/>
                <a:ea typeface="+mj-ea"/>
                <a:cs typeface="+mj-cs"/>
              </a:rPr>
              <a:t>ти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0099FF"/>
                </a:solidFill>
                <a:latin typeface="+mj-lt"/>
                <a:ea typeface="+mj-ea"/>
                <a:cs typeface="+mj-cs"/>
              </a:rPr>
              <a:t>че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0000FF"/>
                </a:solidFill>
                <a:latin typeface="+mj-lt"/>
                <a:ea typeface="+mj-ea"/>
                <a:cs typeface="+mj-cs"/>
              </a:rPr>
              <a:t>ск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990099"/>
                </a:solidFill>
                <a:latin typeface="+mj-lt"/>
                <a:ea typeface="+mj-ea"/>
                <a:cs typeface="+mj-cs"/>
              </a:rPr>
              <a:t>ая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latin typeface="+mj-lt"/>
                <a:ea typeface="+mj-ea"/>
                <a:cs typeface="+mj-cs"/>
              </a:rPr>
              <a:t/>
            </a:r>
            <a:br>
              <a:rPr lang="ru-RU" sz="6600" b="1" dirty="0">
                <a:ln w="28575">
                  <a:solidFill>
                    <a:schemeClr val="tx1"/>
                  </a:solidFill>
                </a:ln>
                <a:latin typeface="+mj-lt"/>
                <a:ea typeface="+mj-ea"/>
                <a:cs typeface="+mj-cs"/>
              </a:rPr>
            </a:b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+mj-lt"/>
                <a:ea typeface="+mj-ea"/>
                <a:cs typeface="+mj-cs"/>
              </a:rPr>
              <a:t>р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а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latin typeface="+mj-lt"/>
                <a:ea typeface="+mj-ea"/>
                <a:cs typeface="+mj-cs"/>
              </a:rPr>
              <a:t>д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00CC00"/>
                </a:solidFill>
                <a:latin typeface="+mj-lt"/>
                <a:ea typeface="+mj-ea"/>
                <a:cs typeface="+mj-cs"/>
              </a:rPr>
              <a:t>у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0099FF"/>
                </a:solidFill>
                <a:latin typeface="+mj-lt"/>
                <a:ea typeface="+mj-ea"/>
                <a:cs typeface="+mj-cs"/>
              </a:rPr>
              <a:t>г</a:t>
            </a:r>
            <a:r>
              <a:rPr lang="ru-RU" sz="6600" b="1" dirty="0">
                <a:ln w="28575">
                  <a:solidFill>
                    <a:schemeClr val="tx1"/>
                  </a:solidFill>
                </a:ln>
                <a:solidFill>
                  <a:srgbClr val="0000FF"/>
                </a:solidFill>
                <a:latin typeface="+mj-lt"/>
                <a:ea typeface="+mj-ea"/>
                <a:cs typeface="+mj-cs"/>
              </a:rPr>
              <a:t>а</a:t>
            </a:r>
            <a:endParaRPr lang="ru-RU" sz="6600" b="1" dirty="0">
              <a:ln w="28575">
                <a:solidFill>
                  <a:schemeClr val="tx1"/>
                </a:solidFill>
              </a:ln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 descr="http://luntiki.ru/uploads/images/a/0/0/b/5/9db5a2f3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42875"/>
            <a:ext cx="52863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4282" y="21429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№6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85918" y="71414"/>
            <a:ext cx="3097213" cy="1439863"/>
          </a:xfrm>
        </p:spPr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9600" b="1" dirty="0">
                <a:ln w="19050">
                  <a:solidFill>
                    <a:schemeClr val="bg1"/>
                  </a:solidFill>
                </a:ln>
              </a:rPr>
              <a:t>1ОО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sz="8000" b="1" dirty="0">
              <a:ln w="19050">
                <a:solidFill>
                  <a:schemeClr val="bg1"/>
                </a:solidFill>
              </a:ln>
            </a:endParaRPr>
          </a:p>
        </p:txBody>
      </p:sp>
      <p:pic>
        <p:nvPicPr>
          <p:cNvPr id="23554" name="Picture 12" descr="j03458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03200"/>
            <a:ext cx="2305050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2" descr="j03458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1285875"/>
            <a:ext cx="2305050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0" y="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№7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214290"/>
            <a:ext cx="4286280" cy="17389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7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По 2 л</a:t>
            </a:r>
            <a:endParaRPr lang="ru-RU" sz="107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214554"/>
            <a:ext cx="4286280" cy="17389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7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 1 а</a:t>
            </a:r>
            <a:endParaRPr lang="ru-RU" sz="107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261830"/>
            <a:ext cx="4286280" cy="17389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7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Ак</a:t>
            </a:r>
            <a:r>
              <a:rPr lang="ru-RU" sz="107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3 </a:t>
            </a:r>
            <a:r>
              <a:rPr lang="ru-RU" sz="107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са</a:t>
            </a:r>
            <a:endParaRPr lang="ru-RU" sz="107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5859463" y="571500"/>
            <a:ext cx="3141662" cy="52625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 i="1">
                <a:latin typeface="Calibri" pitchFamily="34" charset="0"/>
              </a:rPr>
              <a:t>(Подвал) </a:t>
            </a:r>
          </a:p>
          <a:p>
            <a:endParaRPr lang="ru-RU" sz="4800" b="1" i="1">
              <a:latin typeface="Calibri" pitchFamily="34" charset="0"/>
            </a:endParaRPr>
          </a:p>
          <a:p>
            <a:endParaRPr lang="ru-RU" sz="4800" b="1" i="1">
              <a:latin typeface="Calibri" pitchFamily="34" charset="0"/>
            </a:endParaRPr>
          </a:p>
          <a:p>
            <a:r>
              <a:rPr lang="ru-RU" sz="4800" b="1" i="1">
                <a:latin typeface="Calibri" pitchFamily="34" charset="0"/>
              </a:rPr>
              <a:t>(Родина) </a:t>
            </a:r>
          </a:p>
          <a:p>
            <a:endParaRPr lang="ru-RU" sz="4800" b="1" i="1">
              <a:latin typeface="Calibri" pitchFamily="34" charset="0"/>
            </a:endParaRPr>
          </a:p>
          <a:p>
            <a:endParaRPr lang="ru-RU" sz="4800" b="1" i="1">
              <a:latin typeface="Calibri" pitchFamily="34" charset="0"/>
            </a:endParaRPr>
          </a:p>
          <a:p>
            <a:r>
              <a:rPr lang="ru-RU" sz="4800" b="1" i="1">
                <a:latin typeface="Calibri" pitchFamily="34" charset="0"/>
              </a:rPr>
              <a:t>(Актриса.)</a:t>
            </a:r>
            <a:endParaRPr lang="ru-RU" sz="4800" b="1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71470" y="142852"/>
            <a:ext cx="1071537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№8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&amp;rcy;&amp;iecy;&amp;bcy;&amp;ucy;&amp;scy; &amp;pcy;&amp;ocy; &amp;mcy;&amp;acy;&amp;tcy;&amp;iecy;&amp;mcy;&amp;acy;&amp;tcy;&amp;icy;&amp;k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0"/>
            <a:ext cx="732155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3571868" y="3286124"/>
            <a:ext cx="3455987" cy="4318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Times New Roman" pitchFamily="18" charset="0"/>
              </a:rPr>
              <a:t>ЧАС</a:t>
            </a:r>
            <a:endParaRPr lang="ru-RU" sz="66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1429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№9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975682"/>
            <a:ext cx="6572296" cy="17389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7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  НИЦА</a:t>
            </a:r>
            <a:endParaRPr lang="ru-RU" sz="107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2143125" y="-69850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1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500430" y="3857628"/>
            <a:ext cx="3455987" cy="4318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Times New Roman" pitchFamily="18" charset="0"/>
              </a:rPr>
              <a:t>ПЯТНИЦА</a:t>
            </a:r>
            <a:endParaRPr lang="ru-RU" sz="60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0"/>
            <a:ext cx="134524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№10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3000364" y="5357826"/>
            <a:ext cx="3455987" cy="4318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Times New Roman" pitchFamily="18" charset="0"/>
              </a:rPr>
              <a:t>СОРОКА</a:t>
            </a:r>
          </a:p>
        </p:txBody>
      </p:sp>
      <p:pic>
        <p:nvPicPr>
          <p:cNvPr id="27650" name="Picture 5" descr="rebusy-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354013"/>
            <a:ext cx="5715000" cy="407511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214290"/>
            <a:ext cx="161133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№11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25" y="357188"/>
            <a:ext cx="6572250" cy="22860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3600" b="1" dirty="0"/>
              <a:t>  </a:t>
            </a:r>
            <a:r>
              <a:rPr lang="ru-RU" sz="3600" b="1" dirty="0" smtClean="0"/>
              <a:t>   Над </a:t>
            </a:r>
            <a:r>
              <a:rPr lang="ru-RU" sz="3600" b="1" dirty="0"/>
              <a:t>рекой летели птицы: голубь, чайка, 2 синицы, 2 стрижа и 5 угрей. Сколько птиц?       Ответь скорей!</a:t>
            </a: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4000" b="1" dirty="0"/>
          </a:p>
        </p:txBody>
      </p:sp>
      <p:sp>
        <p:nvSpPr>
          <p:cNvPr id="64519" name="WordArt 7"/>
          <p:cNvSpPr>
            <a:spLocks noChangeArrowheads="1" noChangeShapeType="1" noTextEdit="1"/>
          </p:cNvSpPr>
          <p:nvPr/>
        </p:nvSpPr>
        <p:spPr bwMode="auto">
          <a:xfrm>
            <a:off x="4143375" y="3286125"/>
            <a:ext cx="374491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FF"/>
                </a:solidFill>
                <a:latin typeface="Arial"/>
                <a:cs typeface="Arial"/>
              </a:rPr>
              <a:t>6 птиц</a:t>
            </a:r>
          </a:p>
        </p:txBody>
      </p:sp>
      <p:pic>
        <p:nvPicPr>
          <p:cNvPr id="28675" name="Picture 10" descr="j023816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2500313"/>
            <a:ext cx="2214563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4282" y="214290"/>
            <a:ext cx="161133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№12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43042" y="1500174"/>
            <a:ext cx="7704137" cy="2571768"/>
          </a:xfrm>
        </p:spPr>
        <p:txBody>
          <a:bodyPr rtlCol="0">
            <a:no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7 </a:t>
            </a:r>
            <a:r>
              <a:rPr lang="ru-RU" b="1" dirty="0" err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воробьишек</a:t>
            </a: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спустились на грядки,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Скачут и что-то клюют без оглядки.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Котик-хитрюга внезапно подкрался,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Мигом схватил одного и умчался.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Вот как опасно клевать без оглядки!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Сколько теперь их осталось на грядке?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7591" name="WordArt 7"/>
          <p:cNvSpPr>
            <a:spLocks noChangeArrowheads="1" noChangeShapeType="1" noTextEdit="1"/>
          </p:cNvSpPr>
          <p:nvPr/>
        </p:nvSpPr>
        <p:spPr bwMode="auto">
          <a:xfrm>
            <a:off x="3563938" y="5373688"/>
            <a:ext cx="4032250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FF"/>
                </a:solidFill>
                <a:latin typeface="Arial"/>
                <a:cs typeface="Arial"/>
              </a:rPr>
              <a:t>нисколько</a:t>
            </a:r>
          </a:p>
        </p:txBody>
      </p:sp>
      <p:pic>
        <p:nvPicPr>
          <p:cNvPr id="29699" name="Picture 13" descr="Изображение 4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4714875"/>
            <a:ext cx="16922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15" descr="Изображение 4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79510">
            <a:off x="5497513" y="82550"/>
            <a:ext cx="1692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16" descr="Изображение 4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8" y="500063"/>
            <a:ext cx="1692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17" descr="Изображение 4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357688"/>
            <a:ext cx="1692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18" descr="Изображение 4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857375"/>
            <a:ext cx="1692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19" descr="Изображение 4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3"/>
            <a:ext cx="1692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20" descr="Изображение 4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902516">
            <a:off x="2565400" y="55563"/>
            <a:ext cx="1692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14282" y="214290"/>
            <a:ext cx="161133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№13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785794"/>
            <a:ext cx="8748712" cy="3024187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Я цифра меньше десяти,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Меня тебе легко найти.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Но если букве «Я» прикажешь рядом встать,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Я всё – отец и ты, и дедушка, и мать.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b="1" dirty="0">
              <a:ln w="190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75783" name="WordArt 7"/>
          <p:cNvSpPr>
            <a:spLocks noChangeArrowheads="1" noChangeShapeType="1" noTextEdit="1"/>
          </p:cNvSpPr>
          <p:nvPr/>
        </p:nvSpPr>
        <p:spPr bwMode="auto">
          <a:xfrm>
            <a:off x="2643188" y="4143375"/>
            <a:ext cx="4608512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семь - семья</a:t>
            </a:r>
          </a:p>
        </p:txBody>
      </p:sp>
      <p:sp>
        <p:nvSpPr>
          <p:cNvPr id="30723" name="Text Box 9"/>
          <p:cNvSpPr txBox="1">
            <a:spLocks noChangeArrowheads="1"/>
          </p:cNvSpPr>
          <p:nvPr/>
        </p:nvSpPr>
        <p:spPr bwMode="auto">
          <a:xfrm rot="4022314">
            <a:off x="7068343" y="932657"/>
            <a:ext cx="1655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990033"/>
                </a:solidFill>
                <a:latin typeface="Calibri" pitchFamily="34" charset="0"/>
              </a:rPr>
              <a:t>логогриф</a:t>
            </a:r>
          </a:p>
        </p:txBody>
      </p:sp>
      <p:pic>
        <p:nvPicPr>
          <p:cNvPr id="30724" name="Picture 12" descr="j02901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4286250"/>
            <a:ext cx="2008187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214290"/>
            <a:ext cx="161133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№14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428604"/>
            <a:ext cx="7429552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бабушки Даши внучка Маша, кот Пушок, собака Дружок. Сколько у бабушки внуков?</a:t>
            </a:r>
            <a:endParaRPr lang="ru-RU" sz="44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7"/>
          <p:cNvSpPr>
            <a:spLocks noChangeArrowheads="1" noChangeShapeType="1" noTextEdit="1"/>
          </p:cNvSpPr>
          <p:nvPr/>
        </p:nvSpPr>
        <p:spPr bwMode="auto">
          <a:xfrm>
            <a:off x="4786313" y="3786188"/>
            <a:ext cx="73025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4524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№15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природа 0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06" y="1"/>
            <a:ext cx="4032249" cy="33575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небе радуга-дуга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Замыкает берега.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Расцветая всё ясней,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Чудо-краски</a:t>
            </a: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светят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ней!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b="1" dirty="0">
              <a:ln>
                <a:solidFill>
                  <a:schemeClr val="tx1"/>
                </a:solidFill>
              </a:ln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0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Пусть ответит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Тот кто знает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Или может сосчитать,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Сколько красок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В ней играет,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0"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Озаряет моря гладь?</a:t>
            </a:r>
            <a:r>
              <a:rPr lang="ru-RU" sz="3200" b="1" dirty="0">
                <a:ln w="19050">
                  <a:solidFill>
                    <a:schemeClr val="tx1"/>
                  </a:solidFill>
                </a:ln>
                <a:latin typeface="+mn-lt"/>
              </a:rPr>
              <a:t> </a:t>
            </a:r>
            <a:endParaRPr lang="ru-RU" sz="3200" b="1" dirty="0">
              <a:ln w="19050">
                <a:solidFill>
                  <a:schemeClr val="tx1"/>
                </a:solidFill>
              </a:ln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8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80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4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4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4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4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4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4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02776"/>
            <a:ext cx="8286808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У одного папы спросили: «Сколько у вас детей?» Он ответил: «У меня четыре сына и у каждого из них есть родная сестра.» Сколько же у него детей?</a:t>
            </a:r>
            <a:endParaRPr lang="ru-RU" sz="44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7"/>
          <p:cNvSpPr>
            <a:spLocks noChangeArrowheads="1" noChangeShapeType="1" noTextEdit="1"/>
          </p:cNvSpPr>
          <p:nvPr/>
        </p:nvSpPr>
        <p:spPr bwMode="auto">
          <a:xfrm>
            <a:off x="4572000" y="4714875"/>
            <a:ext cx="3286125" cy="7858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99"/>
                </a:solidFill>
                <a:latin typeface="Arial"/>
                <a:cs typeface="Arial"/>
              </a:rPr>
              <a:t>  _____</a:t>
            </a:r>
            <a:endParaRPr lang="ru-RU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990099"/>
              </a:solidFill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06" y="71414"/>
            <a:ext cx="134524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№16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35150" y="2492375"/>
            <a:ext cx="7129463" cy="2016125"/>
          </a:xfrm>
        </p:spPr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60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До свидания!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60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До новых встреч!</a:t>
            </a:r>
          </a:p>
        </p:txBody>
      </p:sp>
      <p:sp>
        <p:nvSpPr>
          <p:cNvPr id="90115" name="Oval 3"/>
          <p:cNvSpPr>
            <a:spLocks noChangeArrowheads="1"/>
          </p:cNvSpPr>
          <p:nvPr/>
        </p:nvSpPr>
        <p:spPr bwMode="auto">
          <a:xfrm>
            <a:off x="611188" y="620713"/>
            <a:ext cx="4392612" cy="1439862"/>
          </a:xfrm>
          <a:prstGeom prst="ellipse">
            <a:avLst/>
          </a:prstGeom>
          <a:solidFill>
            <a:srgbClr val="990099"/>
          </a:solidFill>
          <a:ln w="762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795" name="WordArt 4"/>
          <p:cNvSpPr>
            <a:spLocks noChangeArrowheads="1" noChangeShapeType="1" noTextEdit="1"/>
          </p:cNvSpPr>
          <p:nvPr/>
        </p:nvSpPr>
        <p:spPr bwMode="auto">
          <a:xfrm>
            <a:off x="971550" y="981075"/>
            <a:ext cx="3743325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математическая</a:t>
            </a:r>
          </a:p>
          <a:p>
            <a:pPr algn="ctr"/>
            <a:r>
              <a:rPr lang="ru-RU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радуга</a:t>
            </a:r>
          </a:p>
        </p:txBody>
      </p:sp>
      <p:pic>
        <p:nvPicPr>
          <p:cNvPr id="33796" name="Picture 5" descr="Рисунок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581525"/>
            <a:ext cx="1835150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build="p"/>
      <p:bldP spid="901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Ново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3" name="Rectangle 8"/>
          <p:cNvSpPr>
            <a:spLocks noChangeArrowheads="1"/>
          </p:cNvSpPr>
          <p:nvPr/>
        </p:nvSpPr>
        <p:spPr bwMode="auto">
          <a:xfrm>
            <a:off x="3708400" y="333375"/>
            <a:ext cx="39798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800080"/>
                </a:solidFill>
                <a:latin typeface="Calibri" pitchFamily="34" charset="0"/>
              </a:rPr>
              <a:t/>
            </a:r>
            <a:br>
              <a:rPr lang="ru-RU" b="1" i="1">
                <a:solidFill>
                  <a:srgbClr val="800080"/>
                </a:solidFill>
                <a:latin typeface="Calibri" pitchFamily="34" charset="0"/>
              </a:rPr>
            </a:br>
            <a:endParaRPr lang="ru-RU" b="1" i="1">
              <a:solidFill>
                <a:srgbClr val="800080"/>
              </a:solidFill>
              <a:latin typeface="Calibri" pitchFamily="34" charset="0"/>
            </a:endParaRP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643313" y="-71438"/>
            <a:ext cx="4748212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800080"/>
                </a:solidFill>
                <a:latin typeface="Calibri" pitchFamily="34" charset="0"/>
              </a:rPr>
              <a:t>Солнце светит и смеётся,</a:t>
            </a:r>
            <a:br>
              <a:rPr lang="ru-RU" b="1" i="1">
                <a:solidFill>
                  <a:srgbClr val="800080"/>
                </a:solidFill>
                <a:latin typeface="Calibri" pitchFamily="34" charset="0"/>
              </a:rPr>
            </a:br>
            <a:r>
              <a:rPr lang="ru-RU" b="1" i="1">
                <a:solidFill>
                  <a:srgbClr val="800080"/>
                </a:solidFill>
                <a:latin typeface="Calibri" pitchFamily="34" charset="0"/>
              </a:rPr>
              <a:t>А на Землю дождик льётся.</a:t>
            </a:r>
            <a:br>
              <a:rPr lang="ru-RU" b="1" i="1">
                <a:solidFill>
                  <a:srgbClr val="800080"/>
                </a:solidFill>
                <a:latin typeface="Calibri" pitchFamily="34" charset="0"/>
              </a:rPr>
            </a:br>
            <a:endParaRPr lang="ru-RU" b="1" i="1">
              <a:solidFill>
                <a:srgbClr val="800080"/>
              </a:solidFill>
              <a:latin typeface="Calibri" pitchFamily="34" charset="0"/>
            </a:endParaRP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3633788" y="428625"/>
            <a:ext cx="32956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800080"/>
                </a:solidFill>
                <a:latin typeface="Calibri" pitchFamily="34" charset="0"/>
              </a:rPr>
              <a:t>И выходит на луга</a:t>
            </a:r>
            <a:br>
              <a:rPr lang="ru-RU" b="1" i="1">
                <a:solidFill>
                  <a:srgbClr val="800080"/>
                </a:solidFill>
                <a:latin typeface="Calibri" pitchFamily="34" charset="0"/>
              </a:rPr>
            </a:br>
            <a:r>
              <a:rPr lang="ru-RU" b="1" i="1">
                <a:solidFill>
                  <a:srgbClr val="800080"/>
                </a:solidFill>
                <a:latin typeface="Calibri" pitchFamily="34" charset="0"/>
              </a:rPr>
              <a:t>Семицветная дуга.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  <p:bldP spid="32777" grpId="0"/>
      <p:bldP spid="327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85720" y="357166"/>
            <a:ext cx="8358246" cy="64294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Arial Black" pitchFamily="34" charset="0"/>
                <a:ea typeface="+mj-ea"/>
                <a:cs typeface="+mj-cs"/>
              </a:rPr>
              <a:t>Ма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chemeClr val="folHlink"/>
                </a:solidFill>
                <a:latin typeface="Arial Black" pitchFamily="34" charset="0"/>
                <a:ea typeface="+mj-ea"/>
                <a:cs typeface="+mj-cs"/>
              </a:rPr>
              <a:t>те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Black" pitchFamily="34" charset="0"/>
                <a:ea typeface="+mj-ea"/>
                <a:cs typeface="+mj-cs"/>
              </a:rPr>
              <a:t>ма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00CC00"/>
                </a:solidFill>
                <a:latin typeface="Arial Black" pitchFamily="34" charset="0"/>
                <a:ea typeface="+mj-ea"/>
                <a:cs typeface="+mj-cs"/>
              </a:rPr>
              <a:t>ти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0099FF"/>
                </a:solidFill>
                <a:latin typeface="Arial Black" pitchFamily="34" charset="0"/>
                <a:ea typeface="+mj-ea"/>
                <a:cs typeface="+mj-cs"/>
              </a:rPr>
              <a:t>че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0000FF"/>
                </a:solidFill>
                <a:latin typeface="Arial Black" pitchFamily="34" charset="0"/>
                <a:ea typeface="+mj-ea"/>
                <a:cs typeface="+mj-cs"/>
              </a:rPr>
              <a:t>ск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990099"/>
                </a:solidFill>
                <a:latin typeface="Arial Black" pitchFamily="34" charset="0"/>
                <a:ea typeface="+mj-ea"/>
                <a:cs typeface="+mj-cs"/>
              </a:rPr>
              <a:t>ая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latin typeface="Arial Black" pitchFamily="34" charset="0"/>
                <a:ea typeface="+mj-ea"/>
                <a:cs typeface="+mj-cs"/>
              </a:rPr>
              <a:t> 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Arial Black" pitchFamily="34" charset="0"/>
                <a:ea typeface="+mj-ea"/>
                <a:cs typeface="+mj-cs"/>
              </a:rPr>
              <a:t>р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chemeClr val="folHlink"/>
                </a:solidFill>
                <a:latin typeface="Arial Black" pitchFamily="34" charset="0"/>
                <a:ea typeface="+mj-ea"/>
                <a:cs typeface="+mj-cs"/>
              </a:rPr>
              <a:t>а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Black" pitchFamily="34" charset="0"/>
                <a:ea typeface="+mj-ea"/>
                <a:cs typeface="+mj-cs"/>
              </a:rPr>
              <a:t>д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00CC00"/>
                </a:solidFill>
                <a:latin typeface="Arial Black" pitchFamily="34" charset="0"/>
                <a:ea typeface="+mj-ea"/>
                <a:cs typeface="+mj-cs"/>
              </a:rPr>
              <a:t>у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0099FF"/>
                </a:solidFill>
                <a:latin typeface="Arial Black" pitchFamily="34" charset="0"/>
                <a:ea typeface="+mj-ea"/>
                <a:cs typeface="+mj-cs"/>
              </a:rPr>
              <a:t>г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rgbClr val="0000FF"/>
                </a:solidFill>
                <a:latin typeface="Arial Black" pitchFamily="34" charset="0"/>
                <a:ea typeface="+mj-ea"/>
                <a:cs typeface="+mj-cs"/>
              </a:rPr>
              <a:t>а - </a:t>
            </a:r>
            <a:r>
              <a:rPr lang="ru-RU" sz="36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itchFamily="34" charset="0"/>
                <a:ea typeface="+mj-ea"/>
                <a:cs typeface="+mj-cs"/>
              </a:rPr>
              <a:t>это</a:t>
            </a:r>
            <a:endParaRPr lang="ru-RU" sz="36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160207"/>
            <a:ext cx="8065862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32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 РЕБУСЫ,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32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 ЗАГАДКИ,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32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 </a:t>
            </a:r>
            <a:r>
              <a:rPr lang="ru-RU" sz="32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ШАРАДЫ,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32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ПОСЛОВИЦЫ И ПОГОВОРКИ,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В КОТОРЫХ ВСТРЕЧАЮТСЯ ЧИСЛА И ФИГУРЫ </a:t>
            </a:r>
            <a:endParaRPr lang="ru-RU" sz="3200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357298"/>
            <a:ext cx="8532812" cy="26797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5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Одна голова –хорошо, а две лучше.</a:t>
            </a:r>
          </a:p>
        </p:txBody>
      </p:sp>
      <p:sp>
        <p:nvSpPr>
          <p:cNvPr id="17410" name="Rectangle 6"/>
          <p:cNvSpPr>
            <a:spLocks noChangeArrowheads="1"/>
          </p:cNvSpPr>
          <p:nvPr/>
        </p:nvSpPr>
        <p:spPr bwMode="auto">
          <a:xfrm>
            <a:off x="611188" y="1428750"/>
            <a:ext cx="22320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1" name="Rectangle 9"/>
          <p:cNvSpPr>
            <a:spLocks noChangeArrowheads="1"/>
          </p:cNvSpPr>
          <p:nvPr/>
        </p:nvSpPr>
        <p:spPr bwMode="auto">
          <a:xfrm>
            <a:off x="3214688" y="2292350"/>
            <a:ext cx="13684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21429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№1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55650" y="1643050"/>
            <a:ext cx="8388350" cy="26797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5400" b="1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Весна да осень –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5400" b="1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на дню погод восемь.</a:t>
            </a:r>
            <a:endParaRPr lang="ru-RU" sz="54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+mn-lt"/>
            </a:endParaRPr>
          </a:p>
        </p:txBody>
      </p:sp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4929188" y="2722563"/>
            <a:ext cx="25923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21429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№2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320804"/>
            <a:ext cx="8748712" cy="26797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4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Лучше один раз увидеть,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4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чем сто раз услышать.</a:t>
            </a:r>
          </a:p>
        </p:txBody>
      </p:sp>
      <p:sp>
        <p:nvSpPr>
          <p:cNvPr id="19458" name="Rectangle 6"/>
          <p:cNvSpPr>
            <a:spLocks noChangeArrowheads="1"/>
          </p:cNvSpPr>
          <p:nvPr/>
        </p:nvSpPr>
        <p:spPr bwMode="auto">
          <a:xfrm>
            <a:off x="2286000" y="1463675"/>
            <a:ext cx="1511300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59" name="Rectangle 7"/>
          <p:cNvSpPr>
            <a:spLocks noChangeArrowheads="1"/>
          </p:cNvSpPr>
          <p:nvPr/>
        </p:nvSpPr>
        <p:spPr bwMode="auto">
          <a:xfrm>
            <a:off x="1571625" y="2328863"/>
            <a:ext cx="1000125" cy="7064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№3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" descr="http://luntiki.ru/uploads/images/3/6/3/8/5/8966d6f34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285750"/>
            <a:ext cx="6072188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4282" y="21429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№4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1" descr="http://luntiki.ru/uploads/images/9/c/9/b/5/01eb5b72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0" y="357188"/>
            <a:ext cx="4765675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4282" y="214290"/>
            <a:ext cx="12602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№5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36</Words>
  <Application>Microsoft Office PowerPoint</Application>
  <PresentationFormat>Экран (4:3)</PresentationFormat>
  <Paragraphs>13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GA</cp:lastModifiedBy>
  <cp:revision>41</cp:revision>
  <dcterms:created xsi:type="dcterms:W3CDTF">2012-12-03T17:10:22Z</dcterms:created>
  <dcterms:modified xsi:type="dcterms:W3CDTF">2015-12-20T14:09:23Z</dcterms:modified>
</cp:coreProperties>
</file>