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0310A-E18C-4823-9631-50848526B71C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EE175-29D3-4096-9719-141269B75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54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E175-29D3-4096-9719-141269B7504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15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37719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800" dirty="0" smtClean="0">
                <a:solidFill>
                  <a:srgbClr val="FF0000"/>
                </a:solidFill>
              </a:rPr>
              <a:t>Формирование </a:t>
            </a:r>
            <a:r>
              <a:rPr lang="ru-RU" sz="4800" dirty="0" smtClean="0">
                <a:solidFill>
                  <a:srgbClr val="FF0000"/>
                </a:solidFill>
              </a:rPr>
              <a:t>толерантности в семье 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как задача педагогического воспитания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022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Содержимое 2"/>
          <p:cNvSpPr>
            <a:spLocks noGrp="1"/>
          </p:cNvSpPr>
          <p:nvPr>
            <p:ph idx="4294967295"/>
          </p:nvPr>
        </p:nvSpPr>
        <p:spPr>
          <a:xfrm>
            <a:off x="1652588" y="1524000"/>
            <a:ext cx="7491412" cy="4714875"/>
          </a:xfrm>
        </p:spPr>
        <p:txBody>
          <a:bodyPr/>
          <a:lstStyle/>
          <a:p>
            <a:pPr eaLnBrk="1" hangingPunct="1"/>
            <a:endParaRPr lang="ru-RU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   Прочная, нормальная семья, в которой присутствует толерантность во взаимоотношениях детей и родителей, имеющая хорошие традиции, напротив, является основой, которая нейтрализует отрицательное воздействие среды на ребенка. </a:t>
            </a:r>
          </a:p>
          <a:p>
            <a:pPr eaLnBrk="1" hangingPunct="1">
              <a:buFont typeface="Wingdings" pitchFamily="2" charset="2"/>
              <a:buNone/>
            </a:pPr>
            <a:endParaRPr lang="ru-RU" sz="2800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800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800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958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800" dirty="0" smtClean="0">
                <a:solidFill>
                  <a:srgbClr val="FF00FF"/>
                </a:solidFill>
              </a:rPr>
              <a:t>Как мы понимаем толерантность и что собой представляет воспитание толерантности у родителей и детей</a:t>
            </a: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Толерантность - понятие сложное и </a:t>
            </a:r>
            <a:r>
              <a:rPr lang="ru-RU" sz="2000" dirty="0" err="1" smtClean="0">
                <a:solidFill>
                  <a:srgbClr val="FF0000"/>
                </a:solidFill>
              </a:rPr>
              <a:t>многоаспектное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      </a:t>
            </a:r>
            <a:r>
              <a:rPr lang="ru-RU" sz="2000" dirty="0" smtClean="0">
                <a:solidFill>
                  <a:srgbClr val="7030A0"/>
                </a:solidFill>
              </a:rPr>
              <a:t>Если рассматривать толерантность в свете взаимоотношения детей и родителей в семье, то это определенная установка на восприятие, понимание взрослых и детей друг другом и действия в отношении друг друга, в основе которых лежат взаимное уважение интересов, ценностей, позиции, занятой обеими сторонами.</a:t>
            </a:r>
            <a:br>
              <a:rPr lang="ru-RU" sz="2000" dirty="0" smtClean="0">
                <a:solidFill>
                  <a:srgbClr val="7030A0"/>
                </a:solidFill>
              </a:rPr>
            </a:br>
            <a:endParaRPr lang="ru-RU" sz="20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035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1 характеристика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толерантности во взаимоотношениях детей  и взрослых </a:t>
            </a:r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2800" dirty="0" smtClean="0"/>
          </a:p>
          <a:p>
            <a:pPr eaLnBrk="1" hangingPunct="1"/>
            <a:r>
              <a:rPr lang="ru-RU" sz="2800" dirty="0" smtClean="0">
                <a:solidFill>
                  <a:srgbClr val="7030A0"/>
                </a:solidFill>
              </a:rPr>
              <a:t>способность взрослых членов семьи видеть перспективу воздействия складывающихся взаимоотношений на ребенка, его развитие и поведение в целом. </a:t>
            </a:r>
          </a:p>
          <a:p>
            <a:pPr eaLnBrk="1" hangingPunct="1">
              <a:buFont typeface="Wingdings" pitchFamily="2" charset="2"/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 eaLnBrk="1" hangingPunct="1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127924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800" smtClean="0">
                <a:solidFill>
                  <a:srgbClr val="FF0000"/>
                </a:solidFill>
              </a:rPr>
              <a:t>2 характеристика </a:t>
            </a:r>
            <a:br>
              <a:rPr lang="ru-RU" sz="2800" smtClean="0">
                <a:solidFill>
                  <a:srgbClr val="FF0000"/>
                </a:solidFill>
              </a:rPr>
            </a:br>
            <a:r>
              <a:rPr lang="ru-RU" sz="2800" smtClean="0">
                <a:solidFill>
                  <a:srgbClr val="FF0000"/>
                </a:solidFill>
              </a:rPr>
              <a:t>толерантности во взаимоотношениях детей  и взрослых </a:t>
            </a:r>
            <a:endParaRPr lang="ru-RU" sz="2800" smtClean="0"/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Сочетание устойчивости как способности детей и взрослых реализовать свои личные позиции с гибкостью - как способности с уважением относиться к позициям и ценностям других членов семьи.</a:t>
            </a:r>
          </a:p>
          <a:p>
            <a:pPr eaLnBrk="1" hangingPunct="1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9727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800" smtClean="0">
                <a:solidFill>
                  <a:srgbClr val="FF0000"/>
                </a:solidFill>
              </a:rPr>
              <a:t>3 характеристика </a:t>
            </a:r>
            <a:br>
              <a:rPr lang="ru-RU" sz="2800" smtClean="0">
                <a:solidFill>
                  <a:srgbClr val="FF0000"/>
                </a:solidFill>
              </a:rPr>
            </a:br>
            <a:r>
              <a:rPr lang="ru-RU" sz="2800" smtClean="0">
                <a:solidFill>
                  <a:srgbClr val="FF0000"/>
                </a:solidFill>
              </a:rPr>
              <a:t>толерантности во взаимоотношениях детей  и взрослых </a:t>
            </a:r>
            <a:endParaRPr lang="ru-RU" sz="2800" smtClean="0"/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>
          <a:xfrm>
            <a:off x="1500188" y="2071688"/>
            <a:ext cx="7491412" cy="4167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dirty="0" smtClean="0"/>
              <a:t>      </a:t>
            </a:r>
            <a:r>
              <a:rPr lang="ru-RU" sz="2800" dirty="0" smtClean="0">
                <a:solidFill>
                  <a:srgbClr val="7030A0"/>
                </a:solidFill>
              </a:rPr>
              <a:t>Совместный анализ действий и поступков членов семьи. Обсуждаются и даются оценки не только ребенку, его личностным качествам, действиям и поступкам, но также личностным особенностям и поступкам взрослых членов семьи.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endParaRPr lang="ru-RU" sz="1800" dirty="0" smtClean="0">
              <a:solidFill>
                <a:srgbClr val="7030A0"/>
              </a:solidFill>
            </a:endParaRPr>
          </a:p>
          <a:p>
            <a:pPr eaLnBrk="1" hangingPunct="1"/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622188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9145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smtClean="0">
                <a:solidFill>
                  <a:srgbClr val="FF0000"/>
                </a:solidFill>
              </a:rPr>
              <a:t>В Декларации принципов толерантности, утвержденной резолюцией 5.61 Генеральной конференции ЮНЕСКО от 16 ноября 1995 г.,</a:t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smtClean="0">
                <a:solidFill>
                  <a:srgbClr val="FF0000"/>
                </a:solidFill>
              </a:rPr>
              <a:t>в статье 1, п. 1.2. </a:t>
            </a:r>
          </a:p>
        </p:txBody>
      </p:sp>
      <p:sp>
        <p:nvSpPr>
          <p:cNvPr id="48131" name="Содержимое 2"/>
          <p:cNvSpPr>
            <a:spLocks noGrp="1"/>
          </p:cNvSpPr>
          <p:nvPr>
            <p:ph idx="1"/>
          </p:nvPr>
        </p:nvSpPr>
        <p:spPr>
          <a:xfrm>
            <a:off x="1500188" y="2286000"/>
            <a:ext cx="7491412" cy="3952875"/>
          </a:xfrm>
        </p:spPr>
        <p:txBody>
          <a:bodyPr/>
          <a:lstStyle/>
          <a:p>
            <a:r>
              <a:rPr lang="ru-RU" sz="2800" smtClean="0">
                <a:solidFill>
                  <a:srgbClr val="7030A0"/>
                </a:solidFill>
              </a:rPr>
              <a:t> «Толерантность - это не уступка, снисхождение или потворство. Толерантность - это, прежде всего, активное отношение, формируемое на основе признания универсальных прав и основных свобод человека…». </a:t>
            </a:r>
          </a:p>
          <a:p>
            <a:pPr>
              <a:buFont typeface="Wingdings" pitchFamily="2" charset="2"/>
              <a:buNone/>
            </a:pPr>
            <a:endParaRPr lang="ru-RU" sz="280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03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800" smtClean="0">
                <a:solidFill>
                  <a:srgbClr val="FF0000"/>
                </a:solidFill>
              </a:rPr>
              <a:t>Значимость толерантности для воспитания</a:t>
            </a:r>
            <a:br>
              <a:rPr lang="ru-RU" sz="2800" smtClean="0">
                <a:solidFill>
                  <a:srgbClr val="FF0000"/>
                </a:solidFill>
              </a:rPr>
            </a:br>
            <a:r>
              <a:rPr lang="ru-RU" sz="2800" smtClean="0">
                <a:solidFill>
                  <a:srgbClr val="FF0000"/>
                </a:solidFill>
              </a:rPr>
              <a:t> подрастающего поколения</a:t>
            </a:r>
          </a:p>
        </p:txBody>
      </p:sp>
      <p:sp>
        <p:nvSpPr>
          <p:cNvPr id="49155" name="Содержимое 2"/>
          <p:cNvSpPr>
            <a:spLocks noGrp="1"/>
          </p:cNvSpPr>
          <p:nvPr>
            <p:ph idx="1"/>
          </p:nvPr>
        </p:nvSpPr>
        <p:spPr>
          <a:xfrm>
            <a:off x="1652588" y="1500188"/>
            <a:ext cx="7491412" cy="4714875"/>
          </a:xfrm>
        </p:spPr>
        <p:txBody>
          <a:bodyPr/>
          <a:lstStyle/>
          <a:p>
            <a:pPr eaLnBrk="1" hangingPunct="1"/>
            <a:endParaRPr lang="ru-RU" sz="1200" smtClean="0"/>
          </a:p>
          <a:p>
            <a:pPr eaLnBrk="1" hangingPunct="1"/>
            <a:r>
              <a:rPr lang="ru-RU" sz="2800" smtClean="0">
                <a:solidFill>
                  <a:srgbClr val="7030A0"/>
                </a:solidFill>
              </a:rPr>
              <a:t> Каждый человек хочет видеть своего ребенка благополучным и успешным, комфортно чувствующим себя в социальной реальности, </a:t>
            </a:r>
          </a:p>
          <a:p>
            <a:pPr eaLnBrk="1" hangingPunct="1"/>
            <a:r>
              <a:rPr lang="ru-RU" sz="2800" smtClean="0">
                <a:solidFill>
                  <a:srgbClr val="7030A0"/>
                </a:solidFill>
              </a:rPr>
              <a:t> каждый хочет, чтобы его ребенка не коснулись проблемы асоциального поведения, наркомании, алкоголизма и так далее.</a:t>
            </a:r>
          </a:p>
        </p:txBody>
      </p:sp>
    </p:spTree>
    <p:extLst>
      <p:ext uri="{BB962C8B-B14F-4D97-AF65-F5344CB8AC3E}">
        <p14:creationId xmlns:p14="http://schemas.microsoft.com/office/powerpoint/2010/main" val="490682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1652588" y="214313"/>
            <a:ext cx="7491412" cy="1985962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Основная аксиома педагогики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К.Д. Ушинского</a:t>
            </a:r>
          </a:p>
        </p:txBody>
      </p:sp>
      <p:sp>
        <p:nvSpPr>
          <p:cNvPr id="50179" name="Содержимое 2"/>
          <p:cNvSpPr>
            <a:spLocks noGrp="1"/>
          </p:cNvSpPr>
          <p:nvPr>
            <p:ph idx="1"/>
          </p:nvPr>
        </p:nvSpPr>
        <p:spPr>
          <a:xfrm>
            <a:off x="1500188" y="2357438"/>
            <a:ext cx="7491412" cy="3881437"/>
          </a:xfrm>
        </p:spPr>
        <p:txBody>
          <a:bodyPr/>
          <a:lstStyle/>
          <a:p>
            <a:pPr lvl="1" eaLnBrk="1" hangingPunct="1"/>
            <a:endParaRPr lang="ru-RU" smtClean="0"/>
          </a:p>
          <a:p>
            <a:pPr lvl="1" algn="ctr" eaLnBrk="1" hangingPunct="1">
              <a:buFontTx/>
              <a:buNone/>
            </a:pPr>
            <a:r>
              <a:rPr lang="ru-RU" sz="4000" smtClean="0">
                <a:solidFill>
                  <a:srgbClr val="C00000"/>
                </a:solidFill>
              </a:rPr>
              <a:t>«Личность формируется личностью, </a:t>
            </a:r>
          </a:p>
          <a:p>
            <a:pPr lvl="1" algn="ctr" eaLnBrk="1" hangingPunct="1">
              <a:buFontTx/>
              <a:buNone/>
            </a:pPr>
            <a:r>
              <a:rPr lang="ru-RU" sz="4000" smtClean="0">
                <a:solidFill>
                  <a:srgbClr val="C00000"/>
                </a:solidFill>
              </a:rPr>
              <a:t>а характер - характером» </a:t>
            </a:r>
          </a:p>
          <a:p>
            <a:pPr eaLnBrk="1" hangingPunct="1"/>
            <a:endParaRPr lang="ru-RU" sz="4000" smtClean="0">
              <a:solidFill>
                <a:srgbClr val="C00000"/>
              </a:solidFill>
            </a:endParaRPr>
          </a:p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65709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22717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dirty="0" smtClean="0">
                <a:solidFill>
                  <a:srgbClr val="FF0000"/>
                </a:solidFill>
              </a:rPr>
              <a:t>Педагогическая мысль выработала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собственное понимание толерантной  сферы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 как гуманистического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образовательного идеала</a:t>
            </a:r>
          </a:p>
        </p:txBody>
      </p:sp>
      <p:sp>
        <p:nvSpPr>
          <p:cNvPr id="51203" name="Содержимое 2"/>
          <p:cNvSpPr>
            <a:spLocks noGrp="1"/>
          </p:cNvSpPr>
          <p:nvPr>
            <p:ph idx="1"/>
          </p:nvPr>
        </p:nvSpPr>
        <p:spPr>
          <a:xfrm>
            <a:off x="1500188" y="2571750"/>
            <a:ext cx="7491412" cy="36671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7030A0"/>
                </a:solidFill>
              </a:rPr>
              <a:t> включает в себя любовь к человеку, ценностное отношение к личности ребенка, заключающееся в его уважении и понимании, создание условий для свободной жизнедеятельности.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279537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1800" smtClean="0">
                <a:solidFill>
                  <a:srgbClr val="FF0000"/>
                </a:solidFill>
              </a:rPr>
              <a:t>В</a:t>
            </a:r>
            <a:r>
              <a:rPr lang="ru-RU" sz="2400" smtClean="0">
                <a:solidFill>
                  <a:srgbClr val="FF0000"/>
                </a:solidFill>
              </a:rPr>
              <a:t>оспитание ребенка и его семьи - это психолого-педагогическое сопровождение </a:t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smtClean="0">
                <a:solidFill>
                  <a:srgbClr val="FF0000"/>
                </a:solidFill>
              </a:rPr>
              <a:t>событий семейной жизни.</a:t>
            </a:r>
          </a:p>
        </p:txBody>
      </p:sp>
      <p:sp>
        <p:nvSpPr>
          <p:cNvPr id="52227" name="Содержимое 2"/>
          <p:cNvSpPr>
            <a:spLocks noGrp="1"/>
          </p:cNvSpPr>
          <p:nvPr>
            <p:ph idx="1"/>
          </p:nvPr>
        </p:nvSpPr>
        <p:spPr>
          <a:xfrm>
            <a:off x="1652588" y="1500188"/>
            <a:ext cx="7491412" cy="4714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200" dirty="0" smtClean="0"/>
              <a:t> </a:t>
            </a:r>
            <a:endParaRPr lang="ru-RU" sz="1600" dirty="0" smtClean="0"/>
          </a:p>
          <a:p>
            <a:pPr eaLnBrk="1" hangingPunct="1"/>
            <a:r>
              <a:rPr lang="ru-RU" sz="1600" dirty="0" smtClean="0"/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Жизнь семьи состоит из множества различных событий, которые ее члены воспринимают по-своему, каким-либо образом относятся к ним и принимают решения в соответствии с происходящими событиями.</a:t>
            </a:r>
          </a:p>
          <a:p>
            <a:pPr eaLnBrk="1" hangingPunct="1"/>
            <a:endParaRPr lang="ru-RU" sz="2000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rgbClr val="7030A0"/>
                </a:solidFill>
              </a:rPr>
              <a:t>Должны учитывать событийный ряд, который происходил в семье до момента ее встречи с педагогами и психологами.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9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Актуальность: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4294967295"/>
          </p:nvPr>
        </p:nvSpPr>
        <p:spPr>
          <a:xfrm>
            <a:off x="1652588" y="1524000"/>
            <a:ext cx="7491412" cy="4714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smtClean="0">
                <a:solidFill>
                  <a:srgbClr val="7030A0"/>
                </a:solidFill>
              </a:rPr>
              <a:t>         Общество постоянно меняется, вместе с ним меняется и семья. На современном этапе его развития возникают проблемы, которых не было раньше. Одной из таких проблем является нарушение толерантности во взаимоотношениях родителей и дете</a:t>
            </a:r>
            <a:r>
              <a:rPr lang="ru-RU" sz="2800" smtClean="0"/>
              <a:t>й.</a:t>
            </a:r>
          </a:p>
          <a:p>
            <a:endParaRPr lang="ru-RU" sz="2800" smtClean="0"/>
          </a:p>
        </p:txBody>
      </p:sp>
    </p:spTree>
    <p:extLst>
      <p:ext uri="{BB962C8B-B14F-4D97-AF65-F5344CB8AC3E}">
        <p14:creationId xmlns:p14="http://schemas.microsoft.com/office/powerpoint/2010/main" val="3442996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9145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dirty="0" smtClean="0">
                <a:solidFill>
                  <a:srgbClr val="FF0000"/>
                </a:solidFill>
              </a:rPr>
              <a:t>Принципы  успешного  решения задач воспитания толерантности во взаимоотношениях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детей и их родителей :</a:t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53251" name="Содержимое 2"/>
          <p:cNvSpPr>
            <a:spLocks noGrp="1"/>
          </p:cNvSpPr>
          <p:nvPr>
            <p:ph idx="1"/>
          </p:nvPr>
        </p:nvSpPr>
        <p:spPr>
          <a:xfrm>
            <a:off x="1500188" y="2286000"/>
            <a:ext cx="7491412" cy="3952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 </a:t>
            </a:r>
            <a:r>
              <a:rPr lang="ru-RU" sz="2800" smtClean="0">
                <a:solidFill>
                  <a:srgbClr val="00B0F0"/>
                </a:solidFill>
              </a:rPr>
              <a:t>1.  Принцип субъектности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B0F0"/>
                </a:solidFill>
              </a:rPr>
              <a:t>2. Принцип адекватности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B0F0"/>
                </a:solidFill>
              </a:rPr>
              <a:t>3. Принцип индивидуализации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B0F0"/>
                </a:solidFill>
              </a:rPr>
              <a:t>4. Принцип рефлексивной позиции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B0F0"/>
                </a:solidFill>
              </a:rPr>
              <a:t>5. Принцип создания толерантной среды</a:t>
            </a:r>
          </a:p>
          <a:p>
            <a:pPr eaLnBrk="1" hangingPunct="1"/>
            <a:endParaRPr lang="ru-RU" sz="2800" smtClean="0"/>
          </a:p>
        </p:txBody>
      </p:sp>
    </p:spTree>
    <p:extLst>
      <p:ext uri="{BB962C8B-B14F-4D97-AF65-F5344CB8AC3E}">
        <p14:creationId xmlns:p14="http://schemas.microsoft.com/office/powerpoint/2010/main" val="33935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Принцип субъектности</a:t>
            </a:r>
          </a:p>
        </p:txBody>
      </p:sp>
      <p:sp>
        <p:nvSpPr>
          <p:cNvPr id="542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</a:t>
            </a:r>
            <a:r>
              <a:rPr lang="ru-RU" smtClean="0">
                <a:solidFill>
                  <a:srgbClr val="0070C0"/>
                </a:solidFill>
              </a:rPr>
              <a:t>требует опоры на активность членов семьи, стимулирования их самовоспитания, сознательного поведения и самокоррекции в отношениях с другими людьми.</a:t>
            </a:r>
          </a:p>
        </p:txBody>
      </p:sp>
    </p:spTree>
    <p:extLst>
      <p:ext uri="{BB962C8B-B14F-4D97-AF65-F5344CB8AC3E}">
        <p14:creationId xmlns:p14="http://schemas.microsoft.com/office/powerpoint/2010/main" val="2356163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smtClean="0">
                <a:solidFill>
                  <a:srgbClr val="FF0000"/>
                </a:solidFill>
              </a:rPr>
              <a:t>Условиями реализации принципа субъектности</a:t>
            </a:r>
          </a:p>
        </p:txBody>
      </p:sp>
      <p:sp>
        <p:nvSpPr>
          <p:cNvPr id="552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7030A0"/>
                </a:solidFill>
              </a:rPr>
              <a:t>добровольность включения семьи в ту или иную деятельность; 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7030A0"/>
                </a:solidFill>
              </a:rPr>
              <a:t>доверие семье в выборе средств достижения поставленной цели, основанное на вере в потенциальные возможности каждого члена семьи к самовоспитанию толерантности; </a:t>
            </a:r>
          </a:p>
          <a:p>
            <a:pPr>
              <a:buFont typeface="Wingdings" pitchFamily="2" charset="2"/>
              <a:buChar char="ü"/>
            </a:pPr>
            <a:r>
              <a:rPr lang="ru-RU" sz="2000" smtClean="0">
                <a:solidFill>
                  <a:srgbClr val="7030A0"/>
                </a:solidFill>
              </a:rPr>
              <a:t>учет интересов членов семьи, их индивидуальных вкусов, предпочтений, побуждение новых интересов.</a:t>
            </a:r>
          </a:p>
          <a:p>
            <a:pPr>
              <a:buFont typeface="Wingdings" pitchFamily="2" charset="2"/>
              <a:buNone/>
            </a:pPr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41038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smtClean="0">
                <a:solidFill>
                  <a:srgbClr val="FF0000"/>
                </a:solidFill>
              </a:rPr>
              <a:t>В практической деятельности этот принцип отражается в следующих правилах: </a:t>
            </a:r>
          </a:p>
        </p:txBody>
      </p:sp>
      <p:sp>
        <p:nvSpPr>
          <p:cNvPr id="563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0070C0"/>
                </a:solidFill>
              </a:rPr>
              <a:t>Нужно опираться на активную позицию членов семьи, их самостоятельность и инициативу; </a:t>
            </a:r>
          </a:p>
          <a:p>
            <a:r>
              <a:rPr lang="ru-RU" sz="2000" smtClean="0">
                <a:solidFill>
                  <a:srgbClr val="0070C0"/>
                </a:solidFill>
              </a:rPr>
              <a:t>в общении между членами семьи должно доминировать уважительное отношение к друг к другу;</a:t>
            </a:r>
          </a:p>
          <a:p>
            <a:r>
              <a:rPr lang="ru-RU" sz="2000" smtClean="0">
                <a:solidFill>
                  <a:srgbClr val="0070C0"/>
                </a:solidFill>
              </a:rPr>
              <a:t>специалист должен не только воспитывать толерантность, но и сам обладать ею; </a:t>
            </a:r>
          </a:p>
          <a:p>
            <a:r>
              <a:rPr lang="ru-RU" sz="2000" smtClean="0">
                <a:solidFill>
                  <a:srgbClr val="0070C0"/>
                </a:solidFill>
              </a:rPr>
              <a:t>он должен защищать интересы семьи и помогать ей в решении актуальных проблем; </a:t>
            </a:r>
          </a:p>
          <a:p>
            <a:endParaRPr lang="ru-RU" sz="2000" smtClean="0">
              <a:solidFill>
                <a:srgbClr val="0070C0"/>
              </a:solidFill>
            </a:endParaRPr>
          </a:p>
          <a:p>
            <a:endParaRPr lang="ru-RU" sz="280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9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0000"/>
                </a:solidFill>
              </a:rPr>
              <a:t>Принцип адекватности</a:t>
            </a:r>
          </a:p>
        </p:txBody>
      </p:sp>
      <p:sp>
        <p:nvSpPr>
          <p:cNvPr id="57347" name="Содержимое 2"/>
          <p:cNvSpPr>
            <a:spLocks noGrp="1"/>
          </p:cNvSpPr>
          <p:nvPr>
            <p:ph idx="1"/>
          </p:nvPr>
        </p:nvSpPr>
        <p:spPr>
          <a:xfrm>
            <a:off x="1652588" y="1571625"/>
            <a:ext cx="7491412" cy="4714875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7030A0"/>
                </a:solidFill>
              </a:rPr>
              <a:t> Требует соответствия содержания и средств воспитания социальной ситуации, в которой организуется воспитательный процесс.</a:t>
            </a:r>
          </a:p>
          <a:p>
            <a:pPr eaLnBrk="1" hangingPunct="1"/>
            <a:r>
              <a:rPr lang="ru-RU" sz="2800" smtClean="0">
                <a:solidFill>
                  <a:srgbClr val="7030A0"/>
                </a:solidFill>
              </a:rPr>
              <a:t> Задачи воспитания ориентированы на реальные отношения, складывающиеся между различными членами семьи. </a:t>
            </a:r>
          </a:p>
        </p:txBody>
      </p:sp>
    </p:spTree>
    <p:extLst>
      <p:ext uri="{BB962C8B-B14F-4D97-AF65-F5344CB8AC3E}">
        <p14:creationId xmlns:p14="http://schemas.microsoft.com/office/powerpoint/2010/main" val="3280876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smtClean="0">
                <a:solidFill>
                  <a:srgbClr val="FF0000"/>
                </a:solidFill>
              </a:rPr>
              <a:t>Условиями реализации принципа адекватности</a:t>
            </a:r>
          </a:p>
        </p:txBody>
      </p:sp>
      <p:sp>
        <p:nvSpPr>
          <p:cNvPr id="5837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800" smtClean="0"/>
              <a:t>   </a:t>
            </a:r>
            <a:r>
              <a:rPr lang="ru-RU" sz="2400" smtClean="0">
                <a:solidFill>
                  <a:srgbClr val="7030A0"/>
                </a:solidFill>
              </a:rPr>
              <a:t>соответствие воспитательных задач реальным событиям, происходящим в ближайшем социуме; </a:t>
            </a:r>
          </a:p>
          <a:p>
            <a:pPr>
              <a:buFont typeface="Wingdings" pitchFamily="2" charset="2"/>
              <a:buChar char="ü"/>
            </a:pPr>
            <a:endParaRPr lang="ru-RU" sz="240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smtClean="0">
                <a:solidFill>
                  <a:srgbClr val="7030A0"/>
                </a:solidFill>
              </a:rPr>
              <a:t>реализация параллельного действия на семью и ребенка; 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>
                <a:solidFill>
                  <a:srgbClr val="7030A0"/>
                </a:solidFill>
              </a:rPr>
              <a:t>ориентация педагогического процесса на реальные нормы, доминирующие в группах социума;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rgbClr val="7030A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ru-RU" sz="180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None/>
            </a:pPr>
            <a:endParaRPr lang="ru-RU" sz="180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517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smtClean="0">
                <a:solidFill>
                  <a:srgbClr val="FF0000"/>
                </a:solidFill>
              </a:rPr>
              <a:t>В практической деятельности специалистов этот принцип отражается в следующих правилах: </a:t>
            </a:r>
          </a:p>
        </p:txBody>
      </p:sp>
      <p:sp>
        <p:nvSpPr>
          <p:cNvPr id="5939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smtClean="0">
                <a:solidFill>
                  <a:srgbClr val="7030A0"/>
                </a:solidFill>
              </a:rPr>
              <a:t>Процесс воспитания толерантности строится с учетом реалий социальных отношений</a:t>
            </a:r>
          </a:p>
          <a:p>
            <a:pPr eaLnBrk="1" hangingPunct="1">
              <a:buFont typeface="Wingdings" pitchFamily="2" charset="2"/>
              <a:buNone/>
            </a:pPr>
            <a:endParaRPr lang="ru-RU" sz="2000" smtClean="0">
              <a:solidFill>
                <a:srgbClr val="7030A0"/>
              </a:solidFill>
            </a:endParaRPr>
          </a:p>
          <a:p>
            <a:pPr eaLnBrk="1" hangingPunct="1"/>
            <a:r>
              <a:rPr lang="ru-RU" sz="2000" smtClean="0">
                <a:solidFill>
                  <a:srgbClr val="7030A0"/>
                </a:solidFill>
              </a:rPr>
              <a:t>школа не должна замыкать воспитательную работу с семьей в своих стенах, необходимо широко использовать и учитывать реальные факторы социума;</a:t>
            </a:r>
          </a:p>
          <a:p>
            <a:pPr eaLnBrk="1" hangingPunct="1"/>
            <a:endParaRPr lang="ru-RU" sz="2000" smtClean="0">
              <a:solidFill>
                <a:srgbClr val="7030A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smtClean="0">
              <a:solidFill>
                <a:srgbClr val="7030A0"/>
              </a:solidFill>
            </a:endParaRPr>
          </a:p>
          <a:p>
            <a:pPr eaLnBrk="1" hangingPunct="1"/>
            <a:r>
              <a:rPr lang="ru-RU" sz="2000" smtClean="0">
                <a:solidFill>
                  <a:srgbClr val="7030A0"/>
                </a:solidFill>
              </a:rPr>
              <a:t> все участники воспитательного процесса должны взаимодействовать.</a:t>
            </a:r>
          </a:p>
        </p:txBody>
      </p:sp>
    </p:spTree>
    <p:extLst>
      <p:ext uri="{BB962C8B-B14F-4D97-AF65-F5344CB8AC3E}">
        <p14:creationId xmlns:p14="http://schemas.microsoft.com/office/powerpoint/2010/main" val="7718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 </a:t>
            </a:r>
            <a:r>
              <a:rPr lang="ru-RU" smtClean="0">
                <a:solidFill>
                  <a:srgbClr val="FF0000"/>
                </a:solidFill>
              </a:rPr>
              <a:t>Принцип индивидуализации</a:t>
            </a:r>
          </a:p>
        </p:txBody>
      </p:sp>
      <p:sp>
        <p:nvSpPr>
          <p:cNvPr id="604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smtClean="0">
                <a:solidFill>
                  <a:srgbClr val="7030A0"/>
                </a:solidFill>
              </a:rPr>
              <a:t>предполагает определение индивидуальной траектории воспитания толерантного сознания и поведения, выделение специальных задач, соответствующих индивидуальным особенностям и уровню сформированности толерантности у ребенка и членов его семьи;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rgbClr val="7030A0"/>
                </a:solidFill>
              </a:rPr>
              <a:t> </a:t>
            </a:r>
          </a:p>
          <a:p>
            <a:pPr eaLnBrk="1" hangingPunct="1"/>
            <a:r>
              <a:rPr lang="ru-RU" sz="2000" smtClean="0">
                <a:solidFill>
                  <a:srgbClr val="7030A0"/>
                </a:solidFill>
              </a:rPr>
              <a:t>предоставление возможности каждому члену семьи для самореализации и самораскрытия</a:t>
            </a:r>
            <a:r>
              <a:rPr lang="ru-RU" sz="1800" smtClean="0">
                <a:solidFill>
                  <a:srgbClr val="7030A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97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smtClean="0">
                <a:solidFill>
                  <a:srgbClr val="FF0000"/>
                </a:solidFill>
              </a:rPr>
              <a:t>Условиями реализации принципа индивидуализации</a:t>
            </a:r>
          </a:p>
        </p:txBody>
      </p:sp>
      <p:sp>
        <p:nvSpPr>
          <p:cNvPr id="6144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1800" smtClean="0"/>
              <a:t> </a:t>
            </a:r>
            <a:r>
              <a:rPr lang="ru-RU" sz="2400" smtClean="0"/>
              <a:t>мониторинг изменений толерантного сознания у членов семьи;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 учет индивидуальных качеств каждого члена семьи, его ценностных ориентаций при выборе воспитательных средств, направленных на развитие его толерантности;</a:t>
            </a:r>
          </a:p>
          <a:p>
            <a:pPr eaLnBrk="1" hangingPunct="1"/>
            <a:r>
              <a:rPr lang="ru-RU" sz="2400" smtClean="0"/>
              <a:t> предоставление возможности самостоятельного выбора средств общения друг с другом. </a:t>
            </a:r>
          </a:p>
        </p:txBody>
      </p:sp>
    </p:spTree>
    <p:extLst>
      <p:ext uri="{BB962C8B-B14F-4D97-AF65-F5344CB8AC3E}">
        <p14:creationId xmlns:p14="http://schemas.microsoft.com/office/powerpoint/2010/main" val="1523100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414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smtClean="0">
                <a:solidFill>
                  <a:srgbClr val="FF0000"/>
                </a:solidFill>
              </a:rPr>
              <a:t>В практической деятельности  принцип индивидуализации реализуется в следующих правилах:</a:t>
            </a:r>
          </a:p>
        </p:txBody>
      </p:sp>
      <p:sp>
        <p:nvSpPr>
          <p:cNvPr id="62467" name="Содержимое 2"/>
          <p:cNvSpPr>
            <a:spLocks noGrp="1"/>
          </p:cNvSpPr>
          <p:nvPr>
            <p:ph idx="1"/>
          </p:nvPr>
        </p:nvSpPr>
        <p:spPr>
          <a:xfrm>
            <a:off x="1500188" y="1714500"/>
            <a:ext cx="7491412" cy="4524375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работа, проводимая с семьей, должна ориентироваться на нормы, включающего каждого ее членом;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 осуществляя выбор воспитательного средства, необходимо пользоваться объективной информацией о семье;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ru-RU" sz="2400" dirty="0" smtClean="0">
              <a:solidFill>
                <a:srgbClr val="7030A0"/>
              </a:solidFill>
            </a:endParaRP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488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Значение семьи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400" smtClean="0">
                <a:solidFill>
                  <a:srgbClr val="7030A0"/>
                </a:solidFill>
              </a:rPr>
              <a:t>Семья это живая, постоянно меняющаяся система.  В настоящее время, наряду с исполнением традиционных функций семьи, связанных с рождением и воспитанием ребенка и решением повседневных проблем, семья призвана сыграть большую роль как надежная опора  с целью выживания человека в трудных и быстро меняющихся условиях современной жизни.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xfrm>
            <a:off x="1652588" y="285750"/>
            <a:ext cx="749141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smtClean="0">
                <a:solidFill>
                  <a:srgbClr val="FF0000"/>
                </a:solidFill>
              </a:rPr>
              <a:t>Принцип рефлексивной позиции</a:t>
            </a:r>
          </a:p>
        </p:txBody>
      </p:sp>
      <p:sp>
        <p:nvSpPr>
          <p:cNvPr id="6349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smtClean="0">
                <a:solidFill>
                  <a:srgbClr val="7030A0"/>
                </a:solidFill>
              </a:rPr>
              <a:t>предполагает ориентацию на формирование у детей и их родителей осознанной устойчивой системы отношений к какой-либо значимой для них проблеме, вопросу, проявляющихся в соответствующем поведении и поступках. </a:t>
            </a:r>
          </a:p>
        </p:txBody>
      </p:sp>
    </p:spTree>
    <p:extLst>
      <p:ext uri="{BB962C8B-B14F-4D97-AF65-F5344CB8AC3E}">
        <p14:creationId xmlns:p14="http://schemas.microsoft.com/office/powerpoint/2010/main" val="10182700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smtClean="0">
                <a:solidFill>
                  <a:srgbClr val="FF0000"/>
                </a:solidFill>
              </a:rPr>
              <a:t>Условиями реализации принципа рефлексии поведения являются:</a:t>
            </a:r>
          </a:p>
        </p:txBody>
      </p:sp>
      <p:sp>
        <p:nvSpPr>
          <p:cNvPr id="64515" name="Содержимое 2"/>
          <p:cNvSpPr>
            <a:spLocks noGrp="1"/>
          </p:cNvSpPr>
          <p:nvPr>
            <p:ph idx="1"/>
          </p:nvPr>
        </p:nvSpPr>
        <p:spPr>
          <a:xfrm>
            <a:off x="1500188" y="1357313"/>
            <a:ext cx="7491412" cy="4881562"/>
          </a:xfrm>
        </p:spPr>
        <p:txBody>
          <a:bodyPr/>
          <a:lstStyle/>
          <a:p>
            <a:r>
              <a:rPr lang="ru-RU" sz="1800" dirty="0" smtClean="0">
                <a:solidFill>
                  <a:srgbClr val="7030A0"/>
                </a:solidFill>
              </a:rPr>
              <a:t>стимулирование проведения детьми и их родителями самоанализа своего отношения к окружающим, сопоставление своих поступков со своими высказываниями; </a:t>
            </a:r>
          </a:p>
          <a:p>
            <a:endParaRPr lang="ru-RU" sz="1800" dirty="0" smtClean="0">
              <a:solidFill>
                <a:srgbClr val="7030A0"/>
              </a:solidFill>
            </a:endParaRPr>
          </a:p>
          <a:p>
            <a:r>
              <a:rPr lang="ru-RU" sz="1800" dirty="0" smtClean="0">
                <a:solidFill>
                  <a:srgbClr val="7030A0"/>
                </a:solidFill>
              </a:rPr>
              <a:t> самооценка своих поступков и прогнозирование своих отношений с окружающими и членами своей семьи в дальнейшем;</a:t>
            </a:r>
          </a:p>
          <a:p>
            <a:r>
              <a:rPr lang="ru-RU" sz="1800" dirty="0" smtClean="0">
                <a:solidFill>
                  <a:srgbClr val="7030A0"/>
                </a:solidFill>
              </a:rPr>
              <a:t> стимулирование самопознания детей и их родителей в различных социальных ситуациях, определение своей позиции и способа адекватного поведения в различных ситуациях;</a:t>
            </a:r>
          </a:p>
          <a:p>
            <a:pPr>
              <a:buFont typeface="Wingdings" pitchFamily="2" charset="2"/>
              <a:buNone/>
            </a:pPr>
            <a:endParaRPr lang="ru-RU" sz="1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0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smtClean="0">
                <a:solidFill>
                  <a:srgbClr val="FF0000"/>
                </a:solidFill>
              </a:rPr>
              <a:t>В практической деятельности  принцип рефлекции реализуется в следующих правилах:</a:t>
            </a:r>
          </a:p>
        </p:txBody>
      </p:sp>
      <p:sp>
        <p:nvSpPr>
          <p:cNvPr id="655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проблемы отношений детей и их родителей надо решать с детьми и родителями, а не за них; 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члены семьи должны добиваться успеха в своих отношениях только на основе осознания необходимости установления этих отношений;</a:t>
            </a:r>
          </a:p>
          <a:p>
            <a:pPr>
              <a:buFont typeface="Wingdings" pitchFamily="2" charset="2"/>
              <a:buNone/>
            </a:pPr>
            <a:endParaRPr lang="ru-RU" sz="24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734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mtClean="0">
                <a:solidFill>
                  <a:srgbClr val="FF0000"/>
                </a:solidFill>
              </a:rPr>
              <a:t>Принцип создания толерантной среды</a:t>
            </a:r>
          </a:p>
        </p:txBody>
      </p:sp>
      <p:sp>
        <p:nvSpPr>
          <p:cNvPr id="665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 </a:t>
            </a:r>
            <a:r>
              <a:rPr lang="ru-RU" sz="2800" smtClean="0">
                <a:solidFill>
                  <a:srgbClr val="00B050"/>
                </a:solidFill>
              </a:rPr>
              <a:t>Создание толерантной среды предлагает взаимную ответственность участников воспитательного процесса, сопереживание, взаимопомощь, способность вместе преодолевать трудности. 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0947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Заголовок 1"/>
          <p:cNvSpPr>
            <a:spLocks noGrp="1"/>
          </p:cNvSpPr>
          <p:nvPr>
            <p:ph type="title"/>
          </p:nvPr>
        </p:nvSpPr>
        <p:spPr>
          <a:xfrm>
            <a:off x="1500188" y="285750"/>
            <a:ext cx="7491412" cy="1085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Условия реализации  принципа создания толерантной среды :</a:t>
            </a:r>
          </a:p>
        </p:txBody>
      </p:sp>
      <p:sp>
        <p:nvSpPr>
          <p:cNvPr id="6758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принятии общих правил отношений, единых для всех членов семьи;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</a:rPr>
              <a:t> предоставлении возможности каждому для самореализации и самовыражения;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ru-RU" sz="24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7030A0"/>
                </a:solidFill>
              </a:rPr>
              <a:t> формировании позитивного отношения к творчеству 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351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414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smtClean="0">
                <a:solidFill>
                  <a:srgbClr val="FF0000"/>
                </a:solidFill>
              </a:rPr>
              <a:t>В практической деятельности  принцип создания толерантной среды  реализуется в следующих правилах:</a:t>
            </a:r>
            <a:endParaRPr lang="ru-RU" sz="3200" smtClean="0"/>
          </a:p>
        </p:txBody>
      </p:sp>
      <p:sp>
        <p:nvSpPr>
          <p:cNvPr id="68611" name="Содержимое 2"/>
          <p:cNvSpPr>
            <a:spLocks noGrp="1"/>
          </p:cNvSpPr>
          <p:nvPr>
            <p:ph idx="1"/>
          </p:nvPr>
        </p:nvSpPr>
        <p:spPr>
          <a:xfrm>
            <a:off x="1500188" y="1857375"/>
            <a:ext cx="7491412" cy="4381500"/>
          </a:xfrm>
        </p:spPr>
        <p:txBody>
          <a:bodyPr/>
          <a:lstStyle/>
          <a:p>
            <a:r>
              <a:rPr lang="ru-RU" sz="2000" dirty="0" smtClean="0"/>
              <a:t> необходимо реально уважать мнение детей и их родителей, а не играть в уважение к ним;</a:t>
            </a:r>
          </a:p>
          <a:p>
            <a:r>
              <a:rPr lang="ru-RU" sz="2000" dirty="0" smtClean="0"/>
              <a:t> каждый в семье должен быть творцом отношений и новых дел; </a:t>
            </a:r>
          </a:p>
          <a:p>
            <a:r>
              <a:rPr lang="ru-RU" sz="2000" dirty="0" smtClean="0"/>
              <a:t>толерантный специалист воспитывает толерантных членов семьи и учащихся. </a:t>
            </a: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97602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9635" name="Содержимое 2"/>
          <p:cNvSpPr>
            <a:spLocks noGrp="1"/>
          </p:cNvSpPr>
          <p:nvPr>
            <p:ph idx="1"/>
          </p:nvPr>
        </p:nvSpPr>
        <p:spPr>
          <a:xfrm>
            <a:off x="1428750" y="1500188"/>
            <a:ext cx="7491413" cy="471487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400" dirty="0" smtClean="0"/>
              <a:t>             </a:t>
            </a:r>
            <a:r>
              <a:rPr lang="ru-RU" sz="2800" dirty="0" smtClean="0"/>
              <a:t>Рассмотренные принципы являются общими, лежащими в основе процедуры психологического консультирования как одного из средств воспитания толерантности во взаимоотношениях детей и родителей</a:t>
            </a:r>
          </a:p>
          <a:p>
            <a:pPr algn="just">
              <a:buFont typeface="Wingdings" pitchFamily="2" charset="2"/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19039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Вывод</a:t>
            </a:r>
          </a:p>
        </p:txBody>
      </p:sp>
      <p:sp>
        <p:nvSpPr>
          <p:cNvPr id="70659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3735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dirty="0" smtClean="0"/>
              <a:t> Воспитание и формирование т</a:t>
            </a:r>
            <a:r>
              <a:rPr lang="ru-RU" sz="1800" dirty="0" smtClean="0">
                <a:solidFill>
                  <a:srgbClr val="FF0000"/>
                </a:solidFill>
              </a:rPr>
              <a:t>олерантности во взаимоотношениях детей  и взрослых </a:t>
            </a:r>
            <a:r>
              <a:rPr lang="ru-RU" sz="1800" dirty="0" smtClean="0"/>
              <a:t>  зависит от самых разнообразных факторов, таких как тип семьи, представительство в семье разных поколений, возраст детей, социальный статус семьи, ближайшее окружение семьи, проблемы, имеющиеся в семье. И от того  будет складываться работа специалиста.</a:t>
            </a:r>
          </a:p>
          <a:p>
            <a:pPr eaLnBrk="1" hangingPunct="1"/>
            <a:r>
              <a:rPr lang="ru-RU" sz="1800" dirty="0" smtClean="0"/>
              <a:t>При воспитании толерантности детей в семье надо учитывать отношения друг другу всех членов семьи, особенно отношения между отцом и матерью, т.к. эти отношения играют огромную роль для подражания и складывания дальнейшей  их жизни.</a:t>
            </a:r>
          </a:p>
          <a:p>
            <a:pPr eaLnBrk="1" hangingPunct="1"/>
            <a:r>
              <a:rPr lang="ru-RU" sz="1800" dirty="0" smtClean="0"/>
              <a:t>Жизнь родителей без конфликтов равняется жизнью детей без конфликтов.</a:t>
            </a:r>
          </a:p>
        </p:txBody>
      </p:sp>
    </p:spTree>
    <p:extLst>
      <p:ext uri="{BB962C8B-B14F-4D97-AF65-F5344CB8AC3E}">
        <p14:creationId xmlns:p14="http://schemas.microsoft.com/office/powerpoint/2010/main" val="326390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3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4843463"/>
          </a:xfrm>
        </p:spPr>
        <p:txBody>
          <a:bodyPr/>
          <a:lstStyle/>
          <a:p>
            <a:r>
              <a:rPr lang="ru-RU" sz="3600" smtClean="0">
                <a:solidFill>
                  <a:srgbClr val="FF0000"/>
                </a:solidFill>
              </a:rPr>
              <a:t>Организация и совершенствование работы  с семьей  - </a:t>
            </a:r>
            <a:r>
              <a:rPr lang="ru-RU" smtClean="0">
                <a:solidFill>
                  <a:srgbClr val="FF0000"/>
                </a:solidFill>
              </a:rPr>
              <a:t/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z="3600" smtClean="0">
                <a:solidFill>
                  <a:srgbClr val="FF0000"/>
                </a:solidFill>
              </a:rPr>
              <a:t>это важное направление повышения эффективности воспитательной работы с детьми. </a:t>
            </a:r>
          </a:p>
        </p:txBody>
      </p:sp>
    </p:spTree>
    <p:extLst>
      <p:ext uri="{BB962C8B-B14F-4D97-AF65-F5344CB8AC3E}">
        <p14:creationId xmlns:p14="http://schemas.microsoft.com/office/powerpoint/2010/main" val="298629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3200" smtClean="0">
                <a:solidFill>
                  <a:srgbClr val="FF3399"/>
                </a:solidFill>
              </a:rPr>
              <a:t>Исследование</a:t>
            </a:r>
            <a:r>
              <a:rPr lang="ru-RU" smtClean="0"/>
              <a:t> </a:t>
            </a:r>
            <a:r>
              <a:rPr lang="ru-RU" sz="3200" smtClean="0">
                <a:solidFill>
                  <a:srgbClr val="FF0000"/>
                </a:solidFill>
              </a:rPr>
              <a:t>причин неврозов детей выдвигает на </a:t>
            </a:r>
            <a:r>
              <a:rPr lang="ru-RU" sz="3200" smtClean="0">
                <a:solidFill>
                  <a:srgbClr val="002060"/>
                </a:solidFill>
              </a:rPr>
              <a:t>первое место семейные конфликты,</a:t>
            </a:r>
            <a:r>
              <a:rPr lang="ru-RU" sz="3200" smtClean="0">
                <a:solidFill>
                  <a:srgbClr val="FF0000"/>
                </a:solidFill>
              </a:rPr>
              <a:t> которые не только </a:t>
            </a:r>
            <a:br>
              <a:rPr lang="ru-RU" sz="3200" smtClean="0">
                <a:solidFill>
                  <a:srgbClr val="FF0000"/>
                </a:solidFill>
              </a:rPr>
            </a:br>
            <a:r>
              <a:rPr lang="ru-RU" sz="3200" smtClean="0">
                <a:solidFill>
                  <a:srgbClr val="FF0000"/>
                </a:solidFill>
              </a:rPr>
              <a:t> дезорганизуют, разрушают семью, но и служат основой накопления девиантного потенциала ребенка.</a:t>
            </a: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1400" smtClean="0"/>
          </a:p>
          <a:p>
            <a:pPr eaLnBrk="1" hangingPunct="1">
              <a:buFont typeface="Wingdings" pitchFamily="2" charset="2"/>
              <a:buNone/>
            </a:pPr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>
              <a:buFont typeface="Wingdings" pitchFamily="2" charset="2"/>
              <a:buNone/>
            </a:pPr>
            <a:endParaRPr lang="ru-RU" sz="1400" smtClean="0"/>
          </a:p>
          <a:p>
            <a:pPr eaLnBrk="1" hangingPunct="1"/>
            <a:endParaRPr lang="ru-RU" sz="1400" smtClean="0"/>
          </a:p>
          <a:p>
            <a:pPr eaLnBrk="1" hangingPunct="1"/>
            <a:endParaRPr lang="ru-RU" sz="1400" smtClean="0"/>
          </a:p>
        </p:txBody>
      </p:sp>
    </p:spTree>
    <p:extLst>
      <p:ext uri="{BB962C8B-B14F-4D97-AF65-F5344CB8AC3E}">
        <p14:creationId xmlns:p14="http://schemas.microsoft.com/office/powerpoint/2010/main" val="288638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mtClean="0">
                <a:solidFill>
                  <a:srgbClr val="FF0000"/>
                </a:solidFill>
              </a:rPr>
              <a:t>Модель толерантного отношения  в семье</a:t>
            </a: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ru-RU" sz="1800" smtClean="0">
              <a:solidFill>
                <a:srgbClr val="00B05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1800" smtClean="0"/>
          </a:p>
          <a:p>
            <a:pPr eaLnBrk="1" hangingPunct="1"/>
            <a:r>
              <a:rPr lang="ru-RU" sz="2800" smtClean="0"/>
              <a:t> </a:t>
            </a:r>
            <a:r>
              <a:rPr lang="ru-RU" sz="2800" smtClean="0">
                <a:solidFill>
                  <a:srgbClr val="00B0F0"/>
                </a:solidFill>
              </a:rPr>
              <a:t>На вопрос: </a:t>
            </a:r>
            <a:r>
              <a:rPr lang="ru-RU" sz="2800" smtClean="0">
                <a:solidFill>
                  <a:srgbClr val="C00000"/>
                </a:solidFill>
              </a:rPr>
              <a:t>“К кому ты в первую очередь обратишься  за помощью?” </a:t>
            </a:r>
            <a:r>
              <a:rPr lang="ru-RU" sz="2800" smtClean="0">
                <a:solidFill>
                  <a:srgbClr val="00B0F0"/>
                </a:solidFill>
              </a:rPr>
              <a:t> данная категория детей отвечают: </a:t>
            </a:r>
            <a:r>
              <a:rPr lang="ru-RU" sz="2800" smtClean="0">
                <a:solidFill>
                  <a:srgbClr val="C00000"/>
                </a:solidFill>
              </a:rPr>
              <a:t>“К родителям”. «Почему именно к родителям?» </a:t>
            </a:r>
            <a:r>
              <a:rPr lang="ru-RU" sz="2800" smtClean="0">
                <a:solidFill>
                  <a:srgbClr val="00B0F0"/>
                </a:solidFill>
              </a:rPr>
              <a:t>на такой вопрос дети отвечают: </a:t>
            </a:r>
            <a:r>
              <a:rPr lang="ru-RU" sz="2800" smtClean="0">
                <a:solidFill>
                  <a:srgbClr val="C00000"/>
                </a:solidFill>
              </a:rPr>
              <a:t>«Родители поймут, помогут, не будут морализировать, подскажут, как правильно поступить, и т.д.». </a:t>
            </a:r>
          </a:p>
          <a:p>
            <a:pPr eaLnBrk="1" hangingPunct="1">
              <a:buFont typeface="Wingdings" pitchFamily="2" charset="2"/>
              <a:buNone/>
            </a:pPr>
            <a:endParaRPr lang="ru-RU" sz="1800" smtClean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59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smtClean="0"/>
              <a:t>Конфликты  между детьми и родителями.</a:t>
            </a:r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solidFill>
                  <a:srgbClr val="00B050"/>
                </a:solidFill>
              </a:rPr>
              <a:t>Не признание за ребенком право: на свободу в действиях и поступках, в выборе идеалов,</a:t>
            </a:r>
            <a:br>
              <a:rPr lang="ru-RU" sz="2000" smtClean="0">
                <a:solidFill>
                  <a:srgbClr val="00B050"/>
                </a:solidFill>
              </a:rPr>
            </a:br>
            <a:r>
              <a:rPr lang="ru-RU" sz="2000" smtClean="0">
                <a:solidFill>
                  <a:srgbClr val="00B050"/>
                </a:solidFill>
              </a:rPr>
              <a:t>быть самим собой, отличаться от родителей таким, каков он есть, не разделяют его взглядов и ценностей той молодежной субкультуры, в которую ребенок включен. </a:t>
            </a:r>
          </a:p>
          <a:p>
            <a:r>
              <a:rPr lang="ru-RU" sz="2000" smtClean="0">
                <a:solidFill>
                  <a:srgbClr val="00B050"/>
                </a:solidFill>
              </a:rPr>
              <a:t>Желание взрослых подчинить ребенка своим требованиям</a:t>
            </a:r>
          </a:p>
          <a:p>
            <a:r>
              <a:rPr lang="ru-RU" sz="2000" smtClean="0"/>
              <a:t> </a:t>
            </a:r>
            <a:r>
              <a:rPr lang="ru-RU" sz="2000" smtClean="0">
                <a:solidFill>
                  <a:srgbClr val="00B050"/>
                </a:solidFill>
              </a:rPr>
              <a:t>Безразличное отношение взрослых к взглядам, интересам, увлечениям детей, их действиям и поступкам. </a:t>
            </a:r>
          </a:p>
          <a:p>
            <a:r>
              <a:rPr lang="ru-RU" sz="2000" smtClean="0">
                <a:solidFill>
                  <a:srgbClr val="00B050"/>
                </a:solidFill>
              </a:rPr>
              <a:t>Отказ взрослых от монополии «знания истины», где «истина» всегда находится на стороне родителей, а «ошибки» делают дети.</a:t>
            </a:r>
          </a:p>
          <a:p>
            <a:endParaRPr lang="ru-RU" sz="2000" smtClean="0">
              <a:solidFill>
                <a:srgbClr val="00B050"/>
              </a:solidFill>
            </a:endParaRPr>
          </a:p>
          <a:p>
            <a:endParaRPr lang="ru-RU" sz="2000" smtClean="0"/>
          </a:p>
        </p:txBody>
      </p:sp>
    </p:spTree>
    <p:extLst>
      <p:ext uri="{BB962C8B-B14F-4D97-AF65-F5344CB8AC3E}">
        <p14:creationId xmlns:p14="http://schemas.microsoft.com/office/powerpoint/2010/main" val="54657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030A0"/>
                </a:solidFill>
              </a:rPr>
              <a:t>К чему приводит конфликт</a:t>
            </a:r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ru-RU" sz="1800" smtClean="0"/>
          </a:p>
          <a:p>
            <a:pPr eaLnBrk="1" hangingPunct="1"/>
            <a:r>
              <a:rPr lang="ru-RU" sz="1800" smtClean="0"/>
              <a:t>к дестабилизацию взаимоотношений взрослых и детей.</a:t>
            </a:r>
          </a:p>
          <a:p>
            <a:pPr eaLnBrk="1" hangingPunct="1"/>
            <a:r>
              <a:rPr lang="ru-RU" sz="1800" smtClean="0"/>
              <a:t>к снижению социальной и психологической адаптации ее членов, </a:t>
            </a:r>
          </a:p>
          <a:p>
            <a:pPr eaLnBrk="1" hangingPunct="1"/>
            <a:r>
              <a:rPr lang="ru-RU" sz="1800" smtClean="0"/>
              <a:t>утрачивается способность к совместной деятельности, способность совместно решать возникающие вопросы,</a:t>
            </a:r>
          </a:p>
          <a:p>
            <a:pPr eaLnBrk="1" hangingPunct="1"/>
            <a:r>
              <a:rPr lang="ru-RU" sz="1800" smtClean="0"/>
              <a:t>  к эмоциональным нарушениям, возникновению невротических реакций у детей и взрослых, чувства постоянного беспокойства и как их следствие - отклонения в поведении различного характера.</a:t>
            </a:r>
          </a:p>
          <a:p>
            <a:pPr eaLnBrk="1" hangingPunct="1"/>
            <a:r>
              <a:rPr lang="ru-RU" sz="1800" smtClean="0"/>
              <a:t> негативно  сказывается на процессе социального становления растущего человека. </a:t>
            </a:r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</p:txBody>
      </p:sp>
    </p:spTree>
    <p:extLst>
      <p:ext uri="{BB962C8B-B14F-4D97-AF65-F5344CB8AC3E}">
        <p14:creationId xmlns:p14="http://schemas.microsoft.com/office/powerpoint/2010/main" val="13940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  </a:t>
            </a:r>
            <a:br>
              <a:rPr lang="ru-RU" smtClean="0"/>
            </a:br>
            <a:r>
              <a:rPr lang="ru-RU" sz="3600" smtClean="0">
                <a:solidFill>
                  <a:srgbClr val="00B050"/>
                </a:solidFill>
              </a:rPr>
              <a:t/>
            </a:r>
            <a:br>
              <a:rPr lang="ru-RU" sz="3600" smtClean="0">
                <a:solidFill>
                  <a:srgbClr val="00B050"/>
                </a:solidFill>
              </a:rPr>
            </a:br>
            <a:endParaRPr lang="ru-RU" sz="3600" smtClean="0">
              <a:solidFill>
                <a:srgbClr val="00B050"/>
              </a:solidFill>
            </a:endParaRPr>
          </a:p>
        </p:txBody>
      </p:sp>
      <p:sp>
        <p:nvSpPr>
          <p:cNvPr id="41987" name="Содержимое 2"/>
          <p:cNvSpPr>
            <a:spLocks noGrp="1"/>
          </p:cNvSpPr>
          <p:nvPr>
            <p:ph idx="4294967295"/>
          </p:nvPr>
        </p:nvSpPr>
        <p:spPr>
          <a:xfrm>
            <a:off x="1857375" y="857250"/>
            <a:ext cx="7286625" cy="5429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00B050"/>
                </a:solidFill>
              </a:rPr>
              <a:t>Уровень современной культуры ставит перед родителями  задачу научиться разрешать конфликты, возникающие с детьми , </a:t>
            </a:r>
            <a:r>
              <a:rPr lang="ru-RU" dirty="0" smtClean="0">
                <a:solidFill>
                  <a:srgbClr val="0070C0"/>
                </a:solidFill>
              </a:rPr>
              <a:t>на основе толерантности во взаимоотношениях всех членов семьи.</a:t>
            </a:r>
          </a:p>
        </p:txBody>
      </p:sp>
    </p:spTree>
    <p:extLst>
      <p:ext uri="{BB962C8B-B14F-4D97-AF65-F5344CB8AC3E}">
        <p14:creationId xmlns:p14="http://schemas.microsoft.com/office/powerpoint/2010/main" val="33921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</TotalTime>
  <Words>1401</Words>
  <Application>Microsoft Office PowerPoint</Application>
  <PresentationFormat>Экран (4:3)</PresentationFormat>
  <Paragraphs>136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Аптека</vt:lpstr>
      <vt:lpstr>Формирование толерантности в семье  как задача педагогического воспитания. </vt:lpstr>
      <vt:lpstr>Актуальность:</vt:lpstr>
      <vt:lpstr>Значение семьи</vt:lpstr>
      <vt:lpstr>Организация и совершенствование работы  с семьей  -  это важное направление повышения эффективности воспитательной работы с детьми. </vt:lpstr>
      <vt:lpstr>      Исследование причин неврозов детей выдвигает на первое место семейные конфликты, которые не только   дезорганизуют, разрушают семью, но и служат основой накопления девиантного потенциала ребенка.</vt:lpstr>
      <vt:lpstr>Модель толерантного отношения  в семье</vt:lpstr>
      <vt:lpstr>Конфликты  между детьми и родителями.</vt:lpstr>
      <vt:lpstr>К чему приводит конфликт</vt:lpstr>
      <vt:lpstr>    </vt:lpstr>
      <vt:lpstr>Презентация PowerPoint</vt:lpstr>
      <vt:lpstr>Как мы понимаем толерантность и что собой представляет воспитание толерантности у родителей и детей</vt:lpstr>
      <vt:lpstr>1 характеристика  толерантности во взаимоотношениях детей  и взрослых </vt:lpstr>
      <vt:lpstr>2 характеристика  толерантности во взаимоотношениях детей  и взрослых </vt:lpstr>
      <vt:lpstr>3 характеристика  толерантности во взаимоотношениях детей  и взрослых </vt:lpstr>
      <vt:lpstr>В Декларации принципов толерантности, утвержденной резолюцией 5.61 Генеральной конференции ЮНЕСКО от 16 ноября 1995 г., в статье 1, п. 1.2. </vt:lpstr>
      <vt:lpstr>Значимость толерантности для воспитания  подрастающего поколения</vt:lpstr>
      <vt:lpstr>Основная аксиома педагогики К.Д. Ушинского</vt:lpstr>
      <vt:lpstr>Педагогическая мысль выработала  собственное понимание толерантной  сферы  как гуманистического  образовательного идеала</vt:lpstr>
      <vt:lpstr>Воспитание ребенка и его семьи - это психолого-педагогическое сопровождение  событий семейной жизни.</vt:lpstr>
      <vt:lpstr>Принципы  успешного  решения задач воспитания толерантности во взаимоотношениях детей и их родителей : </vt:lpstr>
      <vt:lpstr>Принцип субъектности</vt:lpstr>
      <vt:lpstr>Условиями реализации принципа субъектности</vt:lpstr>
      <vt:lpstr>В практической деятельности этот принцип отражается в следующих правилах: </vt:lpstr>
      <vt:lpstr>Принцип адекватности</vt:lpstr>
      <vt:lpstr>Условиями реализации принципа адекватности</vt:lpstr>
      <vt:lpstr>В практической деятельности специалистов этот принцип отражается в следующих правилах: </vt:lpstr>
      <vt:lpstr> Принцип индивидуализации</vt:lpstr>
      <vt:lpstr>Условиями реализации принципа индивидуализации</vt:lpstr>
      <vt:lpstr>В практической деятельности  принцип индивидуализации реализуется в следующих правилах:</vt:lpstr>
      <vt:lpstr>Принцип рефлексивной позиции</vt:lpstr>
      <vt:lpstr>Условиями реализации принципа рефлексии поведения являются:</vt:lpstr>
      <vt:lpstr>В практической деятельности  принцип рефлекции реализуется в следующих правилах:</vt:lpstr>
      <vt:lpstr>Принцип создания толерантной среды</vt:lpstr>
      <vt:lpstr>Условия реализации  принципа создания толерантной среды :</vt:lpstr>
      <vt:lpstr>В практической деятельности  принцип создания толерантной среды  реализуется в следующих правилах:</vt:lpstr>
      <vt:lpstr>Презентация PowerPoint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толерантности у родителей и детей  как задача педагогического воспитания. </dc:title>
  <dc:creator>User</dc:creator>
  <cp:lastModifiedBy>User</cp:lastModifiedBy>
  <cp:revision>3</cp:revision>
  <dcterms:created xsi:type="dcterms:W3CDTF">2016-02-09T10:43:03Z</dcterms:created>
  <dcterms:modified xsi:type="dcterms:W3CDTF">2016-02-09T11:10:06Z</dcterms:modified>
</cp:coreProperties>
</file>