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F25"/>
    <a:srgbClr val="192F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3E76-C35A-4E52-9BA5-ADDC202AEA59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A055E7-3055-4762-87A3-53E1D79303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3E76-C35A-4E52-9BA5-ADDC202AEA59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55E7-3055-4762-87A3-53E1D7930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9A055E7-3055-4762-87A3-53E1D79303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3E76-C35A-4E52-9BA5-ADDC202AEA59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3E76-C35A-4E52-9BA5-ADDC202AEA59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9A055E7-3055-4762-87A3-53E1D79303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3E76-C35A-4E52-9BA5-ADDC202AEA59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A055E7-3055-4762-87A3-53E1D79303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B653E76-C35A-4E52-9BA5-ADDC202AEA59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55E7-3055-4762-87A3-53E1D79303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3E76-C35A-4E52-9BA5-ADDC202AEA59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9A055E7-3055-4762-87A3-53E1D79303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3E76-C35A-4E52-9BA5-ADDC202AEA59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9A055E7-3055-4762-87A3-53E1D7930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3E76-C35A-4E52-9BA5-ADDC202AEA59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055E7-3055-4762-87A3-53E1D7930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A055E7-3055-4762-87A3-53E1D79303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3E76-C35A-4E52-9BA5-ADDC202AEA59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9A055E7-3055-4762-87A3-53E1D79303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B653E76-C35A-4E52-9BA5-ADDC202AEA59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B653E76-C35A-4E52-9BA5-ADDC202AEA59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A055E7-3055-4762-87A3-53E1D79303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293096"/>
            <a:ext cx="5032648" cy="1872208"/>
          </a:xfrm>
        </p:spPr>
        <p:txBody>
          <a:bodyPr/>
          <a:lstStyle/>
          <a:p>
            <a:r>
              <a:rPr lang="ru-RU" i="1" dirty="0" smtClean="0"/>
              <a:t>Подготовила : Михайлова  софия</a:t>
            </a:r>
          </a:p>
          <a:p>
            <a:r>
              <a:rPr lang="ru-RU" i="1" dirty="0" smtClean="0"/>
              <a:t>Преподаватель : агаева з.к</a:t>
            </a: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8064896" cy="1556792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213F25"/>
                </a:solidFill>
              </a:rPr>
              <a:t>Бриллиантовый</a:t>
            </a:r>
            <a:r>
              <a:rPr lang="ru-RU" sz="5400" b="1" i="1" dirty="0" smtClean="0">
                <a:solidFill>
                  <a:srgbClr val="213F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зелёный</a:t>
            </a:r>
            <a:endParaRPr lang="ru-RU" sz="5400" b="1" i="1" dirty="0">
              <a:solidFill>
                <a:srgbClr val="213F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Brilliant_green_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57350"/>
            <a:ext cx="3024336" cy="4346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водной среде действует губительно на культуру </a:t>
            </a:r>
            <a:r>
              <a:rPr lang="ru-RU" i="1" u="sng" dirty="0" smtClean="0"/>
              <a:t>золотистого стафилококка</a:t>
            </a:r>
          </a:p>
          <a:p>
            <a:r>
              <a:rPr lang="ru-RU" dirty="0" smtClean="0"/>
              <a:t>Высокую чувствительность к бриллиантовому зелёному обнаруживает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i="1" u="sng" dirty="0" smtClean="0"/>
              <a:t>дифтерийная палочка</a:t>
            </a:r>
            <a:r>
              <a:rPr lang="ru-RU" i="1" dirty="0" smtClean="0"/>
              <a:t> </a:t>
            </a:r>
            <a:endParaRPr lang="ru-RU" i="1" u="sng" dirty="0"/>
          </a:p>
        </p:txBody>
      </p:sp>
      <p:pic>
        <p:nvPicPr>
          <p:cNvPr id="4" name="Рисунок 3" descr="zolotistyy-stafilokokk-v-no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071810"/>
            <a:ext cx="3505209" cy="2256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957Dx1024y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071942"/>
            <a:ext cx="3786214" cy="1560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13F25"/>
                </a:solidFill>
              </a:rPr>
              <a:t>В промышленности</a:t>
            </a:r>
            <a:endParaRPr lang="ru-RU" b="1" dirty="0">
              <a:solidFill>
                <a:srgbClr val="213F2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Бриллиантовый зелёный</a:t>
            </a:r>
            <a:r>
              <a:rPr lang="ru-RU" dirty="0" smtClean="0"/>
              <a:t> используется как краситель для хлопка и шёлка, бумаги применяется для изготовления фаналевых лаков.</a:t>
            </a:r>
            <a:endParaRPr lang="ru-RU" dirty="0"/>
          </a:p>
        </p:txBody>
      </p:sp>
      <p:pic>
        <p:nvPicPr>
          <p:cNvPr id="4" name="Рисунок 3" descr="0_770d9_7af97cd3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000372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сельском хозяйстве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Входит в состав препарата «Зар-2», применяемого для ограничения роста усиков клубники и земляники</a:t>
            </a:r>
            <a:endParaRPr lang="ru-RU" dirty="0"/>
          </a:p>
        </p:txBody>
      </p:sp>
      <p:pic>
        <p:nvPicPr>
          <p:cNvPr id="4" name="Рисунок 3" descr="p4150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786058"/>
            <a:ext cx="4286280" cy="3214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13F25"/>
                </a:solidFill>
              </a:rPr>
              <a:t>Токсическое </a:t>
            </a:r>
            <a:r>
              <a:rPr lang="ru-RU" b="1" dirty="0" smtClean="0">
                <a:solidFill>
                  <a:srgbClr val="213F25"/>
                </a:solidFill>
              </a:rPr>
              <a:t>действие</a:t>
            </a:r>
            <a:endParaRPr lang="ru-RU" b="1" dirty="0">
              <a:solidFill>
                <a:srgbClr val="213F2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производственных условиях вызывает у рабочих воспалительные </a:t>
            </a:r>
            <a:r>
              <a:rPr lang="ru-RU" i="1" dirty="0" smtClean="0"/>
              <a:t>заболевания кожи</a:t>
            </a:r>
          </a:p>
          <a:p>
            <a:r>
              <a:rPr lang="ru-RU" dirty="0" smtClean="0"/>
              <a:t>Абсолютно смертельная доза для белых крыс 0,05 г/кг</a:t>
            </a:r>
          </a:p>
          <a:p>
            <a:r>
              <a:rPr lang="ru-RU" dirty="0" smtClean="0"/>
              <a:t>При попадании на слизистую оболочку глаз возникает жжение, слезотечение, возможен ожог.</a:t>
            </a:r>
            <a:endParaRPr lang="ru-RU" i="1" dirty="0"/>
          </a:p>
        </p:txBody>
      </p:sp>
      <p:pic>
        <p:nvPicPr>
          <p:cNvPr id="4" name="Рисунок 3" descr="okraska-kry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4429132"/>
            <a:ext cx="4071966" cy="1908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13F25"/>
                </a:solidFill>
              </a:rPr>
              <a:t>ИСТОРИЯ :</a:t>
            </a:r>
            <a:endParaRPr lang="ru-RU" b="1" dirty="0">
              <a:solidFill>
                <a:srgbClr val="213F2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18720" cy="2910064"/>
          </a:xfrm>
        </p:spPr>
        <p:txBody>
          <a:bodyPr>
            <a:normAutofit/>
          </a:bodyPr>
          <a:lstStyle/>
          <a:p>
            <a:r>
              <a:rPr lang="ru-RU" dirty="0" smtClean="0"/>
              <a:t>Впервые был получен в 1879 в Германии.</a:t>
            </a:r>
          </a:p>
          <a:p>
            <a:r>
              <a:rPr lang="ru-RU" dirty="0" smtClean="0"/>
              <a:t>В середине XX века </a:t>
            </a:r>
            <a:r>
              <a:rPr lang="ru-RU" i="1" u="sng" dirty="0" smtClean="0"/>
              <a:t>бриллиантовая зелень</a:t>
            </a:r>
            <a:r>
              <a:rPr lang="ru-RU" dirty="0" smtClean="0"/>
              <a:t>, долговечная и дешёвая в производстве, получила широкое распространение в Советском Союзе.</a:t>
            </a:r>
          </a:p>
        </p:txBody>
      </p:sp>
      <p:pic>
        <p:nvPicPr>
          <p:cNvPr id="4" name="Рисунок 3" descr="zelen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501008"/>
            <a:ext cx="302433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00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5214950"/>
            <a:ext cx="2171715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34400" cy="758952"/>
          </a:xfrm>
        </p:spPr>
        <p:txBody>
          <a:bodyPr/>
          <a:lstStyle/>
          <a:p>
            <a:r>
              <a:rPr lang="en-US" b="1" dirty="0" smtClean="0">
                <a:solidFill>
                  <a:srgbClr val="213F25"/>
                </a:solidFill>
              </a:rPr>
              <a:t>“</a:t>
            </a:r>
            <a:r>
              <a:rPr lang="ru-RU" b="1" dirty="0" smtClean="0">
                <a:solidFill>
                  <a:srgbClr val="213F25"/>
                </a:solidFill>
              </a:rPr>
              <a:t>Зелёнка</a:t>
            </a:r>
            <a:r>
              <a:rPr lang="en-US" b="1" dirty="0" smtClean="0">
                <a:solidFill>
                  <a:srgbClr val="213F25"/>
                </a:solidFill>
              </a:rPr>
              <a:t>”</a:t>
            </a:r>
            <a:endParaRPr lang="ru-RU" b="1" dirty="0">
              <a:solidFill>
                <a:srgbClr val="213F2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8072494" cy="53578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Кроме России </a:t>
            </a:r>
            <a:r>
              <a:rPr lang="ru-RU" i="1" u="sng" dirty="0" smtClean="0"/>
              <a:t>бриллиантовый зелёный</a:t>
            </a:r>
            <a:r>
              <a:rPr lang="ru-RU" dirty="0" smtClean="0"/>
              <a:t> в медицине нигде больше не используют, хотя, например, в Европе, он входит в список разрешённых медицинских препаратов.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Возможных причин может быть три:</a:t>
            </a:r>
          </a:p>
          <a:p>
            <a:pPr marL="514350" indent="-514350">
              <a:buNone/>
            </a:pPr>
            <a:r>
              <a:rPr lang="ru-RU" sz="2400" i="1" dirty="0" smtClean="0">
                <a:solidFill>
                  <a:srgbClr val="213F25"/>
                </a:solidFill>
              </a:rPr>
              <a:t>1.В странах Запада принята доктрина доказательной медицины, а молекулярный механизм действия этого красителя неизвестен до сих пор.</a:t>
            </a:r>
            <a:endParaRPr lang="ru-RU" sz="2400" i="1" dirty="0">
              <a:solidFill>
                <a:srgbClr val="213F25"/>
              </a:solidFill>
            </a:endParaRPr>
          </a:p>
        </p:txBody>
      </p:sp>
      <p:pic>
        <p:nvPicPr>
          <p:cNvPr id="5" name="Рисунок 4" descr="457737001380720277.jpg"/>
          <p:cNvPicPr>
            <a:picLocks noChangeAspect="1"/>
          </p:cNvPicPr>
          <p:nvPr/>
        </p:nvPicPr>
        <p:blipFill>
          <a:blip r:embed="rId3" cstate="print"/>
          <a:srcRect l="12500" r="12500" b="6250"/>
          <a:stretch>
            <a:fillRect/>
          </a:stretch>
        </p:blipFill>
        <p:spPr>
          <a:xfrm>
            <a:off x="6786578" y="2428868"/>
            <a:ext cx="1485916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503920" cy="4572000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>
                <a:solidFill>
                  <a:srgbClr val="213F25"/>
                </a:solidFill>
              </a:rPr>
              <a:t>2. До сих пор точно не известно, обладает ли </a:t>
            </a:r>
            <a:r>
              <a:rPr lang="ru-RU" i="1" dirty="0" smtClean="0">
                <a:solidFill>
                  <a:srgbClr val="213F25"/>
                </a:solidFill>
              </a:rPr>
              <a:t>бриллиантовый зелёный</a:t>
            </a:r>
            <a:r>
              <a:rPr lang="ru-RU" dirty="0" smtClean="0">
                <a:solidFill>
                  <a:srgbClr val="213F25"/>
                </a:solidFill>
              </a:rPr>
              <a:t> канцерогенными свойствами.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213F25"/>
                </a:solidFill>
              </a:rPr>
              <a:t>3. При использовании для лекарственного средства важна и эстетическая сторона, отчего в западной медицине принимаются во внимание и изменения во внешнем виде пациента при применении препарата.</a:t>
            </a:r>
          </a:p>
        </p:txBody>
      </p:sp>
      <p:pic>
        <p:nvPicPr>
          <p:cNvPr id="4" name="Рисунок 3" descr="gFudmy2rCQ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357694"/>
            <a:ext cx="3143272" cy="2143140"/>
          </a:xfrm>
          <a:prstGeom prst="rect">
            <a:avLst/>
          </a:prstGeom>
        </p:spPr>
      </p:pic>
      <p:pic>
        <p:nvPicPr>
          <p:cNvPr id="5" name="Рисунок 4" descr="10064733_69713-650x0.jpg"/>
          <p:cNvPicPr>
            <a:picLocks noChangeAspect="1"/>
          </p:cNvPicPr>
          <p:nvPr/>
        </p:nvPicPr>
        <p:blipFill>
          <a:blip r:embed="rId3" cstate="print"/>
          <a:srcRect b="9375"/>
          <a:stretch>
            <a:fillRect/>
          </a:stretch>
        </p:blipFill>
        <p:spPr>
          <a:xfrm>
            <a:off x="2500298" y="4786322"/>
            <a:ext cx="2522493" cy="17145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00298" y="285728"/>
            <a:ext cx="3643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13F25"/>
                </a:solidFill>
              </a:rPr>
              <a:t>“</a:t>
            </a:r>
            <a:r>
              <a:rPr lang="ru-RU" sz="3200" b="1" dirty="0" smtClean="0">
                <a:solidFill>
                  <a:srgbClr val="213F25"/>
                </a:solidFill>
              </a:rPr>
              <a:t>Зелёнка</a:t>
            </a:r>
            <a:r>
              <a:rPr lang="en-US" sz="3200" b="1" dirty="0" smtClean="0">
                <a:solidFill>
                  <a:srgbClr val="213F25"/>
                </a:solidFill>
              </a:rPr>
              <a:t>”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213F25"/>
                </a:solidFill>
              </a:rPr>
              <a:t>Физические свойства </a:t>
            </a:r>
            <a:endParaRPr lang="ru-RU" b="1" dirty="0">
              <a:solidFill>
                <a:srgbClr val="213F2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Зеленовато-золотистые комочки или золотисто-зелёный порошок.</a:t>
            </a:r>
          </a:p>
          <a:p>
            <a:r>
              <a:rPr lang="ru-RU" dirty="0" smtClean="0"/>
              <a:t>Трудно растворим в воде  и этаноле, растворим в хлороформе.</a:t>
            </a:r>
          </a:p>
          <a:p>
            <a:r>
              <a:rPr lang="ru-RU" dirty="0" smtClean="0"/>
              <a:t>Растворы в воде и этаноле имеют интенсивный зелёный цвет</a:t>
            </a:r>
            <a:endParaRPr lang="ru-RU" dirty="0"/>
          </a:p>
        </p:txBody>
      </p:sp>
      <p:pic>
        <p:nvPicPr>
          <p:cNvPr id="4" name="Рисунок 3" descr="169107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3071810"/>
            <a:ext cx="2861433" cy="1214446"/>
          </a:xfrm>
          <a:prstGeom prst="rect">
            <a:avLst/>
          </a:prstGeom>
        </p:spPr>
      </p:pic>
      <p:pic>
        <p:nvPicPr>
          <p:cNvPr id="5" name="Рисунок 4" descr="марганцовка-3.jpg"/>
          <p:cNvPicPr>
            <a:picLocks noChangeAspect="1"/>
          </p:cNvPicPr>
          <p:nvPr/>
        </p:nvPicPr>
        <p:blipFill>
          <a:blip r:embed="rId3" cstate="print"/>
          <a:srcRect l="11157" r="28421" b="8750"/>
          <a:stretch>
            <a:fillRect/>
          </a:stretch>
        </p:blipFill>
        <p:spPr>
          <a:xfrm>
            <a:off x="714348" y="4286256"/>
            <a:ext cx="1928826" cy="2234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13F25"/>
                </a:solidFill>
              </a:rPr>
              <a:t>Получение</a:t>
            </a:r>
            <a:endParaRPr lang="ru-RU" b="1" dirty="0">
              <a:solidFill>
                <a:srgbClr val="213F2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u="sng" dirty="0" smtClean="0"/>
              <a:t>Бриллиантовый зелёный</a:t>
            </a:r>
            <a:r>
              <a:rPr lang="ru-RU" dirty="0" smtClean="0"/>
              <a:t> получают только синтетическим путём.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Brilliant_green_synthesis_1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857496"/>
            <a:ext cx="7386882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13F25"/>
                </a:solidFill>
              </a:rPr>
              <a:t>Химические свойства</a:t>
            </a:r>
            <a:endParaRPr lang="ru-RU" b="1" dirty="0">
              <a:solidFill>
                <a:srgbClr val="213F2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Наличие качественных реакций:</a:t>
            </a:r>
          </a:p>
          <a:p>
            <a:pPr>
              <a:buNone/>
            </a:pPr>
            <a:r>
              <a:rPr lang="ru-RU" dirty="0" smtClean="0"/>
              <a:t>1.Добавление концентрированной соляной кислоты</a:t>
            </a:r>
          </a:p>
          <a:p>
            <a:pPr>
              <a:buNone/>
            </a:pPr>
            <a:r>
              <a:rPr lang="ru-RU" dirty="0" smtClean="0"/>
              <a:t>2.Добавление раствора </a:t>
            </a:r>
            <a:r>
              <a:rPr lang="en-US" dirty="0" smtClean="0"/>
              <a:t>NaOH</a:t>
            </a:r>
            <a:r>
              <a:rPr lang="ru-RU" dirty="0" smtClean="0"/>
              <a:t>        бледно-зелёный осадок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Эти реакции используются для установления подлинности</a:t>
            </a:r>
          </a:p>
          <a:p>
            <a:pPr>
              <a:buNone/>
            </a:pPr>
            <a:r>
              <a:rPr lang="ru-RU" dirty="0" smtClean="0"/>
              <a:t>***</a:t>
            </a:r>
          </a:p>
          <a:p>
            <a:pPr>
              <a:buNone/>
            </a:pPr>
            <a:r>
              <a:rPr lang="ru-RU" dirty="0" smtClean="0"/>
              <a:t>Несовместим с дезинфицирующими лекарственными средствами (содержащими активный йод, хлор, щёлочи)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857752" y="2714620"/>
            <a:ext cx="42862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13F25"/>
                </a:solidFill>
              </a:rPr>
              <a:t>Применение</a:t>
            </a:r>
            <a:endParaRPr lang="ru-RU" b="1" dirty="0">
              <a:solidFill>
                <a:srgbClr val="213F2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i="1" u="sng" dirty="0" smtClean="0"/>
              <a:t>Производится в виде солей:</a:t>
            </a:r>
          </a:p>
          <a:p>
            <a:r>
              <a:rPr lang="ru-RU" dirty="0" smtClean="0"/>
              <a:t>Оксалат  — наиболее широко используется в медицине.</a:t>
            </a:r>
          </a:p>
          <a:p>
            <a:r>
              <a:rPr lang="ru-RU" dirty="0" smtClean="0"/>
              <a:t>Сульфат  — используется для фотометрического определения некоторых химических элементов и в качестве pH-индикатора.</a:t>
            </a:r>
          </a:p>
          <a:p>
            <a:r>
              <a:rPr lang="ru-RU" dirty="0" smtClean="0"/>
              <a:t>Основание</a:t>
            </a:r>
            <a:endParaRPr lang="ru-RU" dirty="0"/>
          </a:p>
        </p:txBody>
      </p:sp>
      <p:pic>
        <p:nvPicPr>
          <p:cNvPr id="4" name="Рисунок 3" descr="brilliantovyy__zelenyy__porosh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4000504"/>
            <a:ext cx="235745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2111731.jpg"/>
          <p:cNvPicPr>
            <a:picLocks noChangeAspect="1"/>
          </p:cNvPicPr>
          <p:nvPr/>
        </p:nvPicPr>
        <p:blipFill>
          <a:blip r:embed="rId2" cstate="print"/>
          <a:srcRect r="2777" b="6250"/>
          <a:stretch>
            <a:fillRect/>
          </a:stretch>
        </p:blipFill>
        <p:spPr>
          <a:xfrm>
            <a:off x="6643702" y="4143380"/>
            <a:ext cx="188913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13F25"/>
                </a:solidFill>
              </a:rPr>
              <a:t>Использование в медицине</a:t>
            </a:r>
            <a:endParaRPr lang="ru-RU" b="1" dirty="0">
              <a:solidFill>
                <a:srgbClr val="213F2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8503920" cy="4572000"/>
          </a:xfrm>
        </p:spPr>
        <p:txBody>
          <a:bodyPr/>
          <a:lstStyle/>
          <a:p>
            <a:r>
              <a:rPr lang="ru-RU" dirty="0" smtClean="0"/>
              <a:t>В качестве лекарственного средства используется 1 % или 2 % спиртовой раствор оксалата также выпускается в виде карандаша.</a:t>
            </a:r>
          </a:p>
          <a:p>
            <a:r>
              <a:rPr lang="ru-RU" dirty="0" smtClean="0"/>
              <a:t>Является высокоактивным и быстродействующим антисептиком ,также оказывает фунгицидное действие в отношении некоторых патогенных грибов.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116</TotalTime>
  <Words>175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Бриллиантовый зелёный</vt:lpstr>
      <vt:lpstr>ИСТОРИЯ :</vt:lpstr>
      <vt:lpstr>“Зелёнка”</vt:lpstr>
      <vt:lpstr>Слайд 4</vt:lpstr>
      <vt:lpstr>Физические свойства </vt:lpstr>
      <vt:lpstr>Получение</vt:lpstr>
      <vt:lpstr>Химические свойства</vt:lpstr>
      <vt:lpstr>Применение</vt:lpstr>
      <vt:lpstr>Использование в медицине</vt:lpstr>
      <vt:lpstr>Слайд 10</vt:lpstr>
      <vt:lpstr>В промышленности</vt:lpstr>
      <vt:lpstr>В сельском хозяйстве</vt:lpstr>
      <vt:lpstr>Токсическое действие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Бриллиантовый зелёный</dc:title>
  <dc:creator>Ученик</dc:creator>
  <cp:lastModifiedBy>Ученик</cp:lastModifiedBy>
  <cp:revision>13</cp:revision>
  <dcterms:created xsi:type="dcterms:W3CDTF">2015-04-23T07:56:16Z</dcterms:created>
  <dcterms:modified xsi:type="dcterms:W3CDTF">2015-04-27T11:21:08Z</dcterms:modified>
</cp:coreProperties>
</file>