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71" r:id="rId3"/>
    <p:sldId id="281" r:id="rId4"/>
    <p:sldId id="285" r:id="rId5"/>
    <p:sldId id="256" r:id="rId6"/>
    <p:sldId id="270" r:id="rId7"/>
    <p:sldId id="278" r:id="rId8"/>
    <p:sldId id="257" r:id="rId9"/>
    <p:sldId id="258" r:id="rId10"/>
    <p:sldId id="259" r:id="rId11"/>
    <p:sldId id="260" r:id="rId12"/>
    <p:sldId id="261" r:id="rId13"/>
    <p:sldId id="262" r:id="rId14"/>
    <p:sldId id="267" r:id="rId15"/>
    <p:sldId id="266" r:id="rId16"/>
    <p:sldId id="277" r:id="rId17"/>
    <p:sldId id="276" r:id="rId18"/>
    <p:sldId id="275" r:id="rId19"/>
    <p:sldId id="274" r:id="rId20"/>
    <p:sldId id="273" r:id="rId21"/>
    <p:sldId id="272" r:id="rId22"/>
    <p:sldId id="284" r:id="rId23"/>
    <p:sldId id="268" r:id="rId24"/>
    <p:sldId id="26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CB034-C972-49A1-A394-17D9D7BCF984}" type="datetimeFigureOut">
              <a:rPr lang="ru-RU" smtClean="0"/>
              <a:pPr/>
              <a:t>08.02.2016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52538-C53A-4139-9BD4-4EFC8401396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D652538-C53A-4139-9BD4-4EFC8401396E}"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D652538-C53A-4139-9BD4-4EFC8401396E}"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6ED79-2295-4232-811E-923273B15210}" type="datetimeFigureOut">
              <a:rPr lang="ru-RU" smtClean="0"/>
              <a:pPr/>
              <a:t>08.02.2016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28E1A2-AA0A-4191-8D1A-1BCBDEC1CE4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6ED79-2295-4232-811E-923273B15210}" type="datetimeFigureOut">
              <a:rPr lang="ru-RU" smtClean="0"/>
              <a:pPr/>
              <a:t>08.02.2016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8E1A2-AA0A-4191-8D1A-1BCBDEC1CE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rewalls.com/pic/201104/1024x768/reWalls.com-28137.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18.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9"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Прямоугольник 9"/>
          <p:cNvSpPr/>
          <p:nvPr/>
        </p:nvSpPr>
        <p:spPr>
          <a:xfrm>
            <a:off x="714348" y="785794"/>
            <a:ext cx="7715304" cy="6494085"/>
          </a:xfrm>
          <a:prstGeom prst="rect">
            <a:avLst/>
          </a:prstGeom>
        </p:spPr>
        <p:txBody>
          <a:bodyPr wrap="square">
            <a:spAutoFit/>
          </a:bodyPr>
          <a:lstStyle/>
          <a:p>
            <a:pPr algn="ctr"/>
            <a:r>
              <a:rPr lang="ru-RU" sz="3200" dirty="0" smtClean="0"/>
              <a:t>МКОУ </a:t>
            </a:r>
            <a:r>
              <a:rPr lang="ru-RU" sz="3200" dirty="0" err="1" smtClean="0"/>
              <a:t>Новобелянская</a:t>
            </a:r>
            <a:r>
              <a:rPr lang="ru-RU" sz="3200" dirty="0" smtClean="0"/>
              <a:t> СОШ</a:t>
            </a:r>
          </a:p>
          <a:p>
            <a:pPr algn="ctr"/>
            <a:r>
              <a:rPr lang="ru-RU" sz="3200" dirty="0" smtClean="0"/>
              <a:t>Кантемировского  муниципального района</a:t>
            </a:r>
          </a:p>
          <a:p>
            <a:pPr algn="ctr"/>
            <a:r>
              <a:rPr lang="ru-RU" sz="3200" dirty="0" smtClean="0"/>
              <a:t>Воронежской области</a:t>
            </a:r>
          </a:p>
          <a:p>
            <a:pPr algn="ctr"/>
            <a:r>
              <a:rPr lang="ru-RU" sz="3200" dirty="0" smtClean="0"/>
              <a:t>Автор работы: </a:t>
            </a:r>
            <a:r>
              <a:rPr lang="ru-RU" sz="3200" dirty="0" err="1" smtClean="0"/>
              <a:t>Кузьменко</a:t>
            </a:r>
            <a:r>
              <a:rPr lang="ru-RU" sz="3200" dirty="0" smtClean="0"/>
              <a:t> Анна </a:t>
            </a:r>
          </a:p>
          <a:p>
            <a:pPr algn="ctr"/>
            <a:r>
              <a:rPr lang="ru-RU" sz="3200" dirty="0" smtClean="0"/>
              <a:t>              12 лет</a:t>
            </a:r>
          </a:p>
          <a:p>
            <a:pPr algn="ctr"/>
            <a:r>
              <a:rPr lang="ru-RU" sz="3200" dirty="0" smtClean="0"/>
              <a:t>Руководитель : Зозулина С.Н.</a:t>
            </a:r>
          </a:p>
          <a:p>
            <a:pPr algn="ctr"/>
            <a:endParaRPr lang="ru-RU" sz="3200" dirty="0" smtClean="0"/>
          </a:p>
          <a:p>
            <a:pPr algn="ctr"/>
            <a:endParaRPr lang="ru-RU" sz="3200" dirty="0" smtClean="0"/>
          </a:p>
          <a:p>
            <a:pPr algn="ctr"/>
            <a:endParaRPr lang="ru-RU" sz="3200" dirty="0" smtClean="0"/>
          </a:p>
          <a:p>
            <a:pPr algn="ctr"/>
            <a:endParaRPr lang="ru-RU" sz="3200" dirty="0" smtClean="0"/>
          </a:p>
          <a:p>
            <a:pPr algn="ctr"/>
            <a:endParaRPr lang="ru-RU" sz="3200" dirty="0" smtClean="0"/>
          </a:p>
          <a:p>
            <a:pPr algn="ctr"/>
            <a:endParaRPr lang="ru-RU" sz="3200" dirty="0" smtClean="0"/>
          </a:p>
          <a:p>
            <a:pPr algn="ctr"/>
            <a:endParaRPr lang="ru-RU" sz="3200" dirty="0"/>
          </a:p>
        </p:txBody>
      </p:sp>
      <p:pic>
        <p:nvPicPr>
          <p:cNvPr id="24578" name="Picture 2" descr="C:\Users\Светлана\Downloads\9_мая.gif"/>
          <p:cNvPicPr>
            <a:picLocks noChangeAspect="1" noChangeArrowheads="1" noCrop="1"/>
          </p:cNvPicPr>
          <p:nvPr/>
        </p:nvPicPr>
        <p:blipFill>
          <a:blip r:embed="rId3"/>
          <a:srcRect/>
          <a:stretch>
            <a:fillRect/>
          </a:stretch>
        </p:blipFill>
        <p:spPr bwMode="auto">
          <a:xfrm>
            <a:off x="2285984" y="4286256"/>
            <a:ext cx="5072098" cy="2071702"/>
          </a:xfrm>
          <a:prstGeom prst="rect">
            <a:avLst/>
          </a:prstGeom>
          <a:noFill/>
        </p:spPr>
      </p:pic>
    </p:spTree>
  </p:cSld>
  <p:clrMapOvr>
    <a:masterClrMapping/>
  </p:clrMapOvr>
  <p:transition advTm="1266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edsovet.su/_ld/356/19672932.jpg"/>
          <p:cNvPicPr>
            <a:picLocks noChangeAspect="1" noChangeArrowheads="1"/>
          </p:cNvPicPr>
          <p:nvPr/>
        </p:nvPicPr>
        <p:blipFill>
          <a:blip r:embed="rId2"/>
          <a:srcRect/>
          <a:stretch>
            <a:fillRect/>
          </a:stretch>
        </p:blipFill>
        <p:spPr bwMode="auto">
          <a:xfrm>
            <a:off x="0" y="21429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Меловатский</a:t>
            </a:r>
            <a:r>
              <a:rPr lang="ru-RU" dirty="0" smtClean="0"/>
              <a:t> Павел Андреевич</a:t>
            </a:r>
            <a:endParaRPr lang="ru-RU" dirty="0"/>
          </a:p>
        </p:txBody>
      </p:sp>
      <p:sp>
        <p:nvSpPr>
          <p:cNvPr id="8" name="Содержимое 7"/>
          <p:cNvSpPr>
            <a:spLocks noGrp="1"/>
          </p:cNvSpPr>
          <p:nvPr>
            <p:ph sz="half" idx="2"/>
          </p:nvPr>
        </p:nvSpPr>
        <p:spPr>
          <a:xfrm>
            <a:off x="4143372" y="1214423"/>
            <a:ext cx="4543428" cy="4143404"/>
          </a:xfrm>
        </p:spPr>
        <p:txBody>
          <a:bodyPr>
            <a:normAutofit lnSpcReduction="10000"/>
          </a:bodyPr>
          <a:lstStyle/>
          <a:p>
            <a:pPr>
              <a:buNone/>
            </a:pPr>
            <a:r>
              <a:rPr lang="ru-RU" sz="1400" dirty="0" err="1" smtClean="0"/>
              <a:t>Меловатский</a:t>
            </a:r>
            <a:r>
              <a:rPr lang="ru-RU" sz="1400" dirty="0" smtClean="0"/>
              <a:t> Павел Андреевич родился 23 февраля 1922 года  в семье крестьянина.  Образование 6 классов. В сентябре 1941 года был призван  в ряды Красной Армии и направлен на защиту города Москвы, в  отдельно-лыжный батальон. С боями прошел от Москвы до </a:t>
            </a:r>
            <a:r>
              <a:rPr lang="ru-RU" sz="1400" dirty="0" err="1" smtClean="0"/>
              <a:t>Нарофоминска</a:t>
            </a:r>
            <a:r>
              <a:rPr lang="ru-RU" sz="1400" dirty="0" smtClean="0"/>
              <a:t>. Был ранен. После выздоровления был направлен на Украинский фронт в воинскую часть № 475. </a:t>
            </a:r>
          </a:p>
          <a:p>
            <a:pPr>
              <a:buNone/>
            </a:pPr>
            <a:r>
              <a:rPr lang="ru-RU" sz="1400" dirty="0" smtClean="0"/>
              <a:t>Участвовал в освобождении Чугуева, Харькова , где был ранен в спину и направлен в Борисоглебский  военный госпиталь. После госпиталя в сентябре 1943 года попал  в туже часть на передовую.</a:t>
            </a:r>
          </a:p>
          <a:p>
            <a:pPr>
              <a:buNone/>
            </a:pPr>
            <a:r>
              <a:rPr lang="ru-RU" sz="1400" dirty="0" smtClean="0"/>
              <a:t>За освобождение Харькова был награжден  </a:t>
            </a:r>
            <a:r>
              <a:rPr lang="ru-RU" sz="1400" b="1" dirty="0" smtClean="0"/>
              <a:t>орденом Славы </a:t>
            </a:r>
            <a:r>
              <a:rPr lang="en-US" sz="1400" b="1" dirty="0" smtClean="0"/>
              <a:t>II  </a:t>
            </a:r>
            <a:r>
              <a:rPr lang="ru-RU" sz="1400" b="1" dirty="0" smtClean="0"/>
              <a:t>степени. </a:t>
            </a:r>
            <a:r>
              <a:rPr lang="ru-RU" sz="1400" dirty="0" smtClean="0"/>
              <a:t>Прошел с боями до Киева.  Был ранен. За освобождение города Киева и других городов был награжден </a:t>
            </a:r>
            <a:r>
              <a:rPr lang="ru-RU" sz="1400" b="1" dirty="0" smtClean="0"/>
              <a:t>медалью « За отвагу»</a:t>
            </a:r>
            <a:r>
              <a:rPr lang="ru-RU" sz="1400" dirty="0" smtClean="0"/>
              <a:t> За освобождение города  Ровно награжден </a:t>
            </a:r>
            <a:r>
              <a:rPr lang="ru-RU" sz="1400" b="1" dirty="0" smtClean="0"/>
              <a:t>орденом Славы </a:t>
            </a:r>
            <a:r>
              <a:rPr lang="en-US" sz="1400" b="1" dirty="0" smtClean="0"/>
              <a:t>II </a:t>
            </a:r>
            <a:r>
              <a:rPr lang="ru-RU" sz="1400" b="1" dirty="0" smtClean="0"/>
              <a:t>степени. </a:t>
            </a:r>
          </a:p>
          <a:p>
            <a:pPr>
              <a:buNone/>
            </a:pPr>
            <a:r>
              <a:rPr lang="ru-RU" sz="1400" dirty="0" smtClean="0"/>
              <a:t>Дошел до польской границы и здесь служил до 1949 года. Имеет медаль </a:t>
            </a:r>
            <a:r>
              <a:rPr lang="ru-RU" sz="1400" b="1" dirty="0" smtClean="0"/>
              <a:t>«За победу над Германией»</a:t>
            </a:r>
            <a:endParaRPr lang="ru-RU" sz="1400" b="1" dirty="0"/>
          </a:p>
        </p:txBody>
      </p:sp>
      <p:pic>
        <p:nvPicPr>
          <p:cNvPr id="9" name="Picture 3" descr="C:\Users\Светлана\Desktop\44_files\slide0001-1.jpg"/>
          <p:cNvPicPr>
            <a:picLocks noGrp="1" noChangeAspect="1" noChangeArrowheads="1"/>
          </p:cNvPicPr>
          <p:nvPr>
            <p:ph sz="half" idx="1"/>
          </p:nvPr>
        </p:nvPicPr>
        <p:blipFill>
          <a:blip r:embed="rId3"/>
          <a:srcRect/>
          <a:stretch>
            <a:fillRect/>
          </a:stretch>
        </p:blipFill>
        <p:spPr bwMode="auto">
          <a:xfrm>
            <a:off x="571472" y="1857364"/>
            <a:ext cx="3214710" cy="4268799"/>
          </a:xfrm>
          <a:prstGeom prst="rect">
            <a:avLst/>
          </a:prstGeom>
          <a:noFill/>
        </p:spPr>
      </p:pic>
      <p:pic>
        <p:nvPicPr>
          <p:cNvPr id="24578" name="Picture 2" descr="http://player.myshared.ru/324032/data/images/img25.jpg"/>
          <p:cNvPicPr>
            <a:picLocks noChangeAspect="1" noChangeArrowheads="1"/>
          </p:cNvPicPr>
          <p:nvPr/>
        </p:nvPicPr>
        <p:blipFill>
          <a:blip r:embed="rId4"/>
          <a:srcRect/>
          <a:stretch>
            <a:fillRect/>
          </a:stretch>
        </p:blipFill>
        <p:spPr bwMode="auto">
          <a:xfrm>
            <a:off x="4143372" y="5357826"/>
            <a:ext cx="785818" cy="1214422"/>
          </a:xfrm>
          <a:prstGeom prst="rect">
            <a:avLst/>
          </a:prstGeom>
          <a:noFill/>
        </p:spPr>
      </p:pic>
      <p:pic>
        <p:nvPicPr>
          <p:cNvPr id="24580" name="Picture 4" descr="OrderOfGlory3rdClass"/>
          <p:cNvPicPr>
            <a:picLocks noChangeAspect="1" noChangeArrowheads="1"/>
          </p:cNvPicPr>
          <p:nvPr/>
        </p:nvPicPr>
        <p:blipFill>
          <a:blip r:embed="rId5"/>
          <a:srcRect/>
          <a:stretch>
            <a:fillRect/>
          </a:stretch>
        </p:blipFill>
        <p:spPr bwMode="auto">
          <a:xfrm>
            <a:off x="5500694" y="5286388"/>
            <a:ext cx="962018" cy="1285860"/>
          </a:xfrm>
          <a:prstGeom prst="rect">
            <a:avLst/>
          </a:prstGeom>
          <a:noFill/>
        </p:spPr>
      </p:pic>
      <p:pic>
        <p:nvPicPr>
          <p:cNvPr id="24582" name="Picture 6" descr="http://player.myshared.ru/324032/data/images/img32.jpg"/>
          <p:cNvPicPr>
            <a:picLocks noChangeAspect="1" noChangeArrowheads="1"/>
          </p:cNvPicPr>
          <p:nvPr/>
        </p:nvPicPr>
        <p:blipFill>
          <a:blip r:embed="rId6"/>
          <a:srcRect/>
          <a:stretch>
            <a:fillRect/>
          </a:stretch>
        </p:blipFill>
        <p:spPr bwMode="auto">
          <a:xfrm>
            <a:off x="6643702" y="5286388"/>
            <a:ext cx="957254" cy="1357322"/>
          </a:xfrm>
          <a:prstGeom prst="rect">
            <a:avLst/>
          </a:prstGeom>
          <a:noFill/>
        </p:spPr>
      </p:pic>
    </p:spTree>
  </p:cSld>
  <p:clrMapOvr>
    <a:masterClrMapping/>
  </p:clrMapOvr>
  <p:transition advTm="1503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Абраменко</a:t>
            </a:r>
            <a:r>
              <a:rPr lang="ru-RU" dirty="0" smtClean="0"/>
              <a:t> Иван Филиппович</a:t>
            </a:r>
            <a:endParaRPr lang="ru-RU" dirty="0"/>
          </a:p>
        </p:txBody>
      </p:sp>
      <p:sp>
        <p:nvSpPr>
          <p:cNvPr id="8" name="Содержимое 7"/>
          <p:cNvSpPr>
            <a:spLocks noGrp="1"/>
          </p:cNvSpPr>
          <p:nvPr>
            <p:ph sz="half" idx="2"/>
          </p:nvPr>
        </p:nvSpPr>
        <p:spPr>
          <a:xfrm>
            <a:off x="4500562" y="1142984"/>
            <a:ext cx="4186238" cy="4143404"/>
          </a:xfrm>
        </p:spPr>
        <p:txBody>
          <a:bodyPr>
            <a:normAutofit fontScale="85000" lnSpcReduction="10000"/>
          </a:bodyPr>
          <a:lstStyle/>
          <a:p>
            <a:pPr>
              <a:lnSpc>
                <a:spcPct val="150000"/>
              </a:lnSpc>
            </a:pPr>
            <a:r>
              <a:rPr lang="ru-RU" sz="1400" dirty="0" err="1" smtClean="0"/>
              <a:t>Абраменко</a:t>
            </a:r>
            <a:r>
              <a:rPr lang="ru-RU" sz="1400" dirty="0" smtClean="0"/>
              <a:t> Иван Филиппович  родился в 1923 году в семье </a:t>
            </a:r>
            <a:r>
              <a:rPr lang="ru-RU" sz="1400" dirty="0" err="1" smtClean="0"/>
              <a:t>крестьянина.Получил</a:t>
            </a:r>
            <a:r>
              <a:rPr lang="ru-RU" sz="1400" dirty="0" smtClean="0"/>
              <a:t> начальное образование. После школы работал на производстве  в ростовской области. С  первых дней войны  воевал на Дону.</a:t>
            </a:r>
          </a:p>
          <a:p>
            <a:pPr>
              <a:lnSpc>
                <a:spcPct val="150000"/>
              </a:lnSpc>
            </a:pPr>
            <a:r>
              <a:rPr lang="ru-RU" sz="1400" dirty="0" smtClean="0"/>
              <a:t>В мае 1942 года часть попала в окружение. </a:t>
            </a:r>
          </a:p>
          <a:p>
            <a:pPr>
              <a:lnSpc>
                <a:spcPct val="150000"/>
              </a:lnSpc>
            </a:pPr>
            <a:r>
              <a:rPr lang="ru-RU" sz="1400" dirty="0" smtClean="0"/>
              <a:t>6 месяцев стояли в обороне на Дону. 12 октября 1942 года началось наступление. В этом неравном бою Иван Филиппович  был ранен. 9 месяцев  пролежал в госпитале.  После выздоровления </a:t>
            </a:r>
          </a:p>
          <a:p>
            <a:pPr>
              <a:lnSpc>
                <a:spcPct val="150000"/>
              </a:lnSpc>
            </a:pPr>
            <a:r>
              <a:rPr lang="ru-RU" sz="1400" dirty="0" smtClean="0"/>
              <a:t>11 месяцев служил на  Прибалтийском  фронте. </a:t>
            </a:r>
          </a:p>
          <a:p>
            <a:pPr>
              <a:lnSpc>
                <a:spcPct val="150000"/>
              </a:lnSpc>
            </a:pPr>
            <a:r>
              <a:rPr lang="ru-RU" sz="1400" dirty="0" smtClean="0"/>
              <a:t>Свой боевой путь Иван Филиппович  прошел от  Дона до Прибалтики.</a:t>
            </a:r>
          </a:p>
          <a:p>
            <a:pPr>
              <a:lnSpc>
                <a:spcPct val="150000"/>
              </a:lnSpc>
            </a:pPr>
            <a:r>
              <a:rPr lang="ru-RU" sz="1400" dirty="0" smtClean="0"/>
              <a:t>За боевые заслуги имеет  правительственные награды</a:t>
            </a:r>
            <a:r>
              <a:rPr lang="ru-RU" sz="1400" b="1" dirty="0" smtClean="0"/>
              <a:t> : « Орден Славы, медаль « За Отвагу.»</a:t>
            </a:r>
            <a:endParaRPr lang="ru-RU" sz="1400" b="1" dirty="0"/>
          </a:p>
        </p:txBody>
      </p:sp>
      <p:pic>
        <p:nvPicPr>
          <p:cNvPr id="9" name="Picture 2" descr="C:\Users\Светлана\Desktop\33_files\slide0001-1.jpg"/>
          <p:cNvPicPr>
            <a:picLocks noGrp="1" noChangeAspect="1" noChangeArrowheads="1"/>
          </p:cNvPicPr>
          <p:nvPr>
            <p:ph sz="half" idx="1"/>
          </p:nvPr>
        </p:nvPicPr>
        <p:blipFill>
          <a:blip r:embed="rId3"/>
          <a:srcRect/>
          <a:stretch>
            <a:fillRect/>
          </a:stretch>
        </p:blipFill>
        <p:spPr bwMode="auto">
          <a:xfrm>
            <a:off x="785786" y="1714488"/>
            <a:ext cx="3643338" cy="4572032"/>
          </a:xfrm>
          <a:prstGeom prst="rect">
            <a:avLst/>
          </a:prstGeom>
          <a:noFill/>
        </p:spPr>
      </p:pic>
      <p:pic>
        <p:nvPicPr>
          <p:cNvPr id="23554" name="Picture 2" descr="http://player.myshared.ru/324032/data/images/img25.jpg"/>
          <p:cNvPicPr>
            <a:picLocks noChangeAspect="1" noChangeArrowheads="1"/>
          </p:cNvPicPr>
          <p:nvPr/>
        </p:nvPicPr>
        <p:blipFill>
          <a:blip r:embed="rId4"/>
          <a:srcRect/>
          <a:stretch>
            <a:fillRect/>
          </a:stretch>
        </p:blipFill>
        <p:spPr bwMode="auto">
          <a:xfrm>
            <a:off x="5429256" y="5072074"/>
            <a:ext cx="928694" cy="1285884"/>
          </a:xfrm>
          <a:prstGeom prst="rect">
            <a:avLst/>
          </a:prstGeom>
          <a:noFill/>
        </p:spPr>
      </p:pic>
      <p:pic>
        <p:nvPicPr>
          <p:cNvPr id="23556" name="Picture 4" descr="OrderOfGlory3rdClass"/>
          <p:cNvPicPr>
            <a:picLocks noChangeAspect="1" noChangeArrowheads="1"/>
          </p:cNvPicPr>
          <p:nvPr/>
        </p:nvPicPr>
        <p:blipFill>
          <a:blip r:embed="rId5"/>
          <a:srcRect/>
          <a:stretch>
            <a:fillRect/>
          </a:stretch>
        </p:blipFill>
        <p:spPr bwMode="auto">
          <a:xfrm>
            <a:off x="7143768" y="5072074"/>
            <a:ext cx="1071570" cy="1357298"/>
          </a:xfrm>
          <a:prstGeom prst="rect">
            <a:avLst/>
          </a:prstGeom>
          <a:noFill/>
        </p:spPr>
      </p:pic>
    </p:spTree>
  </p:cSld>
  <p:clrMapOvr>
    <a:masterClrMapping/>
  </p:clrMapOvr>
  <p:transition advTm="175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pedsovet.su/_ld/356/19672932.jpg"/>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7" name="Заголовок 6"/>
          <p:cNvSpPr>
            <a:spLocks noGrp="1"/>
          </p:cNvSpPr>
          <p:nvPr>
            <p:ph type="title"/>
          </p:nvPr>
        </p:nvSpPr>
        <p:spPr/>
        <p:txBody>
          <a:bodyPr/>
          <a:lstStyle/>
          <a:p>
            <a:r>
              <a:rPr lang="ru-RU" dirty="0" err="1" smtClean="0"/>
              <a:t>Никитченко</a:t>
            </a:r>
            <a:r>
              <a:rPr lang="ru-RU" dirty="0" smtClean="0"/>
              <a:t> Тихон Васильевич</a:t>
            </a:r>
            <a:endParaRPr lang="ru-RU" dirty="0"/>
          </a:p>
        </p:txBody>
      </p:sp>
      <p:sp>
        <p:nvSpPr>
          <p:cNvPr id="9" name="Содержимое 8"/>
          <p:cNvSpPr>
            <a:spLocks noGrp="1"/>
          </p:cNvSpPr>
          <p:nvPr>
            <p:ph sz="half" idx="2"/>
          </p:nvPr>
        </p:nvSpPr>
        <p:spPr>
          <a:xfrm>
            <a:off x="4500562" y="1142985"/>
            <a:ext cx="4186238" cy="4143404"/>
          </a:xfrm>
        </p:spPr>
        <p:txBody>
          <a:bodyPr>
            <a:normAutofit fontScale="92500" lnSpcReduction="10000"/>
          </a:bodyPr>
          <a:lstStyle/>
          <a:p>
            <a:r>
              <a:rPr lang="ru-RU" sz="1600" dirty="0" err="1" smtClean="0"/>
              <a:t>Никитченко</a:t>
            </a:r>
            <a:r>
              <a:rPr lang="ru-RU" sz="1600" dirty="0" smtClean="0"/>
              <a:t> Тихон Васильевич родился 15 декабря 1920 года в селе </a:t>
            </a:r>
            <a:r>
              <a:rPr lang="ru-RU" sz="1600" dirty="0" err="1" smtClean="0"/>
              <a:t>Новобелая</a:t>
            </a:r>
            <a:r>
              <a:rPr lang="ru-RU" sz="1600" dirty="0" smtClean="0"/>
              <a:t> Кантемировского района Воронежской области. Закончил 6 классов. </a:t>
            </a:r>
          </a:p>
          <a:p>
            <a:r>
              <a:rPr lang="ru-RU" sz="1600" dirty="0" smtClean="0"/>
              <a:t>Тихон Васильевич был призван в армию в августе  1941 года. Служил в пехоте 219 стрелковой дивизии на Карельском фронте. Был санитаром. Вынес с боя 50 человек, за что был награжден </a:t>
            </a:r>
            <a:r>
              <a:rPr lang="ru-RU" sz="1600" b="1" dirty="0" smtClean="0"/>
              <a:t>2-м</a:t>
            </a:r>
            <a:r>
              <a:rPr lang="ru-RU" sz="1600" dirty="0" smtClean="0"/>
              <a:t>я </a:t>
            </a:r>
            <a:r>
              <a:rPr lang="ru-RU" sz="1600" b="1" dirty="0" smtClean="0"/>
              <a:t>орденами  Красной звезды</a:t>
            </a:r>
            <a:r>
              <a:rPr lang="ru-RU" sz="1600" dirty="0" smtClean="0"/>
              <a:t>. </a:t>
            </a:r>
          </a:p>
          <a:p>
            <a:r>
              <a:rPr lang="ru-RU" sz="1600" dirty="0" smtClean="0"/>
              <a:t>Тихон Васильевич имеет награды за боевые заслуги.</a:t>
            </a:r>
            <a:r>
              <a:rPr lang="ru-RU" sz="1600" b="1" dirty="0" smtClean="0"/>
              <a:t> Знак « 25 лет победы в Великой Отечественной войне», медаль «30 лет победы в Великой Отечественной войне», « 50 лет Вооруженным Силам СССР»</a:t>
            </a:r>
          </a:p>
          <a:p>
            <a:r>
              <a:rPr lang="ru-RU" sz="1600" dirty="0" smtClean="0"/>
              <a:t>За боевые заслуги Тихону Васильевичу присвоено </a:t>
            </a:r>
            <a:r>
              <a:rPr lang="ru-RU" sz="1600" b="1" dirty="0" smtClean="0"/>
              <a:t>звание старшины </a:t>
            </a:r>
            <a:r>
              <a:rPr lang="ru-RU" sz="1600" dirty="0" smtClean="0"/>
              <a:t>медицинской службы. Во время войны потерял отца и брата.</a:t>
            </a:r>
            <a:endParaRPr lang="ru-RU" sz="1600" dirty="0"/>
          </a:p>
        </p:txBody>
      </p:sp>
      <p:pic>
        <p:nvPicPr>
          <p:cNvPr id="10" name="Picture 3" descr="C:\Users\Светлана\Desktop\111_files\slide0001-1.jpg"/>
          <p:cNvPicPr>
            <a:picLocks noGrp="1" noChangeAspect="1" noChangeArrowheads="1"/>
          </p:cNvPicPr>
          <p:nvPr>
            <p:ph sz="half" idx="1"/>
          </p:nvPr>
        </p:nvPicPr>
        <p:blipFill>
          <a:blip r:embed="rId3"/>
          <a:srcRect l="7377" t="5533" r="6526" b="8152"/>
          <a:stretch>
            <a:fillRect/>
          </a:stretch>
        </p:blipFill>
        <p:spPr bwMode="auto">
          <a:xfrm>
            <a:off x="928662" y="1785926"/>
            <a:ext cx="3286148" cy="4357718"/>
          </a:xfrm>
          <a:prstGeom prst="rect">
            <a:avLst/>
          </a:prstGeom>
          <a:noFill/>
        </p:spPr>
      </p:pic>
      <p:pic>
        <p:nvPicPr>
          <p:cNvPr id="22530" name="Picture 2" descr="http://player.myshared.ru/324032/data/images/img23.jpg"/>
          <p:cNvPicPr>
            <a:picLocks noChangeAspect="1" noChangeArrowheads="1"/>
          </p:cNvPicPr>
          <p:nvPr/>
        </p:nvPicPr>
        <p:blipFill>
          <a:blip r:embed="rId4"/>
          <a:srcRect/>
          <a:stretch>
            <a:fillRect/>
          </a:stretch>
        </p:blipFill>
        <p:spPr bwMode="auto">
          <a:xfrm>
            <a:off x="4214810" y="5286388"/>
            <a:ext cx="1571636" cy="1128702"/>
          </a:xfrm>
          <a:prstGeom prst="rect">
            <a:avLst/>
          </a:prstGeom>
          <a:noFill/>
        </p:spPr>
      </p:pic>
      <p:pic>
        <p:nvPicPr>
          <p:cNvPr id="22534" name="Picture 6" descr="http://player.myshared.ru/324032/data/images/img23.jpg"/>
          <p:cNvPicPr>
            <a:picLocks noChangeAspect="1" noChangeArrowheads="1"/>
          </p:cNvPicPr>
          <p:nvPr/>
        </p:nvPicPr>
        <p:blipFill>
          <a:blip r:embed="rId4"/>
          <a:srcRect/>
          <a:stretch>
            <a:fillRect/>
          </a:stretch>
        </p:blipFill>
        <p:spPr bwMode="auto">
          <a:xfrm>
            <a:off x="5929322" y="5286388"/>
            <a:ext cx="1804982" cy="1057264"/>
          </a:xfrm>
          <a:prstGeom prst="rect">
            <a:avLst/>
          </a:prstGeom>
          <a:noFill/>
        </p:spPr>
      </p:pic>
    </p:spTree>
  </p:cSld>
  <p:clrMapOvr>
    <a:masterClrMapping/>
  </p:clrMapOvr>
  <p:transition advTm="1678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Шинкаренко</a:t>
            </a:r>
            <a:r>
              <a:rPr lang="ru-RU" dirty="0" smtClean="0"/>
              <a:t> Иван Елисеевич</a:t>
            </a:r>
            <a:endParaRPr lang="ru-RU" dirty="0"/>
          </a:p>
        </p:txBody>
      </p:sp>
      <p:sp>
        <p:nvSpPr>
          <p:cNvPr id="8" name="Содержимое 7"/>
          <p:cNvSpPr>
            <a:spLocks noGrp="1"/>
          </p:cNvSpPr>
          <p:nvPr>
            <p:ph sz="half" idx="2"/>
          </p:nvPr>
        </p:nvSpPr>
        <p:spPr>
          <a:xfrm>
            <a:off x="3357554" y="1428736"/>
            <a:ext cx="5329246" cy="4697427"/>
          </a:xfrm>
        </p:spPr>
        <p:txBody>
          <a:bodyPr>
            <a:normAutofit/>
          </a:bodyPr>
          <a:lstStyle/>
          <a:p>
            <a:r>
              <a:rPr lang="ru-RU" sz="1400" dirty="0" err="1" smtClean="0"/>
              <a:t>Шинкаренко</a:t>
            </a:r>
            <a:r>
              <a:rPr lang="ru-RU" sz="1400" dirty="0" smtClean="0"/>
              <a:t> Иван Елисеевич родился 10 марта 1918 года  в селе </a:t>
            </a:r>
            <a:r>
              <a:rPr lang="ru-RU" sz="1400" dirty="0" err="1" smtClean="0"/>
              <a:t>Новобелая</a:t>
            </a:r>
            <a:r>
              <a:rPr lang="ru-RU" sz="1400" dirty="0" smtClean="0"/>
              <a:t>.</a:t>
            </a:r>
          </a:p>
          <a:p>
            <a:r>
              <a:rPr lang="ru-RU" sz="1400" dirty="0" smtClean="0"/>
              <a:t>В довоенное время работал молотобойцем МТЗ- 2-й пятилетки. В 1938 году был призван  в ряды Советской Армии. В  первые годы Великой Отечественной войны Иван Елисеевич  ушел  на фронт. Воевал на фронтах 1-го Украинского.</a:t>
            </a:r>
          </a:p>
          <a:p>
            <a:r>
              <a:rPr lang="ru-RU" sz="1400" dirty="0" smtClean="0"/>
              <a:t>В 1944 году был тяжело ранен в бедро левой ноги . Пролежал в госпитале 7 месяцев. После выздоровления снова на фронт.</a:t>
            </a:r>
          </a:p>
          <a:p>
            <a:r>
              <a:rPr lang="ru-RU" sz="1400" dirty="0" smtClean="0"/>
              <a:t>В боевых действиях дошел до Берлина.</a:t>
            </a:r>
          </a:p>
          <a:p>
            <a:r>
              <a:rPr lang="ru-RU" sz="1400" dirty="0" smtClean="0"/>
              <a:t>За боевые заслуги имеет  правительственные награды: </a:t>
            </a:r>
            <a:r>
              <a:rPr lang="ru-RU" sz="1400" b="1" dirty="0" smtClean="0"/>
              <a:t>« За взятие Берлина», « 25 лет Победы  Великой  Отечественной войны», медаль « За победу над Германией»,» 30 лет Победы  Великой  Отечественной войны.»</a:t>
            </a:r>
            <a:endParaRPr lang="ru-RU" sz="1400" b="1" dirty="0"/>
          </a:p>
        </p:txBody>
      </p:sp>
      <p:pic>
        <p:nvPicPr>
          <p:cNvPr id="9" name="Picture 2" descr="C:\Users\Светлана\Desktop\555_files\slide0001-1.jpg"/>
          <p:cNvPicPr>
            <a:picLocks noGrp="1" noChangeAspect="1" noChangeArrowheads="1"/>
          </p:cNvPicPr>
          <p:nvPr>
            <p:ph sz="half" idx="1"/>
          </p:nvPr>
        </p:nvPicPr>
        <p:blipFill>
          <a:blip r:embed="rId3"/>
          <a:srcRect l="4560" t="6269" r="7696" b="7216"/>
          <a:stretch>
            <a:fillRect/>
          </a:stretch>
        </p:blipFill>
        <p:spPr bwMode="auto">
          <a:xfrm>
            <a:off x="857224" y="1643050"/>
            <a:ext cx="2579903" cy="4383087"/>
          </a:xfrm>
          <a:prstGeom prst="rect">
            <a:avLst/>
          </a:prstGeom>
          <a:noFill/>
        </p:spPr>
      </p:pic>
      <p:pic>
        <p:nvPicPr>
          <p:cNvPr id="21506" name="Picture 2" descr="http://player.myshared.ru/324032/data/images/img32.jpg"/>
          <p:cNvPicPr>
            <a:picLocks noChangeAspect="1" noChangeArrowheads="1"/>
          </p:cNvPicPr>
          <p:nvPr/>
        </p:nvPicPr>
        <p:blipFill>
          <a:blip r:embed="rId4"/>
          <a:srcRect/>
          <a:stretch>
            <a:fillRect/>
          </a:stretch>
        </p:blipFill>
        <p:spPr bwMode="auto">
          <a:xfrm>
            <a:off x="3929058" y="4500571"/>
            <a:ext cx="1500198" cy="1857388"/>
          </a:xfrm>
          <a:prstGeom prst="rect">
            <a:avLst/>
          </a:prstGeom>
          <a:noFill/>
        </p:spPr>
      </p:pic>
      <p:pic>
        <p:nvPicPr>
          <p:cNvPr id="21508" name="Picture 4" descr="&amp;Fcy;&amp;acy;&amp;jcy;&amp;lcy;:Medal For the Capture of Berlin.jpg"/>
          <p:cNvPicPr>
            <a:picLocks noChangeAspect="1" noChangeArrowheads="1"/>
          </p:cNvPicPr>
          <p:nvPr/>
        </p:nvPicPr>
        <p:blipFill>
          <a:blip r:embed="rId5"/>
          <a:srcRect/>
          <a:stretch>
            <a:fillRect/>
          </a:stretch>
        </p:blipFill>
        <p:spPr bwMode="auto">
          <a:xfrm>
            <a:off x="6072198" y="4572008"/>
            <a:ext cx="1457323" cy="1785950"/>
          </a:xfrm>
          <a:prstGeom prst="rect">
            <a:avLst/>
          </a:prstGeom>
          <a:noFill/>
        </p:spPr>
      </p:pic>
    </p:spTree>
  </p:cSld>
  <p:clrMapOvr>
    <a:masterClrMapping/>
  </p:clrMapOvr>
  <p:transition advTm="1776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smtClean="0"/>
              <a:t>Фурсин  Захар Митрофанович</a:t>
            </a:r>
            <a:endParaRPr lang="ru-RU" dirty="0"/>
          </a:p>
        </p:txBody>
      </p:sp>
      <p:sp>
        <p:nvSpPr>
          <p:cNvPr id="8" name="Содержимое 7"/>
          <p:cNvSpPr>
            <a:spLocks noGrp="1"/>
          </p:cNvSpPr>
          <p:nvPr>
            <p:ph sz="half" idx="2"/>
          </p:nvPr>
        </p:nvSpPr>
        <p:spPr>
          <a:xfrm>
            <a:off x="4214810" y="1142984"/>
            <a:ext cx="4357718" cy="5072098"/>
          </a:xfrm>
        </p:spPr>
        <p:txBody>
          <a:bodyPr>
            <a:normAutofit/>
          </a:bodyPr>
          <a:lstStyle/>
          <a:p>
            <a:r>
              <a:rPr lang="ru-RU" sz="1600" dirty="0" smtClean="0"/>
              <a:t>Захар Митрофанович родился в 1920 году в селе </a:t>
            </a:r>
            <a:r>
              <a:rPr lang="ru-RU" sz="1600" dirty="0" err="1" smtClean="0"/>
              <a:t>Новобелая</a:t>
            </a:r>
            <a:r>
              <a:rPr lang="ru-RU" sz="1600" dirty="0" smtClean="0"/>
              <a:t> Кантемировского района Воронежской области.</a:t>
            </a:r>
          </a:p>
          <a:p>
            <a:r>
              <a:rPr lang="ru-RU" sz="1600" dirty="0" smtClean="0"/>
              <a:t>До войны работал на железной дороге, слесарем ремонтных путей. В первые дни войны  ушел на фронт. Воевал на Западном фронте, где был тяжело ранен.</a:t>
            </a:r>
          </a:p>
          <a:p>
            <a:r>
              <a:rPr lang="ru-RU" sz="1600" dirty="0" smtClean="0"/>
              <a:t>Воинское звание рядовой.</a:t>
            </a:r>
          </a:p>
          <a:p>
            <a:r>
              <a:rPr lang="ru-RU" sz="1600" dirty="0" smtClean="0"/>
              <a:t>За боевые заслуги в годы войны имеет награды</a:t>
            </a:r>
            <a:r>
              <a:rPr lang="ru-RU" sz="1600" b="1" dirty="0" smtClean="0"/>
              <a:t>: орден «Красной звезды», « За победу над Германией».</a:t>
            </a:r>
            <a:endParaRPr lang="ru-RU" sz="1600" b="1" dirty="0"/>
          </a:p>
        </p:txBody>
      </p:sp>
      <p:pic>
        <p:nvPicPr>
          <p:cNvPr id="10" name="Picture 2" descr="C:\Users\Светлана\Desktop\88_files\slide0001-1.jpg"/>
          <p:cNvPicPr>
            <a:picLocks noGrp="1" noChangeAspect="1" noChangeArrowheads="1"/>
          </p:cNvPicPr>
          <p:nvPr>
            <p:ph sz="half" idx="1"/>
          </p:nvPr>
        </p:nvPicPr>
        <p:blipFill>
          <a:blip r:embed="rId3"/>
          <a:stretch>
            <a:fillRect/>
          </a:stretch>
        </p:blipFill>
        <p:spPr bwMode="auto">
          <a:xfrm>
            <a:off x="500034" y="1857364"/>
            <a:ext cx="3071834" cy="4357718"/>
          </a:xfrm>
          <a:prstGeom prst="rect">
            <a:avLst/>
          </a:prstGeom>
          <a:noFill/>
        </p:spPr>
      </p:pic>
      <p:pic>
        <p:nvPicPr>
          <p:cNvPr id="20482" name="Picture 2" descr="http://player.myshared.ru/324032/data/images/img23.jpg"/>
          <p:cNvPicPr>
            <a:picLocks noChangeAspect="1" noChangeArrowheads="1"/>
          </p:cNvPicPr>
          <p:nvPr/>
        </p:nvPicPr>
        <p:blipFill>
          <a:blip r:embed="rId4"/>
          <a:srcRect/>
          <a:stretch>
            <a:fillRect/>
          </a:stretch>
        </p:blipFill>
        <p:spPr bwMode="auto">
          <a:xfrm>
            <a:off x="4071934" y="4143380"/>
            <a:ext cx="2071702" cy="2143140"/>
          </a:xfrm>
          <a:prstGeom prst="rect">
            <a:avLst/>
          </a:prstGeom>
          <a:noFill/>
        </p:spPr>
      </p:pic>
      <p:pic>
        <p:nvPicPr>
          <p:cNvPr id="20484" name="Picture 4" descr="http://player.myshared.ru/324032/data/images/img32.jpg"/>
          <p:cNvPicPr>
            <a:picLocks noChangeAspect="1" noChangeArrowheads="1"/>
          </p:cNvPicPr>
          <p:nvPr/>
        </p:nvPicPr>
        <p:blipFill>
          <a:blip r:embed="rId5"/>
          <a:srcRect/>
          <a:stretch>
            <a:fillRect/>
          </a:stretch>
        </p:blipFill>
        <p:spPr bwMode="auto">
          <a:xfrm>
            <a:off x="6429388" y="4143381"/>
            <a:ext cx="1785950" cy="2071702"/>
          </a:xfrm>
          <a:prstGeom prst="rect">
            <a:avLst/>
          </a:prstGeom>
          <a:noFill/>
        </p:spPr>
      </p:pic>
    </p:spTree>
  </p:cSld>
  <p:clrMapOvr>
    <a:masterClrMapping/>
  </p:clrMapOvr>
  <p:transition advTm="1968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a:xfrm>
            <a:off x="428596" y="0"/>
            <a:ext cx="8229600" cy="1143000"/>
          </a:xfrm>
        </p:spPr>
        <p:txBody>
          <a:bodyPr/>
          <a:lstStyle/>
          <a:p>
            <a:r>
              <a:rPr lang="ru-RU" dirty="0" err="1" smtClean="0"/>
              <a:t>Бородавкин</a:t>
            </a:r>
            <a:r>
              <a:rPr lang="ru-RU" dirty="0" smtClean="0"/>
              <a:t> Степан </a:t>
            </a:r>
            <a:r>
              <a:rPr lang="ru-RU" dirty="0" err="1" smtClean="0"/>
              <a:t>Макарович</a:t>
            </a:r>
            <a:endParaRPr lang="ru-RU" dirty="0"/>
          </a:p>
        </p:txBody>
      </p:sp>
      <p:sp>
        <p:nvSpPr>
          <p:cNvPr id="8" name="Содержимое 7"/>
          <p:cNvSpPr>
            <a:spLocks noGrp="1"/>
          </p:cNvSpPr>
          <p:nvPr>
            <p:ph sz="half" idx="2"/>
          </p:nvPr>
        </p:nvSpPr>
        <p:spPr>
          <a:xfrm>
            <a:off x="4143372" y="1214422"/>
            <a:ext cx="4543428" cy="4911741"/>
          </a:xfrm>
        </p:spPr>
        <p:txBody>
          <a:bodyPr/>
          <a:lstStyle/>
          <a:p>
            <a:r>
              <a:rPr lang="ru-RU" sz="1600" dirty="0" smtClean="0"/>
              <a:t>Степан </a:t>
            </a:r>
            <a:r>
              <a:rPr lang="ru-RU" sz="1600" dirty="0" err="1" smtClean="0"/>
              <a:t>Макарович</a:t>
            </a:r>
            <a:r>
              <a:rPr lang="ru-RU" sz="1600" dirty="0" smtClean="0"/>
              <a:t> родился 15 июня 1915  года в селе </a:t>
            </a:r>
            <a:r>
              <a:rPr lang="ru-RU" sz="1600" dirty="0" err="1" smtClean="0"/>
              <a:t>Новобелая</a:t>
            </a:r>
            <a:r>
              <a:rPr lang="ru-RU" sz="1600" dirty="0" smtClean="0"/>
              <a:t> Кантемировского района Воронежской области. Окончил 5 классов.</a:t>
            </a:r>
          </a:p>
          <a:p>
            <a:r>
              <a:rPr lang="ru-RU" sz="1600" dirty="0" smtClean="0"/>
              <a:t>В период Великой Отечественной войны воевал на 2-м Украинском фронте, Курской дуге, под Орлом. Свой боевой путь закончил в Польше. Степан </a:t>
            </a:r>
            <a:r>
              <a:rPr lang="ru-RU" sz="1600" dirty="0" err="1" smtClean="0"/>
              <a:t>Макарович</a:t>
            </a:r>
            <a:r>
              <a:rPr lang="ru-RU" sz="1600" dirty="0" smtClean="0"/>
              <a:t> имеет 13 правительственных наград. Среди них:</a:t>
            </a:r>
            <a:r>
              <a:rPr lang="ru-RU" sz="1600" b="1" dirty="0" smtClean="0"/>
              <a:t>»За победу над Германией</a:t>
            </a:r>
            <a:r>
              <a:rPr lang="ru-RU" sz="1600" dirty="0" smtClean="0"/>
              <a:t>»,</a:t>
            </a:r>
            <a:r>
              <a:rPr lang="ru-RU" sz="1600" b="1" dirty="0" smtClean="0"/>
              <a:t> «30 лет победы в Великой Отечественной войне», « 60 лет Вооруженным Силам СССР «25 лет победы в Великой Отечественной войне», гвардейская медаль.</a:t>
            </a:r>
            <a:endParaRPr lang="ru-RU" sz="1600" dirty="0" smtClean="0"/>
          </a:p>
          <a:p>
            <a:r>
              <a:rPr lang="ru-RU" sz="1600" dirty="0" smtClean="0"/>
              <a:t>Во время войны потерял родного брата.</a:t>
            </a:r>
          </a:p>
        </p:txBody>
      </p:sp>
      <p:pic>
        <p:nvPicPr>
          <p:cNvPr id="10" name="Picture 2" descr="C:\Users\Светлана\Desktop\99_files\slide0001-1.jpg"/>
          <p:cNvPicPr>
            <a:picLocks noGrp="1" noChangeAspect="1" noChangeArrowheads="1"/>
          </p:cNvPicPr>
          <p:nvPr>
            <p:ph sz="half" idx="1"/>
          </p:nvPr>
        </p:nvPicPr>
        <p:blipFill>
          <a:blip r:embed="rId3"/>
          <a:srcRect l="2298" t="3233" r="5790" b="7866"/>
          <a:stretch>
            <a:fillRect/>
          </a:stretch>
        </p:blipFill>
        <p:spPr bwMode="auto">
          <a:xfrm>
            <a:off x="714348" y="1571612"/>
            <a:ext cx="3000396" cy="4643470"/>
          </a:xfrm>
          <a:prstGeom prst="rect">
            <a:avLst/>
          </a:prstGeom>
          <a:noFill/>
        </p:spPr>
      </p:pic>
      <p:pic>
        <p:nvPicPr>
          <p:cNvPr id="19458" name="Picture 2" descr="http://player.myshared.ru/324032/data/images/img32.jpg"/>
          <p:cNvPicPr>
            <a:picLocks noChangeAspect="1" noChangeArrowheads="1"/>
          </p:cNvPicPr>
          <p:nvPr/>
        </p:nvPicPr>
        <p:blipFill>
          <a:blip r:embed="rId4"/>
          <a:srcRect/>
          <a:stretch>
            <a:fillRect/>
          </a:stretch>
        </p:blipFill>
        <p:spPr bwMode="auto">
          <a:xfrm>
            <a:off x="4286248" y="5072075"/>
            <a:ext cx="1214446" cy="1428760"/>
          </a:xfrm>
          <a:prstGeom prst="rect">
            <a:avLst/>
          </a:prstGeom>
          <a:noFill/>
        </p:spPr>
      </p:pic>
    </p:spTree>
  </p:cSld>
  <p:clrMapOvr>
    <a:masterClrMapping/>
  </p:clrMapOvr>
  <p:transition advTm="1900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smtClean="0"/>
              <a:t>Резников Матвей Никитич</a:t>
            </a:r>
            <a:endParaRPr lang="ru-RU" dirty="0"/>
          </a:p>
        </p:txBody>
      </p:sp>
      <p:sp>
        <p:nvSpPr>
          <p:cNvPr id="8" name="Содержимое 7"/>
          <p:cNvSpPr>
            <a:spLocks noGrp="1"/>
          </p:cNvSpPr>
          <p:nvPr>
            <p:ph sz="half" idx="2"/>
          </p:nvPr>
        </p:nvSpPr>
        <p:spPr>
          <a:xfrm>
            <a:off x="4143372" y="1214422"/>
            <a:ext cx="4614866" cy="5054617"/>
          </a:xfrm>
        </p:spPr>
        <p:txBody>
          <a:bodyPr>
            <a:normAutofit/>
          </a:bodyPr>
          <a:lstStyle/>
          <a:p>
            <a:r>
              <a:rPr lang="ru-RU" sz="1600" dirty="0" smtClean="0"/>
              <a:t>Резников Матвей Никитич родился в 1899 году в селе </a:t>
            </a:r>
            <a:r>
              <a:rPr lang="ru-RU" sz="1600" dirty="0" err="1" smtClean="0"/>
              <a:t>Новобелая</a:t>
            </a:r>
            <a:r>
              <a:rPr lang="ru-RU" sz="1600" dirty="0" smtClean="0"/>
              <a:t> Кантемировского района Воронежской области. До войны работал кладовщиком в колхозе.</a:t>
            </a:r>
          </a:p>
          <a:p>
            <a:r>
              <a:rPr lang="ru-RU" sz="1600" dirty="0" smtClean="0"/>
              <a:t>В первые дни войны ушел на фронт. Матвей Никитич  воевал под Сталинградом. Воинское звание рядовой.</a:t>
            </a:r>
          </a:p>
          <a:p>
            <a:r>
              <a:rPr lang="ru-RU" sz="1600" dirty="0" smtClean="0"/>
              <a:t>Боевой путь прошел от Сталинграда до Восточной Пруссии. Был дважды ранен.</a:t>
            </a:r>
          </a:p>
          <a:p>
            <a:r>
              <a:rPr lang="ru-RU" sz="1600" dirty="0" smtClean="0"/>
              <a:t>За боевые заслуги в годы Великой Отечественной войны Матвей Никитич  награжден </a:t>
            </a:r>
            <a:r>
              <a:rPr lang="ru-RU" sz="1600" b="1" dirty="0" smtClean="0"/>
              <a:t>медалью «За отвагу»,»За </a:t>
            </a:r>
            <a:r>
              <a:rPr lang="ru-RU" sz="1600" b="1" dirty="0" err="1" smtClean="0"/>
              <a:t>Пелаву</a:t>
            </a:r>
            <a:r>
              <a:rPr lang="ru-RU" sz="1600" b="1" dirty="0" smtClean="0"/>
              <a:t>»</a:t>
            </a:r>
            <a:endParaRPr lang="ru-RU" sz="1600" b="1" dirty="0"/>
          </a:p>
        </p:txBody>
      </p:sp>
      <p:pic>
        <p:nvPicPr>
          <p:cNvPr id="9" name="Picture 2" descr="C:\Users\Светлана\Desktop\44_files\slide0001-1.jpg"/>
          <p:cNvPicPr>
            <a:picLocks noGrp="1" noChangeAspect="1" noChangeArrowheads="1"/>
          </p:cNvPicPr>
          <p:nvPr>
            <p:ph sz="half" idx="1"/>
          </p:nvPr>
        </p:nvPicPr>
        <p:blipFill>
          <a:blip r:embed="rId3"/>
          <a:srcRect l="8569" t="9350" r="7878" b="6499"/>
          <a:stretch>
            <a:fillRect/>
          </a:stretch>
        </p:blipFill>
        <p:spPr bwMode="auto">
          <a:xfrm>
            <a:off x="928661" y="1643050"/>
            <a:ext cx="3071835" cy="4714908"/>
          </a:xfrm>
          <a:prstGeom prst="rect">
            <a:avLst/>
          </a:prstGeom>
          <a:noFill/>
        </p:spPr>
      </p:pic>
      <p:pic>
        <p:nvPicPr>
          <p:cNvPr id="18434" name="Picture 2" descr="http://player.myshared.ru/324032/data/images/img25.jpg"/>
          <p:cNvPicPr>
            <a:picLocks noChangeAspect="1" noChangeArrowheads="1"/>
          </p:cNvPicPr>
          <p:nvPr/>
        </p:nvPicPr>
        <p:blipFill>
          <a:blip r:embed="rId4"/>
          <a:srcRect/>
          <a:stretch>
            <a:fillRect/>
          </a:stretch>
        </p:blipFill>
        <p:spPr bwMode="auto">
          <a:xfrm>
            <a:off x="4857752" y="4500570"/>
            <a:ext cx="1214446" cy="1643074"/>
          </a:xfrm>
          <a:prstGeom prst="rect">
            <a:avLst/>
          </a:prstGeom>
          <a:noFill/>
        </p:spPr>
      </p:pic>
    </p:spTree>
  </p:cSld>
  <p:clrMapOvr>
    <a:masterClrMapping/>
  </p:clrMapOvr>
  <p:transition advTm="1954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Цепковский</a:t>
            </a:r>
            <a:r>
              <a:rPr lang="ru-RU" dirty="0" smtClean="0"/>
              <a:t> Федор Сергеевич</a:t>
            </a:r>
            <a:endParaRPr lang="ru-RU" dirty="0"/>
          </a:p>
        </p:txBody>
      </p:sp>
      <p:sp>
        <p:nvSpPr>
          <p:cNvPr id="8" name="Содержимое 7"/>
          <p:cNvSpPr>
            <a:spLocks noGrp="1"/>
          </p:cNvSpPr>
          <p:nvPr>
            <p:ph sz="half" idx="2"/>
          </p:nvPr>
        </p:nvSpPr>
        <p:spPr>
          <a:xfrm>
            <a:off x="3929058" y="1214422"/>
            <a:ext cx="4572032" cy="3786214"/>
          </a:xfrm>
        </p:spPr>
        <p:txBody>
          <a:bodyPr>
            <a:normAutofit fontScale="92500"/>
          </a:bodyPr>
          <a:lstStyle/>
          <a:p>
            <a:r>
              <a:rPr lang="ru-RU" sz="1600" dirty="0" err="1" smtClean="0"/>
              <a:t>Цепковский</a:t>
            </a:r>
            <a:r>
              <a:rPr lang="ru-RU" sz="1600" dirty="0" smtClean="0"/>
              <a:t> Федор Сергеевич родился 29 ноября 1920 года в селе </a:t>
            </a:r>
            <a:r>
              <a:rPr lang="ru-RU" sz="1600" dirty="0" err="1" smtClean="0"/>
              <a:t>Новобелая</a:t>
            </a:r>
            <a:r>
              <a:rPr lang="ru-RU" sz="1600" dirty="0" smtClean="0"/>
              <a:t>. В 1941 году был призван в городе Барнаул в 630 стрелковый полк. В апреле 1943 года был направлен в действующую 2-ю гвардейскую танковую армию командиром саперного взвода. Участвовал в Центральном фронте с 25 мая 1943 по 2 февраля 1944 года, во 2-м Украинском фронте и в 1-м Белорусском фронте с 21 декабря 1944 года. Войну закончил в Берлине. За боевые заслуги Родина  высоко оценила Федора Сергеевича. Он награжден  </a:t>
            </a:r>
            <a:r>
              <a:rPr lang="ru-RU" sz="1600" b="1" dirty="0" smtClean="0"/>
              <a:t>орденом</a:t>
            </a:r>
            <a:r>
              <a:rPr lang="en-US" sz="1600" b="1" dirty="0" smtClean="0"/>
              <a:t> I</a:t>
            </a:r>
            <a:r>
              <a:rPr lang="ru-RU" sz="1600" b="1" dirty="0" smtClean="0"/>
              <a:t>  степени и орденом </a:t>
            </a:r>
            <a:r>
              <a:rPr lang="en-US" sz="1600" b="1" dirty="0" smtClean="0"/>
              <a:t>II</a:t>
            </a:r>
            <a:r>
              <a:rPr lang="ru-RU" sz="1600" b="1" dirty="0" smtClean="0"/>
              <a:t> степени, орденом « Красная звезда», медалями :» За освобождение Варшавы», «За взятие Берлина», « За победу над Германией». </a:t>
            </a:r>
            <a:r>
              <a:rPr lang="ru-RU" sz="1600" dirty="0" smtClean="0"/>
              <a:t>После войны работал в школе учителем математики.</a:t>
            </a:r>
            <a:endParaRPr lang="ru-RU" sz="1600" dirty="0"/>
          </a:p>
        </p:txBody>
      </p:sp>
      <p:pic>
        <p:nvPicPr>
          <p:cNvPr id="9" name="Picture 2" descr="C:\Users\Светлана\Desktop\22_files\slide0001-1.jpg"/>
          <p:cNvPicPr>
            <a:picLocks noGrp="1" noChangeAspect="1" noChangeArrowheads="1"/>
          </p:cNvPicPr>
          <p:nvPr>
            <p:ph sz="half" idx="1"/>
          </p:nvPr>
        </p:nvPicPr>
        <p:blipFill>
          <a:blip r:embed="rId4"/>
          <a:stretch>
            <a:fillRect/>
          </a:stretch>
        </p:blipFill>
        <p:spPr bwMode="auto">
          <a:xfrm>
            <a:off x="642911" y="1428736"/>
            <a:ext cx="3071833" cy="5000660"/>
          </a:xfrm>
          <a:prstGeom prst="rect">
            <a:avLst/>
          </a:prstGeom>
          <a:noFill/>
        </p:spPr>
      </p:pic>
      <p:pic>
        <p:nvPicPr>
          <p:cNvPr id="17410" name="Picture 2" descr="http://player.myshared.ru/324032/data/images/img32.jpg"/>
          <p:cNvPicPr>
            <a:picLocks noChangeAspect="1" noChangeArrowheads="1"/>
          </p:cNvPicPr>
          <p:nvPr/>
        </p:nvPicPr>
        <p:blipFill>
          <a:blip r:embed="rId5"/>
          <a:srcRect/>
          <a:stretch>
            <a:fillRect/>
          </a:stretch>
        </p:blipFill>
        <p:spPr bwMode="auto">
          <a:xfrm>
            <a:off x="6072198" y="4929198"/>
            <a:ext cx="1357322" cy="1357322"/>
          </a:xfrm>
          <a:prstGeom prst="rect">
            <a:avLst/>
          </a:prstGeom>
          <a:noFill/>
        </p:spPr>
      </p:pic>
      <p:pic>
        <p:nvPicPr>
          <p:cNvPr id="17414" name="Picture 6" descr="Orden_Ot_voine"/>
          <p:cNvPicPr>
            <a:picLocks noChangeAspect="1" noChangeArrowheads="1"/>
          </p:cNvPicPr>
          <p:nvPr/>
        </p:nvPicPr>
        <p:blipFill>
          <a:blip r:embed="rId6"/>
          <a:srcRect/>
          <a:stretch>
            <a:fillRect/>
          </a:stretch>
        </p:blipFill>
        <p:spPr bwMode="auto">
          <a:xfrm>
            <a:off x="3071802" y="4929198"/>
            <a:ext cx="1295400" cy="1295401"/>
          </a:xfrm>
          <a:prstGeom prst="rect">
            <a:avLst/>
          </a:prstGeom>
          <a:noFill/>
        </p:spPr>
      </p:pic>
      <p:pic>
        <p:nvPicPr>
          <p:cNvPr id="17416" name="Picture 8" descr="OPatWar_2nd"/>
          <p:cNvPicPr>
            <a:picLocks noChangeAspect="1" noChangeArrowheads="1"/>
          </p:cNvPicPr>
          <p:nvPr/>
        </p:nvPicPr>
        <p:blipFill>
          <a:blip r:embed="rId7"/>
          <a:srcRect/>
          <a:stretch>
            <a:fillRect/>
          </a:stretch>
        </p:blipFill>
        <p:spPr bwMode="auto">
          <a:xfrm>
            <a:off x="4357686" y="5000636"/>
            <a:ext cx="1404939" cy="1347790"/>
          </a:xfrm>
          <a:prstGeom prst="rect">
            <a:avLst/>
          </a:prstGeom>
          <a:noFill/>
        </p:spPr>
      </p:pic>
      <p:pic>
        <p:nvPicPr>
          <p:cNvPr id="17418" name="Picture 10" descr="http://player.myshared.ru/324032/data/images/img23.jpg"/>
          <p:cNvPicPr>
            <a:picLocks noChangeAspect="1" noChangeArrowheads="1"/>
          </p:cNvPicPr>
          <p:nvPr/>
        </p:nvPicPr>
        <p:blipFill>
          <a:blip r:embed="rId8"/>
          <a:srcRect/>
          <a:stretch>
            <a:fillRect/>
          </a:stretch>
        </p:blipFill>
        <p:spPr bwMode="auto">
          <a:xfrm>
            <a:off x="7410456" y="5143512"/>
            <a:ext cx="1304948" cy="1143008"/>
          </a:xfrm>
          <a:prstGeom prst="rect">
            <a:avLst/>
          </a:prstGeom>
          <a:noFill/>
        </p:spPr>
      </p:pic>
    </p:spTree>
  </p:cSld>
  <p:clrMapOvr>
    <a:masterClrMapping/>
  </p:clrMapOvr>
  <p:transition advTm="2110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Быхалов</a:t>
            </a:r>
            <a:r>
              <a:rPr lang="ru-RU" dirty="0" smtClean="0"/>
              <a:t> Владимир Кириллович</a:t>
            </a:r>
            <a:endParaRPr lang="ru-RU" dirty="0"/>
          </a:p>
        </p:txBody>
      </p:sp>
      <p:sp>
        <p:nvSpPr>
          <p:cNvPr id="8" name="Содержимое 7"/>
          <p:cNvSpPr>
            <a:spLocks noGrp="1"/>
          </p:cNvSpPr>
          <p:nvPr>
            <p:ph sz="half" idx="2"/>
          </p:nvPr>
        </p:nvSpPr>
        <p:spPr>
          <a:xfrm>
            <a:off x="4214810" y="1214422"/>
            <a:ext cx="4471990" cy="4911741"/>
          </a:xfrm>
        </p:spPr>
        <p:txBody>
          <a:bodyPr>
            <a:normAutofit/>
          </a:bodyPr>
          <a:lstStyle/>
          <a:p>
            <a:r>
              <a:rPr lang="ru-RU" sz="1600" dirty="0" err="1" smtClean="0"/>
              <a:t>Быхалов</a:t>
            </a:r>
            <a:r>
              <a:rPr lang="ru-RU" sz="1600" dirty="0" smtClean="0"/>
              <a:t> Владимир Кириллович  родился 20 июля  в 1902 году в селе </a:t>
            </a:r>
            <a:r>
              <a:rPr lang="ru-RU" sz="1600" dirty="0" err="1" smtClean="0"/>
              <a:t>Новобелая</a:t>
            </a:r>
            <a:r>
              <a:rPr lang="ru-RU" sz="1600" dirty="0" smtClean="0"/>
              <a:t> Кантемировского района Воронежской области.</a:t>
            </a:r>
          </a:p>
          <a:p>
            <a:r>
              <a:rPr lang="ru-RU" sz="1600" dirty="0" smtClean="0"/>
              <a:t>До войны работал почтальоном. С первого дня войны ушел добровольцем на фронт. Воевал на Западном фронте 329 стрелковой дивизии. Был  участником боев защиты Москвы.</a:t>
            </a:r>
          </a:p>
          <a:p>
            <a:r>
              <a:rPr lang="ru-RU" sz="1600" dirty="0" smtClean="0"/>
              <a:t>За боевые заслуги в годы войны имеет награды. Среди них « </a:t>
            </a:r>
            <a:r>
              <a:rPr lang="ru-RU" sz="1600" b="1" dirty="0" smtClean="0"/>
              <a:t>За оборону Москвы»,</a:t>
            </a:r>
          </a:p>
          <a:p>
            <a:r>
              <a:rPr lang="ru-RU" sz="1600" b="1" dirty="0" smtClean="0"/>
              <a:t>« За победу в Великой Отечественной войне» </a:t>
            </a:r>
            <a:r>
              <a:rPr lang="ru-RU" sz="1600" dirty="0" smtClean="0"/>
              <a:t>и другие.</a:t>
            </a:r>
            <a:endParaRPr lang="ru-RU" sz="1600" dirty="0"/>
          </a:p>
        </p:txBody>
      </p:sp>
      <p:pic>
        <p:nvPicPr>
          <p:cNvPr id="9" name="Picture 2" descr="C:\Users\Светлана\Desktop\444_files\slide0001-1.jpg"/>
          <p:cNvPicPr>
            <a:picLocks noGrp="1" noChangeAspect="1" noChangeArrowheads="1"/>
          </p:cNvPicPr>
          <p:nvPr>
            <p:ph sz="half" idx="1"/>
          </p:nvPr>
        </p:nvPicPr>
        <p:blipFill>
          <a:blip r:embed="rId3"/>
          <a:srcRect l="4422" t="6258" r="4923" b="4560"/>
          <a:stretch>
            <a:fillRect/>
          </a:stretch>
        </p:blipFill>
        <p:spPr bwMode="auto">
          <a:xfrm>
            <a:off x="571472" y="1714489"/>
            <a:ext cx="3286148" cy="4429156"/>
          </a:xfrm>
          <a:prstGeom prst="rect">
            <a:avLst/>
          </a:prstGeom>
          <a:noFill/>
        </p:spPr>
      </p:pic>
      <p:pic>
        <p:nvPicPr>
          <p:cNvPr id="16386" name="Picture 2" descr="http://player.myshared.ru/324032/data/images/img28.jpg"/>
          <p:cNvPicPr>
            <a:picLocks noChangeAspect="1" noChangeArrowheads="1"/>
          </p:cNvPicPr>
          <p:nvPr/>
        </p:nvPicPr>
        <p:blipFill>
          <a:blip r:embed="rId4"/>
          <a:srcRect/>
          <a:stretch>
            <a:fillRect/>
          </a:stretch>
        </p:blipFill>
        <p:spPr bwMode="auto">
          <a:xfrm>
            <a:off x="4643438" y="4643446"/>
            <a:ext cx="1376360" cy="1714512"/>
          </a:xfrm>
          <a:prstGeom prst="rect">
            <a:avLst/>
          </a:prstGeom>
          <a:noFill/>
        </p:spPr>
      </p:pic>
      <p:pic>
        <p:nvPicPr>
          <p:cNvPr id="16388" name="Picture 4" descr="http://player.myshared.ru/324032/data/images/img32.jpg"/>
          <p:cNvPicPr>
            <a:picLocks noChangeAspect="1" noChangeArrowheads="1"/>
          </p:cNvPicPr>
          <p:nvPr/>
        </p:nvPicPr>
        <p:blipFill>
          <a:blip r:embed="rId5"/>
          <a:srcRect/>
          <a:stretch>
            <a:fillRect/>
          </a:stretch>
        </p:blipFill>
        <p:spPr bwMode="auto">
          <a:xfrm>
            <a:off x="6858016" y="4286256"/>
            <a:ext cx="1428760" cy="2000264"/>
          </a:xfrm>
          <a:prstGeom prst="rect">
            <a:avLst/>
          </a:prstGeom>
          <a:noFill/>
        </p:spPr>
      </p:pic>
    </p:spTree>
  </p:cSld>
  <p:clrMapOvr>
    <a:masterClrMapping/>
  </p:clrMapOvr>
  <p:transition advTm="1981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Згонников</a:t>
            </a:r>
            <a:r>
              <a:rPr lang="ru-RU" dirty="0" smtClean="0"/>
              <a:t> Лука  Алексеевич</a:t>
            </a:r>
            <a:endParaRPr lang="ru-RU" dirty="0"/>
          </a:p>
        </p:txBody>
      </p:sp>
      <p:sp>
        <p:nvSpPr>
          <p:cNvPr id="8" name="Содержимое 7"/>
          <p:cNvSpPr>
            <a:spLocks noGrp="1"/>
          </p:cNvSpPr>
          <p:nvPr>
            <p:ph sz="half" idx="2"/>
          </p:nvPr>
        </p:nvSpPr>
        <p:spPr>
          <a:xfrm>
            <a:off x="4143372" y="1285860"/>
            <a:ext cx="4543428" cy="5000660"/>
          </a:xfrm>
        </p:spPr>
        <p:txBody>
          <a:bodyPr>
            <a:normAutofit fontScale="85000" lnSpcReduction="10000"/>
          </a:bodyPr>
          <a:lstStyle/>
          <a:p>
            <a:pPr>
              <a:lnSpc>
                <a:spcPct val="150000"/>
              </a:lnSpc>
            </a:pPr>
            <a:r>
              <a:rPr lang="ru-RU" sz="1600" dirty="0" smtClean="0"/>
              <a:t>Лука  Алексеевич родился 20 марта 1914 года в селе </a:t>
            </a:r>
            <a:r>
              <a:rPr lang="ru-RU" sz="1600" dirty="0" err="1" smtClean="0"/>
              <a:t>Новобелая</a:t>
            </a:r>
            <a:r>
              <a:rPr lang="ru-RU" sz="1600" dirty="0" smtClean="0"/>
              <a:t> Кантемировского района Воронежской </a:t>
            </a:r>
            <a:r>
              <a:rPr lang="ru-RU" sz="1600" dirty="0" err="1" smtClean="0"/>
              <a:t>области.Из</a:t>
            </a:r>
            <a:r>
              <a:rPr lang="ru-RU" sz="1600" dirty="0" smtClean="0"/>
              <a:t> воспоминаний фронтовика: Ушел на фронт я 25 июня 1941 года. Направили меня на  артиллерийские курсы в город Воронеж. После окончания курсов откомандировали в город Шумы на передовую. Из противотанковой установки мы били по немецким танкам. Но немцы подорвали нашу пушку, пришлось возвращаться на исходную позицию за другой пушкой. Через некоторое время нас  послали на позиции под Воронеж охранять город , чтобы его не взяли немцы. </a:t>
            </a:r>
          </a:p>
          <a:p>
            <a:pPr>
              <a:lnSpc>
                <a:spcPct val="150000"/>
              </a:lnSpc>
            </a:pPr>
            <a:r>
              <a:rPr lang="ru-RU" sz="1600" dirty="0" smtClean="0"/>
              <a:t>В 1943 году попал на Курскую дугу. Шли очень сильные бои. Был ранен в ногу. Попал в госпиталь.</a:t>
            </a:r>
          </a:p>
          <a:p>
            <a:pPr>
              <a:lnSpc>
                <a:spcPct val="150000"/>
              </a:lnSpc>
            </a:pPr>
            <a:r>
              <a:rPr lang="ru-RU" sz="1600" dirty="0" smtClean="0"/>
              <a:t>После лечения снова попал на фронт. Был в Польше, в городе Кракове, освобождал Чехословакию.</a:t>
            </a:r>
            <a:endParaRPr lang="ru-RU" sz="1600" dirty="0"/>
          </a:p>
        </p:txBody>
      </p:sp>
      <p:pic>
        <p:nvPicPr>
          <p:cNvPr id="2050" name="Picture 2" descr="C:\Users\Светлана\Desktop\11_files\slide0001-1.jpg"/>
          <p:cNvPicPr>
            <a:picLocks noGrp="1" noChangeAspect="1" noChangeArrowheads="1"/>
          </p:cNvPicPr>
          <p:nvPr>
            <p:ph sz="half" idx="1"/>
          </p:nvPr>
        </p:nvPicPr>
        <p:blipFill>
          <a:blip r:embed="rId3"/>
          <a:srcRect l="11084" t="1938" r="3008" b="5501"/>
          <a:stretch>
            <a:fillRect/>
          </a:stretch>
        </p:blipFill>
        <p:spPr bwMode="auto">
          <a:xfrm>
            <a:off x="1214414" y="1785926"/>
            <a:ext cx="2786082" cy="4000528"/>
          </a:xfrm>
          <a:prstGeom prst="rect">
            <a:avLst/>
          </a:prstGeom>
          <a:noFill/>
        </p:spPr>
      </p:pic>
    </p:spTree>
  </p:cSld>
  <p:clrMapOvr>
    <a:masterClrMapping/>
  </p:clrMapOvr>
  <p:transition advTm="1731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3"/>
          <a:srcRect/>
          <a:stretch>
            <a:fillRect/>
          </a:stretch>
        </p:blipFill>
        <p:spPr bwMode="auto">
          <a:xfrm>
            <a:off x="142844" y="107132"/>
            <a:ext cx="9001156" cy="6750867"/>
          </a:xfrm>
          <a:prstGeom prst="rect">
            <a:avLst/>
          </a:prstGeom>
          <a:noFill/>
        </p:spPr>
      </p:pic>
      <p:sp>
        <p:nvSpPr>
          <p:cNvPr id="23" name="Заголовок 22"/>
          <p:cNvSpPr>
            <a:spLocks noGrp="1"/>
          </p:cNvSpPr>
          <p:nvPr>
            <p:ph type="title"/>
          </p:nvPr>
        </p:nvSpPr>
        <p:spPr>
          <a:xfrm>
            <a:off x="457200" y="714356"/>
            <a:ext cx="8229600" cy="1500198"/>
          </a:xfrm>
        </p:spPr>
        <p:txBody>
          <a:bodyPr>
            <a:normAutofit/>
          </a:bodyPr>
          <a:lstStyle/>
          <a:p>
            <a:r>
              <a:rPr lang="ru-RU" b="1" dirty="0" smtClean="0">
                <a:solidFill>
                  <a:srgbClr val="FF0000"/>
                </a:solidFill>
              </a:rPr>
              <a:t>Знаем! Помним!</a:t>
            </a:r>
            <a:br>
              <a:rPr lang="ru-RU" b="1" dirty="0" smtClean="0">
                <a:solidFill>
                  <a:srgbClr val="FF0000"/>
                </a:solidFill>
              </a:rPr>
            </a:br>
            <a:r>
              <a:rPr lang="ru-RU" b="1" dirty="0" smtClean="0">
                <a:solidFill>
                  <a:srgbClr val="FF0000"/>
                </a:solidFill>
              </a:rPr>
              <a:t>Гордимся!</a:t>
            </a:r>
            <a:endParaRPr lang="ru-RU" b="1" dirty="0">
              <a:solidFill>
                <a:srgbClr val="FF0000"/>
              </a:solidFill>
            </a:endParaRPr>
          </a:p>
        </p:txBody>
      </p:sp>
      <p:sp>
        <p:nvSpPr>
          <p:cNvPr id="25" name="Содержимое 24"/>
          <p:cNvSpPr>
            <a:spLocks noGrp="1"/>
          </p:cNvSpPr>
          <p:nvPr>
            <p:ph sz="half" idx="2"/>
          </p:nvPr>
        </p:nvSpPr>
        <p:spPr>
          <a:xfrm>
            <a:off x="714348" y="5286388"/>
            <a:ext cx="7972452" cy="839775"/>
          </a:xfrm>
        </p:spPr>
        <p:txBody>
          <a:bodyPr>
            <a:noAutofit/>
          </a:bodyPr>
          <a:lstStyle/>
          <a:p>
            <a:pPr algn="ctr"/>
            <a:r>
              <a:rPr lang="ru-RU" sz="5400" dirty="0" smtClean="0"/>
              <a:t>Ветераны нашего села</a:t>
            </a:r>
            <a:endParaRPr lang="ru-RU" sz="5400" dirty="0"/>
          </a:p>
        </p:txBody>
      </p:sp>
      <p:pic>
        <p:nvPicPr>
          <p:cNvPr id="28" name="Picture 13" descr="Картинка 49 из 206133">
            <a:hlinkClick r:id="rId4"/>
          </p:cNvPr>
          <p:cNvPicPr>
            <a:picLocks noChangeAspect="1" noChangeArrowheads="1"/>
          </p:cNvPicPr>
          <p:nvPr/>
        </p:nvPicPr>
        <p:blipFill>
          <a:blip r:embed="rId5"/>
          <a:srcRect/>
          <a:stretch>
            <a:fillRect/>
          </a:stretch>
        </p:blipFill>
        <p:spPr bwMode="auto">
          <a:xfrm>
            <a:off x="1643042" y="2500306"/>
            <a:ext cx="6357982" cy="2928958"/>
          </a:xfrm>
          <a:prstGeom prst="rect">
            <a:avLst/>
          </a:prstGeom>
          <a:noFill/>
          <a:ln w="9525">
            <a:noFill/>
            <a:miter lim="800000"/>
            <a:headEnd/>
            <a:tailEnd/>
          </a:ln>
        </p:spPr>
      </p:pic>
    </p:spTree>
  </p:cSld>
  <p:clrMapOvr>
    <a:masterClrMapping/>
  </p:clrMapOvr>
  <p:transition advTm="853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Содержимое 9"/>
          <p:cNvSpPr>
            <a:spLocks noGrp="1"/>
          </p:cNvSpPr>
          <p:nvPr>
            <p:ph sz="half" idx="1"/>
          </p:nvPr>
        </p:nvSpPr>
        <p:spPr>
          <a:xfrm>
            <a:off x="785786" y="500042"/>
            <a:ext cx="7967690" cy="4525963"/>
          </a:xfrm>
        </p:spPr>
        <p:txBody>
          <a:bodyPr>
            <a:normAutofit/>
          </a:bodyPr>
          <a:lstStyle/>
          <a:p>
            <a:r>
              <a:rPr lang="ru-RU" sz="1600" dirty="0" smtClean="0"/>
              <a:t>Помню, как долго шли бои на реке Висле. Фашисты начали отступать, потому что наша армия к тому времени была сильна.</a:t>
            </a:r>
          </a:p>
          <a:p>
            <a:r>
              <a:rPr lang="ru-RU" sz="1600" dirty="0" smtClean="0"/>
              <a:t>Войну закончил на реке Эльбе. Домой вернулся 7 ноября 1945 года.</a:t>
            </a:r>
          </a:p>
          <a:p>
            <a:r>
              <a:rPr lang="ru-RU" sz="1600" dirty="0" smtClean="0"/>
              <a:t>Во время войны помощь оказывала Америка: одеждой, продуктами. Нам дали кожаные ботинки. Когда возвращались домой из Германии, каждому дали по 8 кг муки, по 5 кг сахара, консервы….</a:t>
            </a:r>
          </a:p>
          <a:p>
            <a:r>
              <a:rPr lang="ru-RU" sz="1600" dirty="0" smtClean="0"/>
              <a:t>За боевые заслуги имеет награды: </a:t>
            </a:r>
            <a:r>
              <a:rPr lang="ru-RU" sz="1600" b="1" dirty="0" smtClean="0"/>
              <a:t>орден Славы, медаль « За победу над Германией», благодарность </a:t>
            </a:r>
            <a:r>
              <a:rPr lang="ru-RU" sz="1600" dirty="0" smtClean="0"/>
              <a:t>за участие в обороне реки Пруд.</a:t>
            </a:r>
            <a:endParaRPr lang="ru-RU" sz="1600" dirty="0"/>
          </a:p>
        </p:txBody>
      </p:sp>
      <p:pic>
        <p:nvPicPr>
          <p:cNvPr id="13318" name="Picture 6" descr="OrderOfGlory3rdClass"/>
          <p:cNvPicPr>
            <a:picLocks noChangeAspect="1" noChangeArrowheads="1"/>
          </p:cNvPicPr>
          <p:nvPr/>
        </p:nvPicPr>
        <p:blipFill>
          <a:blip r:embed="rId3"/>
          <a:srcRect/>
          <a:stretch>
            <a:fillRect/>
          </a:stretch>
        </p:blipFill>
        <p:spPr bwMode="auto">
          <a:xfrm>
            <a:off x="1428728" y="3714752"/>
            <a:ext cx="1500198" cy="2500330"/>
          </a:xfrm>
          <a:prstGeom prst="rect">
            <a:avLst/>
          </a:prstGeom>
          <a:noFill/>
        </p:spPr>
      </p:pic>
      <p:pic>
        <p:nvPicPr>
          <p:cNvPr id="13320" name="Picture 8" descr="http://player.myshared.ru/324032/data/images/img32.jpg"/>
          <p:cNvPicPr>
            <a:picLocks noChangeAspect="1" noChangeArrowheads="1"/>
          </p:cNvPicPr>
          <p:nvPr/>
        </p:nvPicPr>
        <p:blipFill>
          <a:blip r:embed="rId4"/>
          <a:srcRect/>
          <a:stretch>
            <a:fillRect/>
          </a:stretch>
        </p:blipFill>
        <p:spPr bwMode="auto">
          <a:xfrm>
            <a:off x="4786314" y="3714751"/>
            <a:ext cx="1571636" cy="2571769"/>
          </a:xfrm>
          <a:prstGeom prst="rect">
            <a:avLst/>
          </a:prstGeom>
          <a:noFill/>
        </p:spPr>
      </p:pic>
    </p:spTree>
  </p:cSld>
  <p:clrMapOvr>
    <a:masterClrMapping/>
  </p:clrMapOvr>
  <p:transition advTm="1653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smtClean="0"/>
              <a:t>Чубов Николай Яковлевич</a:t>
            </a:r>
            <a:endParaRPr lang="ru-RU" dirty="0"/>
          </a:p>
        </p:txBody>
      </p:sp>
      <p:sp>
        <p:nvSpPr>
          <p:cNvPr id="8" name="Содержимое 7"/>
          <p:cNvSpPr>
            <a:spLocks noGrp="1"/>
          </p:cNvSpPr>
          <p:nvPr>
            <p:ph sz="half" idx="2"/>
          </p:nvPr>
        </p:nvSpPr>
        <p:spPr>
          <a:xfrm>
            <a:off x="4143372" y="1214423"/>
            <a:ext cx="4429156" cy="4357718"/>
          </a:xfrm>
        </p:spPr>
        <p:txBody>
          <a:bodyPr>
            <a:normAutofit fontScale="85000" lnSpcReduction="10000"/>
          </a:bodyPr>
          <a:lstStyle/>
          <a:p>
            <a:pPr>
              <a:buNone/>
            </a:pPr>
            <a:r>
              <a:rPr lang="ru-RU" sz="1800" dirty="0" smtClean="0"/>
              <a:t> Николай Яковлевич  родился 23 мая  1909 года в селе </a:t>
            </a:r>
            <a:r>
              <a:rPr lang="ru-RU" sz="1800" dirty="0" err="1" smtClean="0"/>
              <a:t>Новобелая</a:t>
            </a:r>
            <a:r>
              <a:rPr lang="ru-RU" sz="1800" dirty="0" smtClean="0"/>
              <a:t>  Кантемировского района Воронежской области. Окончил 6 классов. </a:t>
            </a:r>
          </a:p>
          <a:p>
            <a:pPr>
              <a:buNone/>
            </a:pPr>
            <a:r>
              <a:rPr lang="ru-RU" sz="1800" dirty="0" smtClean="0"/>
              <a:t>Из воспоминаний фронтовика: На фронте я был с 19 августа 1942 года. Воевал в дивизии Суворова. Был защитником Ленинграда, освобождал Сталинград, </a:t>
            </a:r>
            <a:r>
              <a:rPr lang="ru-RU" sz="1800" dirty="0" err="1" smtClean="0"/>
              <a:t>Маныч</a:t>
            </a:r>
            <a:r>
              <a:rPr lang="ru-RU" sz="1800" dirty="0" smtClean="0"/>
              <a:t> на Дону, принимал участие в освобождении Новочеркасска , штурмовал Перекоп и </a:t>
            </a:r>
            <a:r>
              <a:rPr lang="ru-RU" sz="1800" dirty="0" err="1" smtClean="0"/>
              <a:t>Шиунь</a:t>
            </a:r>
            <a:r>
              <a:rPr lang="ru-RU" sz="1800" dirty="0" smtClean="0"/>
              <a:t>.</a:t>
            </a:r>
          </a:p>
          <a:p>
            <a:pPr>
              <a:buNone/>
            </a:pPr>
            <a:r>
              <a:rPr lang="ru-RU" sz="1800" dirty="0" smtClean="0"/>
              <a:t>Участвовал в освобождении черноморского порта города Евпатории, города Севастополя. Дошел до Кенигсберга и добил врага в Германии. Во время войны был шофером. Доставлял боеприпасы на боевые позиции.</a:t>
            </a:r>
          </a:p>
          <a:p>
            <a:pPr>
              <a:buNone/>
            </a:pPr>
            <a:r>
              <a:rPr lang="ru-RU" sz="1800" dirty="0" smtClean="0"/>
              <a:t>Награжден </a:t>
            </a:r>
            <a:r>
              <a:rPr lang="ru-RU" sz="1800" b="1" dirty="0" smtClean="0"/>
              <a:t>орденом Отечественной войны</a:t>
            </a:r>
            <a:endParaRPr lang="en-US" sz="1800" b="1" dirty="0" smtClean="0"/>
          </a:p>
          <a:p>
            <a:pPr>
              <a:buNone/>
            </a:pPr>
            <a:r>
              <a:rPr lang="en-US" sz="1800" b="1" dirty="0" smtClean="0"/>
              <a:t>  </a:t>
            </a:r>
            <a:r>
              <a:rPr lang="ru-RU" sz="1800" b="1" dirty="0" smtClean="0"/>
              <a:t> </a:t>
            </a:r>
            <a:r>
              <a:rPr lang="en-US" sz="1800" b="1" dirty="0" smtClean="0"/>
              <a:t>I </a:t>
            </a:r>
            <a:r>
              <a:rPr lang="ru-RU" sz="1800" b="1" dirty="0" err="1" smtClean="0"/>
              <a:t>степени,медалями</a:t>
            </a:r>
            <a:r>
              <a:rPr lang="ru-RU" sz="1800" b="1" dirty="0" smtClean="0"/>
              <a:t> «За взятие Ленинграда», «За взятие Сталинграда», «За освобождение Кенигсберга», «За взятие Германии».</a:t>
            </a:r>
            <a:endParaRPr lang="ru-RU" sz="1800" b="1" dirty="0"/>
          </a:p>
        </p:txBody>
      </p:sp>
      <p:pic>
        <p:nvPicPr>
          <p:cNvPr id="9" name="Picture 2" descr="C:\Users\Светлана\Desktop\22_files\slide0001-1.jpg"/>
          <p:cNvPicPr>
            <a:picLocks noGrp="1" noChangeAspect="1" noChangeArrowheads="1"/>
          </p:cNvPicPr>
          <p:nvPr>
            <p:ph sz="half" idx="1"/>
          </p:nvPr>
        </p:nvPicPr>
        <p:blipFill>
          <a:blip r:embed="rId3"/>
          <a:srcRect t="2607" r="7541" b="2860"/>
          <a:stretch>
            <a:fillRect/>
          </a:stretch>
        </p:blipFill>
        <p:spPr bwMode="auto">
          <a:xfrm>
            <a:off x="1050516" y="2000239"/>
            <a:ext cx="2664228" cy="3934643"/>
          </a:xfrm>
          <a:prstGeom prst="rect">
            <a:avLst/>
          </a:prstGeom>
          <a:noFill/>
        </p:spPr>
      </p:pic>
      <p:pic>
        <p:nvPicPr>
          <p:cNvPr id="12290" name="Picture 2" descr="Orden_Ot_voine"/>
          <p:cNvPicPr>
            <a:picLocks noChangeAspect="1" noChangeArrowheads="1"/>
          </p:cNvPicPr>
          <p:nvPr/>
        </p:nvPicPr>
        <p:blipFill>
          <a:blip r:embed="rId4"/>
          <a:srcRect/>
          <a:stretch>
            <a:fillRect/>
          </a:stretch>
        </p:blipFill>
        <p:spPr bwMode="auto">
          <a:xfrm>
            <a:off x="4429124" y="5214950"/>
            <a:ext cx="1295400" cy="1295401"/>
          </a:xfrm>
          <a:prstGeom prst="rect">
            <a:avLst/>
          </a:prstGeom>
          <a:noFill/>
        </p:spPr>
      </p:pic>
      <p:pic>
        <p:nvPicPr>
          <p:cNvPr id="12294" name="Picture 6" descr="&amp;Fcy;&amp;acy;&amp;jcy;&amp;lcy;:Medal For the Capture of Berlin.jpg"/>
          <p:cNvPicPr>
            <a:picLocks noChangeAspect="1" noChangeArrowheads="1"/>
          </p:cNvPicPr>
          <p:nvPr/>
        </p:nvPicPr>
        <p:blipFill>
          <a:blip r:embed="rId5"/>
          <a:srcRect/>
          <a:stretch>
            <a:fillRect/>
          </a:stretch>
        </p:blipFill>
        <p:spPr bwMode="auto">
          <a:xfrm>
            <a:off x="5786446" y="5214950"/>
            <a:ext cx="1243009" cy="1285884"/>
          </a:xfrm>
          <a:prstGeom prst="rect">
            <a:avLst/>
          </a:prstGeom>
          <a:noFill/>
        </p:spPr>
      </p:pic>
      <p:pic>
        <p:nvPicPr>
          <p:cNvPr id="12296" name="Picture 8" descr="http://player.myshared.ru/324032/data/images/img26.jpg"/>
          <p:cNvPicPr>
            <a:picLocks noChangeAspect="1" noChangeArrowheads="1"/>
          </p:cNvPicPr>
          <p:nvPr/>
        </p:nvPicPr>
        <p:blipFill>
          <a:blip r:embed="rId6"/>
          <a:srcRect/>
          <a:stretch>
            <a:fillRect/>
          </a:stretch>
        </p:blipFill>
        <p:spPr bwMode="auto">
          <a:xfrm>
            <a:off x="7429520" y="5143512"/>
            <a:ext cx="1052507" cy="1381113"/>
          </a:xfrm>
          <a:prstGeom prst="rect">
            <a:avLst/>
          </a:prstGeom>
          <a:noFill/>
        </p:spPr>
      </p:pic>
      <p:pic>
        <p:nvPicPr>
          <p:cNvPr id="12300" name="Picture 12" descr="http://player.myshared.ru/324032/data/images/img27.jpg"/>
          <p:cNvPicPr>
            <a:picLocks noChangeAspect="1" noChangeArrowheads="1"/>
          </p:cNvPicPr>
          <p:nvPr/>
        </p:nvPicPr>
        <p:blipFill>
          <a:blip r:embed="rId7"/>
          <a:srcRect/>
          <a:stretch>
            <a:fillRect/>
          </a:stretch>
        </p:blipFill>
        <p:spPr bwMode="auto">
          <a:xfrm>
            <a:off x="3071802" y="5143512"/>
            <a:ext cx="1214446" cy="1500174"/>
          </a:xfrm>
          <a:prstGeom prst="rect">
            <a:avLst/>
          </a:prstGeom>
          <a:noFill/>
        </p:spPr>
      </p:pic>
    </p:spTree>
  </p:cSld>
  <p:clrMapOvr>
    <a:masterClrMapping/>
  </p:clrMapOvr>
  <p:transition advTm="1868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F:\DCIM\141___02\IMG_3610.JPG"/>
          <p:cNvPicPr/>
          <p:nvPr/>
        </p:nvPicPr>
        <p:blipFill>
          <a:blip r:embed="rId3" cstate="print"/>
          <a:srcRect/>
          <a:stretch>
            <a:fillRect/>
          </a:stretch>
        </p:blipFill>
        <p:spPr bwMode="auto">
          <a:xfrm>
            <a:off x="1601787" y="1357298"/>
            <a:ext cx="5940425" cy="4000528"/>
          </a:xfrm>
          <a:prstGeom prst="rect">
            <a:avLst/>
          </a:prstGeom>
          <a:noFill/>
          <a:ln w="9525">
            <a:noFill/>
            <a:miter lim="800000"/>
            <a:headEnd/>
            <a:tailEnd/>
          </a:ln>
        </p:spPr>
      </p:pic>
      <p:sp>
        <p:nvSpPr>
          <p:cNvPr id="4" name="Заголовок 3"/>
          <p:cNvSpPr>
            <a:spLocks noGrp="1"/>
          </p:cNvSpPr>
          <p:nvPr>
            <p:ph type="title"/>
          </p:nvPr>
        </p:nvSpPr>
        <p:spPr>
          <a:xfrm>
            <a:off x="457200" y="274638"/>
            <a:ext cx="8229600" cy="1296974"/>
          </a:xfrm>
        </p:spPr>
        <p:txBody>
          <a:bodyPr>
            <a:normAutofit fontScale="90000"/>
          </a:bodyPr>
          <a:lstStyle/>
          <a:p>
            <a:r>
              <a:rPr lang="ru-RU" dirty="0" smtClean="0"/>
              <a:t>Мы будем вечно помнить подвиги солдат</a:t>
            </a:r>
            <a:endParaRPr lang="ru-RU" dirty="0"/>
          </a:p>
        </p:txBody>
      </p:sp>
    </p:spTree>
  </p:cSld>
  <p:clrMapOvr>
    <a:masterClrMapping/>
  </p:clrMapOvr>
  <p:transition advTm="1611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normAutofit/>
          </a:bodyPr>
          <a:lstStyle/>
          <a:p>
            <a:r>
              <a:rPr lang="ru-RU" sz="6600" b="1" dirty="0" smtClean="0"/>
              <a:t>9 мая</a:t>
            </a:r>
            <a:endParaRPr lang="ru-RU" sz="6600" b="1" dirty="0"/>
          </a:p>
        </p:txBody>
      </p:sp>
      <p:pic>
        <p:nvPicPr>
          <p:cNvPr id="10" name="Содержимое 9" descr="F:\DCIM\132___05\IMG_2661.JPG"/>
          <p:cNvPicPr>
            <a:picLocks noGrp="1"/>
          </p:cNvPicPr>
          <p:nvPr>
            <p:ph idx="1"/>
          </p:nvPr>
        </p:nvPicPr>
        <p:blipFill>
          <a:blip r:embed="rId3" cstate="print"/>
          <a:srcRect/>
          <a:stretch>
            <a:fillRect/>
          </a:stretch>
        </p:blipFill>
        <p:spPr bwMode="auto">
          <a:xfrm>
            <a:off x="1602278" y="2000240"/>
            <a:ext cx="5939444" cy="4088674"/>
          </a:xfrm>
          <a:prstGeom prst="rect">
            <a:avLst/>
          </a:prstGeom>
          <a:noFill/>
          <a:ln w="9525">
            <a:noFill/>
            <a:miter lim="800000"/>
            <a:headEnd/>
            <a:tailEnd/>
          </a:ln>
        </p:spPr>
      </p:pic>
    </p:spTree>
  </p:cSld>
  <p:clrMapOvr>
    <a:masterClrMapping/>
  </p:clrMapOvr>
  <p:transition advTm="1817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Содержимое 7"/>
          <p:cNvSpPr>
            <a:spLocks noGrp="1"/>
          </p:cNvSpPr>
          <p:nvPr>
            <p:ph sz="half" idx="2"/>
          </p:nvPr>
        </p:nvSpPr>
        <p:spPr>
          <a:xfrm>
            <a:off x="785786" y="571480"/>
            <a:ext cx="7901014" cy="5554683"/>
          </a:xfrm>
        </p:spPr>
        <p:txBody>
          <a:bodyPr>
            <a:normAutofit/>
          </a:bodyPr>
          <a:lstStyle/>
          <a:p>
            <a:pPr>
              <a:buNone/>
            </a:pPr>
            <a:r>
              <a:rPr lang="ru-RU" sz="4800" b="1" dirty="0" smtClean="0">
                <a:solidFill>
                  <a:srgbClr val="FF0000"/>
                </a:solidFill>
              </a:rPr>
              <a:t> </a:t>
            </a:r>
            <a:r>
              <a:rPr lang="ru-RU" sz="3600" b="1" dirty="0" smtClean="0">
                <a:solidFill>
                  <a:srgbClr val="FF0000"/>
                </a:solidFill>
              </a:rPr>
              <a:t>От всех, кто вами был спасен,</a:t>
            </a:r>
          </a:p>
          <a:p>
            <a:pPr>
              <a:buNone/>
            </a:pPr>
            <a:r>
              <a:rPr lang="ru-RU" sz="3600" b="1" dirty="0" smtClean="0">
                <a:solidFill>
                  <a:srgbClr val="FF0000"/>
                </a:solidFill>
              </a:rPr>
              <a:t>  от всех, кто нынче рядом,</a:t>
            </a:r>
          </a:p>
          <a:p>
            <a:pPr>
              <a:buNone/>
            </a:pPr>
            <a:r>
              <a:rPr lang="ru-RU" sz="3600" b="1" dirty="0" smtClean="0">
                <a:solidFill>
                  <a:srgbClr val="FF0000"/>
                </a:solidFill>
              </a:rPr>
              <a:t>  Примите наш земной поклон,</a:t>
            </a:r>
          </a:p>
          <a:p>
            <a:pPr>
              <a:buNone/>
            </a:pPr>
            <a:r>
              <a:rPr lang="ru-RU" sz="3600" b="1" dirty="0" smtClean="0">
                <a:solidFill>
                  <a:srgbClr val="FF0000"/>
                </a:solidFill>
              </a:rPr>
              <a:t> советские солдаты</a:t>
            </a:r>
            <a:r>
              <a:rPr lang="ru-RU" sz="4800" b="1" dirty="0" smtClean="0">
                <a:solidFill>
                  <a:srgbClr val="FF0000"/>
                </a:solidFill>
              </a:rPr>
              <a:t>!</a:t>
            </a:r>
            <a:endParaRPr lang="ru-RU" sz="4800" b="1" dirty="0">
              <a:solidFill>
                <a:srgbClr val="FF0000"/>
              </a:solidFill>
            </a:endParaRPr>
          </a:p>
        </p:txBody>
      </p:sp>
      <p:pic>
        <p:nvPicPr>
          <p:cNvPr id="9" name="Picture 3" descr="F:\картинки\1289246221_00080[1].jpg"/>
          <p:cNvPicPr>
            <a:picLocks noChangeAspect="1" noChangeArrowheads="1"/>
          </p:cNvPicPr>
          <p:nvPr/>
        </p:nvPicPr>
        <p:blipFill>
          <a:blip r:embed="rId3"/>
          <a:srcRect/>
          <a:stretch>
            <a:fillRect/>
          </a:stretch>
        </p:blipFill>
        <p:spPr bwMode="auto">
          <a:xfrm>
            <a:off x="4786313" y="3786190"/>
            <a:ext cx="3429025" cy="2286016"/>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Содержимое 6"/>
          <p:cNvSpPr>
            <a:spLocks noGrp="1"/>
          </p:cNvSpPr>
          <p:nvPr>
            <p:ph idx="1"/>
          </p:nvPr>
        </p:nvSpPr>
        <p:spPr>
          <a:xfrm>
            <a:off x="457200" y="571480"/>
            <a:ext cx="8229600" cy="5554683"/>
          </a:xfrm>
        </p:spPr>
        <p:txBody>
          <a:bodyPr>
            <a:noAutofit/>
          </a:bodyPr>
          <a:lstStyle/>
          <a:p>
            <a:r>
              <a:rPr lang="ru-RU" sz="3600" b="1" dirty="0" smtClean="0"/>
              <a:t>Когда началась Великая Отечественная война, мужчины нашего села уходили на фронт. Они своими подвигами прославили наше село. Многие не вернулись с полей сражений в родные места. Они отдали самое дорогое – жизнь, за то, чтобы освободить нашу Родину от врагов.</a:t>
            </a:r>
            <a:endParaRPr lang="ru-RU" sz="3600" b="1" dirty="0"/>
          </a:p>
        </p:txBody>
      </p:sp>
    </p:spTree>
  </p:cSld>
  <p:clrMapOvr>
    <a:masterClrMapping/>
  </p:clrMapOvr>
  <p:transition advTm="1149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9"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Прямоугольник 9"/>
          <p:cNvSpPr/>
          <p:nvPr/>
        </p:nvSpPr>
        <p:spPr>
          <a:xfrm>
            <a:off x="1142976" y="785794"/>
            <a:ext cx="7286676" cy="5262979"/>
          </a:xfrm>
          <a:prstGeom prst="rect">
            <a:avLst/>
          </a:prstGeom>
        </p:spPr>
        <p:txBody>
          <a:bodyPr wrap="square">
            <a:spAutoFit/>
          </a:bodyPr>
          <a:lstStyle/>
          <a:p>
            <a:r>
              <a:rPr lang="ru-RU" sz="4800" dirty="0" smtClean="0"/>
              <a:t>Из нашего села на фронт ушло более 400 человек, не  вернулись с полей сражений 238. </a:t>
            </a:r>
          </a:p>
          <a:p>
            <a:r>
              <a:rPr lang="ru-RU" sz="4800" dirty="0" smtClean="0"/>
              <a:t>Сегодня  в нашем селе не осталось ни одного ветерана.</a:t>
            </a:r>
            <a:endParaRPr lang="ru-RU"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SHcy;&amp;acy;&amp;bcy;&amp;lcy;&amp;ocy;&amp;ncy; &amp;pcy;&amp;rcy;&amp;iecy;&amp;zcy;&amp;iecy;&amp;ncy;&amp;tcy;&amp;acy;&amp;tscy;&amp;icy;&amp;icy; &quot;&amp;Dcy;&amp;iecy;&amp;ncy;&amp;softcy; &amp;Pcy;&amp;ocy;&amp;bcy;&amp;iecy;&amp;dcy;&amp;ycy;_14&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Заголовок 9"/>
          <p:cNvSpPr>
            <a:spLocks noGrp="1"/>
          </p:cNvSpPr>
          <p:nvPr>
            <p:ph type="title"/>
          </p:nvPr>
        </p:nvSpPr>
        <p:spPr/>
        <p:txBody>
          <a:bodyPr/>
          <a:lstStyle/>
          <a:p>
            <a:r>
              <a:rPr lang="ru-RU" b="1" dirty="0" smtClean="0"/>
              <a:t>Ветераны  1991 год</a:t>
            </a:r>
            <a:endParaRPr lang="ru-RU" b="1" dirty="0"/>
          </a:p>
        </p:txBody>
      </p:sp>
      <p:pic>
        <p:nvPicPr>
          <p:cNvPr id="16" name="Picture 2"/>
          <p:cNvPicPr>
            <a:picLocks noChangeAspect="1" noChangeArrowheads="1"/>
          </p:cNvPicPr>
          <p:nvPr/>
        </p:nvPicPr>
        <p:blipFill>
          <a:blip r:embed="rId3"/>
          <a:srcRect/>
          <a:stretch>
            <a:fillRect/>
          </a:stretch>
        </p:blipFill>
        <p:spPr bwMode="auto">
          <a:xfrm rot="5400000">
            <a:off x="2536017" y="35695"/>
            <a:ext cx="4500594" cy="6858048"/>
          </a:xfrm>
          <a:prstGeom prst="rect">
            <a:avLst/>
          </a:prstGeom>
          <a:noFill/>
          <a:ln w="9525">
            <a:noFill/>
            <a:miter lim="800000"/>
            <a:headEnd/>
            <a:tailEnd/>
          </a:ln>
        </p:spPr>
      </p:pic>
    </p:spTree>
  </p:cSld>
  <p:clrMapOvr>
    <a:masterClrMapping/>
  </p:clrMapOvr>
  <p:transition advTm="1609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642910" y="642918"/>
            <a:ext cx="7643866" cy="5509200"/>
          </a:xfrm>
          <a:prstGeom prst="rect">
            <a:avLst/>
          </a:prstGeom>
        </p:spPr>
        <p:txBody>
          <a:bodyPr wrap="square">
            <a:spAutoFit/>
          </a:bodyPr>
          <a:lstStyle/>
          <a:p>
            <a:pPr algn="ctr"/>
            <a:r>
              <a:rPr lang="ru-RU" sz="3200" dirty="0" smtClean="0"/>
              <a:t> </a:t>
            </a:r>
            <a:r>
              <a:rPr lang="ru-RU" sz="3200" b="1" dirty="0" smtClean="0"/>
              <a:t>Победа!</a:t>
            </a:r>
          </a:p>
          <a:p>
            <a:pPr algn="ctr"/>
            <a:r>
              <a:rPr lang="ru-RU" sz="3200" b="1" dirty="0" smtClean="0"/>
              <a:t> Какое крылатое слово! </a:t>
            </a:r>
          </a:p>
          <a:p>
            <a:pPr algn="ctr"/>
            <a:r>
              <a:rPr lang="ru-RU" sz="3200" b="1" dirty="0" smtClean="0"/>
              <a:t>Оно, как огонь зажигает сердца,</a:t>
            </a:r>
          </a:p>
          <a:p>
            <a:pPr algn="ctr"/>
            <a:r>
              <a:rPr lang="ru-RU" sz="3200" b="1" dirty="0" smtClean="0"/>
              <a:t> Оно трепетать заставляет любого, </a:t>
            </a:r>
          </a:p>
          <a:p>
            <a:pPr algn="ctr"/>
            <a:r>
              <a:rPr lang="ru-RU" sz="3200" b="1" dirty="0" smtClean="0"/>
              <a:t>Оно поднимает на подвиг бойца! </a:t>
            </a:r>
          </a:p>
          <a:p>
            <a:pPr algn="ctr"/>
            <a:r>
              <a:rPr lang="ru-RU" sz="3200" b="1" dirty="0" smtClean="0"/>
              <a:t>Победа - и залпы гремят над Москвою,</a:t>
            </a:r>
          </a:p>
          <a:p>
            <a:pPr algn="ctr"/>
            <a:r>
              <a:rPr lang="ru-RU" sz="3200" b="1" dirty="0" smtClean="0"/>
              <a:t> И трубы играют, и губы поют. </a:t>
            </a:r>
          </a:p>
          <a:p>
            <a:pPr algn="ctr"/>
            <a:r>
              <a:rPr lang="ru-RU" sz="3200" b="1" dirty="0" smtClean="0"/>
              <a:t>Привет тебе, пахарь! </a:t>
            </a:r>
          </a:p>
          <a:p>
            <a:pPr algn="ctr"/>
            <a:r>
              <a:rPr lang="ru-RU" sz="3200" b="1" dirty="0" smtClean="0"/>
              <a:t>Салют тебе, воин! </a:t>
            </a:r>
          </a:p>
          <a:p>
            <a:pPr algn="ctr"/>
            <a:r>
              <a:rPr lang="ru-RU" sz="3200" b="1" dirty="0" smtClean="0"/>
              <a:t>И Родине нашей </a:t>
            </a:r>
          </a:p>
          <a:p>
            <a:pPr algn="ctr"/>
            <a:r>
              <a:rPr lang="ru-RU" sz="3200" b="1" dirty="0" smtClean="0"/>
              <a:t>Трижды салют</a:t>
            </a:r>
            <a:r>
              <a:rPr lang="ru-RU" sz="3200" dirty="0" smtClean="0"/>
              <a:t>!</a:t>
            </a:r>
            <a:endParaRPr lang="ru-RU" sz="3200" dirty="0"/>
          </a:p>
        </p:txBody>
      </p:sp>
    </p:spTree>
  </p:cSld>
  <p:clrMapOvr>
    <a:masterClrMapping/>
  </p:clrMapOvr>
  <p:transition advTm="1736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lstStyle/>
          <a:p>
            <a:r>
              <a:rPr lang="ru-RU" dirty="0" err="1" smtClean="0"/>
              <a:t>Никитченко</a:t>
            </a:r>
            <a:r>
              <a:rPr lang="ru-RU" dirty="0" smtClean="0"/>
              <a:t> Никита Васильевич</a:t>
            </a:r>
            <a:endParaRPr lang="ru-RU" dirty="0"/>
          </a:p>
        </p:txBody>
      </p:sp>
      <p:pic>
        <p:nvPicPr>
          <p:cNvPr id="1026" name="Picture 2" descr="C:\Users\Светлана\Desktop\11_files\slide0001-1.jpg"/>
          <p:cNvPicPr>
            <a:picLocks noGrp="1" noChangeAspect="1" noChangeArrowheads="1"/>
          </p:cNvPicPr>
          <p:nvPr>
            <p:ph sz="half" idx="1"/>
          </p:nvPr>
        </p:nvPicPr>
        <p:blipFill>
          <a:blip r:embed="rId3"/>
          <a:srcRect l="26315" t="18309" r="12432" b="35917"/>
          <a:stretch>
            <a:fillRect/>
          </a:stretch>
        </p:blipFill>
        <p:spPr bwMode="auto">
          <a:xfrm>
            <a:off x="714348" y="1214422"/>
            <a:ext cx="3357586" cy="4429156"/>
          </a:xfrm>
          <a:prstGeom prst="rect">
            <a:avLst/>
          </a:prstGeom>
          <a:noFill/>
        </p:spPr>
      </p:pic>
      <p:sp>
        <p:nvSpPr>
          <p:cNvPr id="9" name="Содержимое 8"/>
          <p:cNvSpPr>
            <a:spLocks noGrp="1"/>
          </p:cNvSpPr>
          <p:nvPr>
            <p:ph sz="half" idx="2"/>
          </p:nvPr>
        </p:nvSpPr>
        <p:spPr>
          <a:xfrm>
            <a:off x="4648200" y="1285860"/>
            <a:ext cx="4038600" cy="4840303"/>
          </a:xfrm>
        </p:spPr>
        <p:txBody>
          <a:bodyPr>
            <a:normAutofit fontScale="55000" lnSpcReduction="20000"/>
          </a:bodyPr>
          <a:lstStyle/>
          <a:p>
            <a:r>
              <a:rPr lang="ru-RU" sz="2900" dirty="0" smtClean="0"/>
              <a:t>НИКИТЧЕНКО Никита Васильевич(1903-1944)-родился в селе </a:t>
            </a:r>
            <a:r>
              <a:rPr lang="ru-RU" sz="2900" dirty="0" err="1" smtClean="0"/>
              <a:t>Новобелая</a:t>
            </a:r>
            <a:r>
              <a:rPr lang="ru-RU" sz="2900" dirty="0" smtClean="0"/>
              <a:t> </a:t>
            </a:r>
            <a:r>
              <a:rPr lang="ru-RU" sz="2900" dirty="0" err="1" smtClean="0"/>
              <a:t>Кан-темировского</a:t>
            </a:r>
            <a:r>
              <a:rPr lang="ru-RU" sz="2900" dirty="0" smtClean="0"/>
              <a:t> района Воронежской области. В Советской армии с марта 1942 года, призван Калининским рай военкоматом Уссурийской области.</a:t>
            </a:r>
          </a:p>
          <a:p>
            <a:r>
              <a:rPr lang="ru-RU" sz="2900" dirty="0" smtClean="0"/>
              <a:t>В действующей армии с мая 1944 года.</a:t>
            </a:r>
          </a:p>
          <a:p>
            <a:r>
              <a:rPr lang="ru-RU" sz="2900" dirty="0" smtClean="0"/>
              <a:t>Рядовой 42-го отдельного штурмового инженерно-саперного саперного батальона9-й штурмовой бригады 3-го Прибалтийского фронта. </a:t>
            </a:r>
          </a:p>
          <a:p>
            <a:r>
              <a:rPr lang="ru-RU" sz="2900" dirty="0" smtClean="0"/>
              <a:t>26 июня 1944 г. у деревни </a:t>
            </a:r>
            <a:r>
              <a:rPr lang="ru-RU" sz="2900" dirty="0" err="1" smtClean="0"/>
              <a:t>Погостище</a:t>
            </a:r>
            <a:r>
              <a:rPr lang="ru-RU" sz="2900" dirty="0" smtClean="0"/>
              <a:t> Псковского района под огнем противника заминировал танко­опасное направление перед передним краем наших войск. Во время контратаки танков противника с двумя противотанковыми минами бросился под вражеский танк и подорвал его. Похоронен на </a:t>
            </a:r>
            <a:r>
              <a:rPr lang="ru-RU" sz="2900" dirty="0" err="1" smtClean="0"/>
              <a:t>Псковщине</a:t>
            </a:r>
            <a:r>
              <a:rPr lang="ru-RU" sz="2900" dirty="0" smtClean="0"/>
              <a:t>.</a:t>
            </a:r>
          </a:p>
          <a:p>
            <a:r>
              <a:rPr lang="ru-RU" sz="2900" dirty="0" smtClean="0"/>
              <a:t>Звание </a:t>
            </a:r>
            <a:r>
              <a:rPr lang="ru-RU" sz="2900" b="1" dirty="0" smtClean="0"/>
              <a:t>Героя Советского Союза </a:t>
            </a:r>
            <a:r>
              <a:rPr lang="ru-RU" sz="2900" dirty="0" smtClean="0"/>
              <a:t>Н.В. </a:t>
            </a:r>
            <a:r>
              <a:rPr lang="ru-RU" sz="2900" dirty="0" err="1" smtClean="0"/>
              <a:t>Никитченко</a:t>
            </a:r>
            <a:r>
              <a:rPr lang="ru-RU" sz="2900" dirty="0" smtClean="0"/>
              <a:t> присвоено посмертно в 1945 г.</a:t>
            </a:r>
          </a:p>
          <a:p>
            <a:endParaRPr lang="ru-RU" dirty="0"/>
          </a:p>
        </p:txBody>
      </p:sp>
      <p:pic>
        <p:nvPicPr>
          <p:cNvPr id="11266" name="Picture 2" descr="nagradw"/>
          <p:cNvPicPr>
            <a:picLocks noChangeAspect="1" noChangeArrowheads="1"/>
          </p:cNvPicPr>
          <p:nvPr/>
        </p:nvPicPr>
        <p:blipFill>
          <a:blip r:embed="rId4" cstate="print"/>
          <a:srcRect/>
          <a:stretch>
            <a:fillRect/>
          </a:stretch>
        </p:blipFill>
        <p:spPr bwMode="auto">
          <a:xfrm>
            <a:off x="3214678" y="5000636"/>
            <a:ext cx="1643074" cy="1214422"/>
          </a:xfrm>
          <a:prstGeom prst="rect">
            <a:avLst/>
          </a:prstGeom>
          <a:noFill/>
        </p:spPr>
      </p:pic>
    </p:spTree>
  </p:cSld>
  <p:clrMapOvr>
    <a:masterClrMapping/>
  </p:clrMapOvr>
  <p:transition advTm="1761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Заголовок 7"/>
          <p:cNvSpPr>
            <a:spLocks noGrp="1"/>
          </p:cNvSpPr>
          <p:nvPr>
            <p:ph type="title"/>
          </p:nvPr>
        </p:nvSpPr>
        <p:spPr/>
        <p:txBody>
          <a:bodyPr/>
          <a:lstStyle/>
          <a:p>
            <a:r>
              <a:rPr lang="ru-RU" dirty="0" err="1" smtClean="0"/>
              <a:t>Кулинченко</a:t>
            </a:r>
            <a:r>
              <a:rPr lang="ru-RU" dirty="0" smtClean="0"/>
              <a:t> Петр Михайлович</a:t>
            </a:r>
            <a:endParaRPr lang="ru-RU" dirty="0"/>
          </a:p>
        </p:txBody>
      </p:sp>
      <p:sp>
        <p:nvSpPr>
          <p:cNvPr id="10" name="Содержимое 9"/>
          <p:cNvSpPr>
            <a:spLocks noGrp="1"/>
          </p:cNvSpPr>
          <p:nvPr>
            <p:ph sz="half" idx="2"/>
          </p:nvPr>
        </p:nvSpPr>
        <p:spPr>
          <a:xfrm>
            <a:off x="4000496" y="1214423"/>
            <a:ext cx="4686304" cy="4214842"/>
          </a:xfrm>
        </p:spPr>
        <p:txBody>
          <a:bodyPr>
            <a:noAutofit/>
          </a:bodyPr>
          <a:lstStyle/>
          <a:p>
            <a:pPr>
              <a:lnSpc>
                <a:spcPct val="120000"/>
              </a:lnSpc>
            </a:pPr>
            <a:r>
              <a:rPr lang="ru-RU" sz="1100" dirty="0" err="1" smtClean="0"/>
              <a:t>Кулинченко</a:t>
            </a:r>
            <a:r>
              <a:rPr lang="ru-RU" sz="1100" dirty="0" smtClean="0"/>
              <a:t> Петр Михайлович родился 2 января 1924 года в селе </a:t>
            </a:r>
            <a:r>
              <a:rPr lang="ru-RU" sz="1100" dirty="0" err="1" smtClean="0"/>
              <a:t>Новобелая</a:t>
            </a:r>
            <a:r>
              <a:rPr lang="ru-RU" sz="1100" dirty="0" smtClean="0"/>
              <a:t>. Окончил начальную школу,3 класса. До войны работал трактористом. </a:t>
            </a:r>
          </a:p>
          <a:p>
            <a:pPr>
              <a:lnSpc>
                <a:spcPct val="120000"/>
              </a:lnSpc>
            </a:pPr>
            <a:r>
              <a:rPr lang="ru-RU" sz="1100" dirty="0" smtClean="0"/>
              <a:t>В армию  призван в 1943 году 18 января. Служил в 1216 части ,корпус- наводчиком. Участвовал в освобождении хутора </a:t>
            </a:r>
            <a:r>
              <a:rPr lang="ru-RU" sz="1100" dirty="0" err="1" smtClean="0"/>
              <a:t>Павленково</a:t>
            </a:r>
            <a:r>
              <a:rPr lang="ru-RU" sz="1100" dirty="0" smtClean="0"/>
              <a:t> и Белолуцка от врагов. Через несколько месяцев попадает в госпиталь с сильным обморожением. После лечения продолжает воевать в 23 запасном Артиллерийском полку, где прошел  полковую школу и получил звание младшего </a:t>
            </a:r>
            <a:r>
              <a:rPr lang="ru-RU" sz="1100" dirty="0" err="1" smtClean="0"/>
              <a:t>сержанта.С</a:t>
            </a:r>
            <a:r>
              <a:rPr lang="ru-RU" sz="1100" dirty="0" smtClean="0"/>
              <a:t>  августа по декабрь1943 года был артиллерийским наводчиком 152 мм пушки. В 1944 году полк принимает участие в обороне Заполярья.</a:t>
            </a:r>
          </a:p>
          <a:p>
            <a:pPr>
              <a:lnSpc>
                <a:spcPct val="120000"/>
              </a:lnSpc>
            </a:pPr>
            <a:r>
              <a:rPr lang="ru-RU" sz="1100" dirty="0" smtClean="0"/>
              <a:t>Здесь был награжден за отвагу  </a:t>
            </a:r>
            <a:r>
              <a:rPr lang="ru-RU" sz="1100" b="1" dirty="0" smtClean="0"/>
              <a:t>медалью»За оборону</a:t>
            </a:r>
            <a:r>
              <a:rPr lang="ru-RU" sz="1100" dirty="0" smtClean="0"/>
              <a:t> </a:t>
            </a:r>
            <a:r>
              <a:rPr lang="ru-RU" sz="1100" b="1" dirty="0" smtClean="0"/>
              <a:t>Советского Заполярья» </a:t>
            </a:r>
            <a:r>
              <a:rPr lang="ru-RU" sz="1100" dirty="0" smtClean="0"/>
              <a:t>Потом полк был переброшен в город Житомир, где получил пополнение и был направлен на 3-й Украинский фронт. В начале 1945 года  полк участвовал в освобождении Венгрии. За разгром 11 танковых дивизий противника  Петр Михайлович получил </a:t>
            </a:r>
            <a:r>
              <a:rPr lang="ru-RU" sz="1100" b="1" dirty="0" smtClean="0"/>
              <a:t>благодарность</a:t>
            </a:r>
            <a:r>
              <a:rPr lang="ru-RU" sz="1100" dirty="0" smtClean="0"/>
              <a:t>. Демобилизован был из 198 –го Курильского стрелкового полка. Имеет награды:</a:t>
            </a:r>
            <a:r>
              <a:rPr lang="ru-RU" sz="1100" b="1" dirty="0" smtClean="0"/>
              <a:t> Орден Красной звезды», медали « 25 лет победы над Германией», 50 лет Вооруженных Сил СССР</a:t>
            </a:r>
            <a:r>
              <a:rPr lang="ru-RU" sz="1100" dirty="0" smtClean="0"/>
              <a:t>.</a:t>
            </a:r>
            <a:endParaRPr lang="ru-RU" sz="1100" dirty="0"/>
          </a:p>
        </p:txBody>
      </p:sp>
      <p:pic>
        <p:nvPicPr>
          <p:cNvPr id="11" name="Picture 2"/>
          <p:cNvPicPr>
            <a:picLocks noGrp="1" noChangeAspect="1" noChangeArrowheads="1"/>
          </p:cNvPicPr>
          <p:nvPr>
            <p:ph sz="half" idx="1"/>
          </p:nvPr>
        </p:nvPicPr>
        <p:blipFill>
          <a:blip r:embed="rId3"/>
          <a:srcRect t="5263" r="1270"/>
          <a:stretch>
            <a:fillRect/>
          </a:stretch>
        </p:blipFill>
        <p:spPr bwMode="auto">
          <a:xfrm rot="5400000">
            <a:off x="71406" y="2500306"/>
            <a:ext cx="4500594" cy="3214710"/>
          </a:xfrm>
          <a:prstGeom prst="rect">
            <a:avLst/>
          </a:prstGeom>
          <a:noFill/>
          <a:ln w="9525">
            <a:noFill/>
            <a:miter lim="800000"/>
            <a:headEnd/>
            <a:tailEnd/>
          </a:ln>
        </p:spPr>
      </p:pic>
      <p:pic>
        <p:nvPicPr>
          <p:cNvPr id="26626" name="Picture 2" descr="http://player.myshared.ru/324032/data/images/img23.jpg"/>
          <p:cNvPicPr>
            <a:picLocks noChangeAspect="1" noChangeArrowheads="1"/>
          </p:cNvPicPr>
          <p:nvPr/>
        </p:nvPicPr>
        <p:blipFill>
          <a:blip r:embed="rId4"/>
          <a:srcRect/>
          <a:stretch>
            <a:fillRect/>
          </a:stretch>
        </p:blipFill>
        <p:spPr bwMode="auto">
          <a:xfrm>
            <a:off x="4929190" y="5500702"/>
            <a:ext cx="1357322" cy="1000132"/>
          </a:xfrm>
          <a:prstGeom prst="rect">
            <a:avLst/>
          </a:prstGeom>
          <a:noFill/>
        </p:spPr>
      </p:pic>
    </p:spTree>
  </p:cSld>
  <p:clrMapOvr>
    <a:masterClrMapping/>
  </p:clrMapOvr>
  <p:transition advTm="1480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pedsovet.su/_ld/356/196729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ru-RU" dirty="0" smtClean="0"/>
              <a:t/>
            </a:r>
            <a:br>
              <a:rPr lang="ru-RU" dirty="0" smtClean="0"/>
            </a:br>
            <a:r>
              <a:rPr lang="ru-RU" dirty="0" err="1" smtClean="0"/>
              <a:t>Шворникова</a:t>
            </a:r>
            <a:r>
              <a:rPr lang="ru-RU" dirty="0" smtClean="0"/>
              <a:t> Евдокия Федотовна</a:t>
            </a:r>
            <a:endParaRPr lang="ru-RU" dirty="0"/>
          </a:p>
        </p:txBody>
      </p:sp>
      <p:sp>
        <p:nvSpPr>
          <p:cNvPr id="9" name="Содержимое 8"/>
          <p:cNvSpPr>
            <a:spLocks noGrp="1"/>
          </p:cNvSpPr>
          <p:nvPr>
            <p:ph sz="half" idx="2"/>
          </p:nvPr>
        </p:nvSpPr>
        <p:spPr>
          <a:xfrm>
            <a:off x="3786182" y="1428736"/>
            <a:ext cx="4900618" cy="4143404"/>
          </a:xfrm>
        </p:spPr>
        <p:txBody>
          <a:bodyPr>
            <a:normAutofit fontScale="77500" lnSpcReduction="20000"/>
          </a:bodyPr>
          <a:lstStyle/>
          <a:p>
            <a:pPr>
              <a:lnSpc>
                <a:spcPct val="150000"/>
              </a:lnSpc>
            </a:pPr>
            <a:r>
              <a:rPr lang="ru-RU" sz="1400" dirty="0" err="1" smtClean="0"/>
              <a:t>Шворникова</a:t>
            </a:r>
            <a:r>
              <a:rPr lang="ru-RU" sz="1400" dirty="0" smtClean="0"/>
              <a:t> Евдокия Федотовна  родилась в селе </a:t>
            </a:r>
            <a:r>
              <a:rPr lang="ru-RU" sz="1400" dirty="0" err="1" smtClean="0"/>
              <a:t>Новобелая</a:t>
            </a:r>
            <a:r>
              <a:rPr lang="ru-RU" sz="1400" dirty="0" smtClean="0"/>
              <a:t>  в 1920 году. Жила как все  сельские дети. В 1943 году , весною пришло в колхоз письмо: - срочно отобрать четырех местных девушек для обучению саперному делу. В числе  этих девушек  оказалась и Евдокия Федотовна. В Лисках прошла 3-х месячное обучение саперному делу. После  чего попадает на Второй Украинский фронт.</a:t>
            </a:r>
          </a:p>
          <a:p>
            <a:pPr>
              <a:lnSpc>
                <a:spcPct val="150000"/>
              </a:lnSpc>
            </a:pPr>
            <a:r>
              <a:rPr lang="ru-RU" sz="1400" dirty="0" smtClean="0"/>
              <a:t>Была в Румынии, </a:t>
            </a:r>
            <a:r>
              <a:rPr lang="ru-RU" sz="1400" dirty="0" err="1" smtClean="0"/>
              <a:t>Чехословакии,Германии</a:t>
            </a:r>
            <a:r>
              <a:rPr lang="ru-RU" sz="1400" dirty="0" smtClean="0"/>
              <a:t>. Переправлялась через Днепр  и  Днестр, шла через Карпаты. Много  полей было разминировано храброй русской девушкой.</a:t>
            </a:r>
          </a:p>
          <a:p>
            <a:pPr>
              <a:lnSpc>
                <a:spcPct val="150000"/>
              </a:lnSpc>
            </a:pPr>
            <a:r>
              <a:rPr lang="ru-RU" sz="1400" dirty="0" smtClean="0"/>
              <a:t>Евдокия Федотовна начала свой путь от Второго Украинского  фронта, а закончила на  Дунае. Для того .чтобы заработать </a:t>
            </a:r>
            <a:r>
              <a:rPr lang="ru-RU" sz="1400" b="1" dirty="0" smtClean="0"/>
              <a:t>з</a:t>
            </a:r>
            <a:r>
              <a:rPr lang="ru-RU" sz="1400" dirty="0" smtClean="0"/>
              <a:t>начок </a:t>
            </a:r>
            <a:r>
              <a:rPr lang="ru-RU" sz="1400" b="1" dirty="0" smtClean="0"/>
              <a:t>«Отличный сапер», </a:t>
            </a:r>
            <a:r>
              <a:rPr lang="ru-RU" sz="1400" dirty="0" smtClean="0"/>
              <a:t>надо разминировать 250 мин.А она разминировала -500.</a:t>
            </a:r>
          </a:p>
          <a:p>
            <a:pPr>
              <a:lnSpc>
                <a:spcPct val="150000"/>
              </a:lnSpc>
            </a:pPr>
            <a:r>
              <a:rPr lang="ru-RU" sz="1400" dirty="0" smtClean="0"/>
              <a:t>У Евдокии Федотовны две медали: </a:t>
            </a:r>
            <a:r>
              <a:rPr lang="ru-RU" sz="1400" b="1" dirty="0" smtClean="0"/>
              <a:t>медаль «За отвагу» и медаль «За победу над Германией»</a:t>
            </a:r>
          </a:p>
          <a:p>
            <a:r>
              <a:rPr lang="ru-RU" sz="1400" dirty="0" smtClean="0"/>
              <a:t>                     Нет, это горят не хаты-</a:t>
            </a:r>
          </a:p>
          <a:p>
            <a:r>
              <a:rPr lang="ru-RU" sz="1400" dirty="0" smtClean="0"/>
              <a:t>                      То юность моя в огне.</a:t>
            </a:r>
          </a:p>
          <a:p>
            <a:r>
              <a:rPr lang="ru-RU" sz="1400" dirty="0" smtClean="0"/>
              <a:t>                       Идут по войне девчата,</a:t>
            </a:r>
          </a:p>
          <a:p>
            <a:r>
              <a:rPr lang="ru-RU" sz="1400" dirty="0" smtClean="0"/>
              <a:t>                      Похожие на парней…</a:t>
            </a:r>
            <a:endParaRPr lang="ru-RU" sz="1400" dirty="0"/>
          </a:p>
        </p:txBody>
      </p:sp>
      <p:pic>
        <p:nvPicPr>
          <p:cNvPr id="10" name="Picture 2" descr="C:\Users\Светлана\Desktop\22_files\slide0001-1.jpg"/>
          <p:cNvPicPr>
            <a:picLocks noGrp="1" noChangeAspect="1" noChangeArrowheads="1"/>
          </p:cNvPicPr>
          <p:nvPr>
            <p:ph sz="half" idx="1"/>
          </p:nvPr>
        </p:nvPicPr>
        <p:blipFill>
          <a:blip r:embed="rId3"/>
          <a:srcRect l="2222" t="1471" r="4444" b="4412"/>
          <a:stretch>
            <a:fillRect/>
          </a:stretch>
        </p:blipFill>
        <p:spPr bwMode="auto">
          <a:xfrm>
            <a:off x="500034" y="1714488"/>
            <a:ext cx="2857520" cy="4572032"/>
          </a:xfrm>
          <a:prstGeom prst="rect">
            <a:avLst/>
          </a:prstGeom>
          <a:noFill/>
        </p:spPr>
      </p:pic>
      <p:pic>
        <p:nvPicPr>
          <p:cNvPr id="25602" name="Picture 2" descr="http://player.myshared.ru/324032/data/images/img25.jpg"/>
          <p:cNvPicPr>
            <a:picLocks noChangeAspect="1" noChangeArrowheads="1"/>
          </p:cNvPicPr>
          <p:nvPr/>
        </p:nvPicPr>
        <p:blipFill>
          <a:blip r:embed="rId4"/>
          <a:srcRect/>
          <a:stretch>
            <a:fillRect/>
          </a:stretch>
        </p:blipFill>
        <p:spPr bwMode="auto">
          <a:xfrm>
            <a:off x="7500958" y="5214950"/>
            <a:ext cx="1090608" cy="1114410"/>
          </a:xfrm>
          <a:prstGeom prst="rect">
            <a:avLst/>
          </a:prstGeom>
          <a:noFill/>
        </p:spPr>
      </p:pic>
      <p:pic>
        <p:nvPicPr>
          <p:cNvPr id="25604" name="Picture 4" descr="http://player.myshared.ru/324032/data/images/img32.jpg"/>
          <p:cNvPicPr>
            <a:picLocks noChangeAspect="1" noChangeArrowheads="1"/>
          </p:cNvPicPr>
          <p:nvPr/>
        </p:nvPicPr>
        <p:blipFill>
          <a:blip r:embed="rId5"/>
          <a:srcRect/>
          <a:stretch>
            <a:fillRect/>
          </a:stretch>
        </p:blipFill>
        <p:spPr bwMode="auto">
          <a:xfrm>
            <a:off x="3428992" y="5143512"/>
            <a:ext cx="1214446" cy="1357322"/>
          </a:xfrm>
          <a:prstGeom prst="rect">
            <a:avLst/>
          </a:prstGeom>
          <a:noFill/>
        </p:spPr>
      </p:pic>
    </p:spTree>
  </p:cSld>
  <p:clrMapOvr>
    <a:masterClrMapping/>
  </p:clrMapOvr>
  <p:transition advTm="16692"/>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1949</Words>
  <Application>Microsoft Office PowerPoint</Application>
  <PresentationFormat>Экран (4:3)</PresentationFormat>
  <Paragraphs>113</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Знаем! Помним! Гордимся!</vt:lpstr>
      <vt:lpstr>Слайд 3</vt:lpstr>
      <vt:lpstr>Слайд 4</vt:lpstr>
      <vt:lpstr>Ветераны  1991 год</vt:lpstr>
      <vt:lpstr>Слайд 6</vt:lpstr>
      <vt:lpstr>Никитченко Никита Васильевич</vt:lpstr>
      <vt:lpstr>Кулинченко Петр Михайлович</vt:lpstr>
      <vt:lpstr> Шворникова Евдокия Федотовна</vt:lpstr>
      <vt:lpstr>Меловатский Павел Андреевич</vt:lpstr>
      <vt:lpstr>Абраменко Иван Филиппович</vt:lpstr>
      <vt:lpstr>Никитченко Тихон Васильевич</vt:lpstr>
      <vt:lpstr>Шинкаренко Иван Елисеевич</vt:lpstr>
      <vt:lpstr>Фурсин  Захар Митрофанович</vt:lpstr>
      <vt:lpstr>Бородавкин Степан Макарович</vt:lpstr>
      <vt:lpstr>Резников Матвей Никитич</vt:lpstr>
      <vt:lpstr>Цепковский Федор Сергеевич</vt:lpstr>
      <vt:lpstr>Быхалов Владимир Кириллович</vt:lpstr>
      <vt:lpstr>Згонников Лука  Алексеевич</vt:lpstr>
      <vt:lpstr>Слайд 20</vt:lpstr>
      <vt:lpstr>Чубов Николай Яковлевич</vt:lpstr>
      <vt:lpstr>Мы будем вечно помнить подвиги солдат</vt:lpstr>
      <vt:lpstr>9 мая</vt:lpstr>
      <vt:lpstr>Слайд 24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Ветераны</dc:title>
  <dc:creator>Светлана</dc:creator>
  <cp:lastModifiedBy>Светлана</cp:lastModifiedBy>
  <cp:revision>73</cp:revision>
  <dcterms:created xsi:type="dcterms:W3CDTF">2015-02-08T08:22:13Z</dcterms:created>
  <dcterms:modified xsi:type="dcterms:W3CDTF">2016-02-08T15:37:49Z</dcterms:modified>
</cp:coreProperties>
</file>