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7" r:id="rId2"/>
    <p:sldId id="258" r:id="rId3"/>
    <p:sldId id="259" r:id="rId4"/>
    <p:sldId id="260" r:id="rId5"/>
    <p:sldId id="256" r:id="rId6"/>
    <p:sldId id="263" r:id="rId7"/>
    <p:sldId id="262" r:id="rId8"/>
    <p:sldId id="265" r:id="rId9"/>
    <p:sldId id="269" r:id="rId10"/>
    <p:sldId id="266" r:id="rId1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99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00113" y="549275"/>
            <a:ext cx="7632700" cy="115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650" y="1844675"/>
            <a:ext cx="3775075" cy="2047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3125" y="1844675"/>
            <a:ext cx="3776663" cy="2047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55650" y="4044950"/>
            <a:ext cx="3775075" cy="2047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3125" y="4044950"/>
            <a:ext cx="3776663" cy="2047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F7038-9CD4-479A-A284-367948DD287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549275"/>
            <a:ext cx="7632700" cy="115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55650" y="1844675"/>
            <a:ext cx="3775075" cy="42481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3125" y="1844675"/>
            <a:ext cx="3776663" cy="2047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125" y="4044950"/>
            <a:ext cx="3776663" cy="2047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08943-07F7-4836-83E1-A67AE39B780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0B0D67B-8A7D-4C86-9F7F-C90A2061E9D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6ABE57E-1418-43E0-A7B8-9AB9DB136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91;&#1079;&#1085;&#1080;&#1082;\Aleksandr_Sergeevich_Pushkin_-_Uznik_(iPlayer.fm)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42976" y="2071678"/>
            <a:ext cx="7772400" cy="20462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>
                <a:latin typeface="Monotype Corsiva" pitchFamily="66" charset="0"/>
              </a:rPr>
              <a:t/>
            </a:r>
            <a:br>
              <a:rPr lang="ru-RU" sz="7200" dirty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> </a:t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/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b="1" dirty="0" smtClean="0">
                <a:latin typeface="Monotype Corsiva" pitchFamily="66" charset="0"/>
              </a:rPr>
              <a:t>Добро пожаловать в творческую</a:t>
            </a:r>
            <a:br>
              <a:rPr lang="ru-RU" sz="7200" b="1" dirty="0" smtClean="0">
                <a:latin typeface="Monotype Corsiva" pitchFamily="66" charset="0"/>
              </a:rPr>
            </a:br>
            <a:r>
              <a:rPr lang="ru-RU" sz="7200" b="1" dirty="0" smtClean="0">
                <a:latin typeface="Monotype Corsiva" pitchFamily="66" charset="0"/>
              </a:rPr>
              <a:t>лабораторию!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274838"/>
            <a:ext cx="6858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Выучить стихотворение наизусть.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Нарисовать схему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размещения персонажей стихотворения.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10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Monotype Corsiva" pitchFamily="66" charset="0"/>
              </a:rPr>
              <a:t>Чем можно заниматься</a:t>
            </a:r>
            <a:br>
              <a:rPr lang="ru-RU" sz="6000" b="1" dirty="0" smtClean="0">
                <a:latin typeface="Monotype Corsiva" pitchFamily="66" charset="0"/>
              </a:rPr>
            </a:br>
            <a:r>
              <a:rPr lang="ru-RU" sz="6000" b="1" dirty="0" smtClean="0">
                <a:latin typeface="Monotype Corsiva" pitchFamily="66" charset="0"/>
              </a:rPr>
              <a:t> в лаборатории?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858016" y="2428868"/>
          <a:ext cx="1114425" cy="1047750"/>
        </p:xfrm>
        <a:graphic>
          <a:graphicData uri="http://schemas.openxmlformats.org/presentationml/2006/ole">
            <p:oleObj spid="_x0000_s1034" name="Фотография Photo Editor" r:id="rId3" imgW="1114581" imgH="1047619" progId="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28750" y="4151313"/>
          <a:ext cx="3141663" cy="2324100"/>
        </p:xfrm>
        <a:graphic>
          <a:graphicData uri="http://schemas.openxmlformats.org/presentationml/2006/ole">
            <p:oleObj spid="_x0000_s1035" name="Фотография Photo Editor" r:id="rId4" imgW="4571429" imgH="3381847" progId="">
              <p:embed/>
            </p:oleObj>
          </a:graphicData>
        </a:graphic>
      </p:graphicFrame>
      <p:graphicFrame>
        <p:nvGraphicFramePr>
          <p:cNvPr id="1028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5643570" y="4071942"/>
          <a:ext cx="2730500" cy="2047875"/>
        </p:xfrm>
        <a:graphic>
          <a:graphicData uri="http://schemas.openxmlformats.org/presentationml/2006/ole">
            <p:oleObj spid="_x0000_s1036" name="Фотография Photo Editor" r:id="rId5" imgW="3809524" imgH="2857899" progId="">
              <p:embed/>
            </p:oleObj>
          </a:graphicData>
        </a:graphic>
      </p:graphicFrame>
      <p:graphicFrame>
        <p:nvGraphicFramePr>
          <p:cNvPr id="1029" name="Object 1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571736" y="2000240"/>
          <a:ext cx="2520950" cy="1898650"/>
        </p:xfrm>
        <a:graphic>
          <a:graphicData uri="http://schemas.openxmlformats.org/presentationml/2006/ole">
            <p:oleObj spid="_x0000_s1037" name="Фотография Photo Editor" r:id="rId6" imgW="1428949" imgH="1076475" progId="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620713"/>
            <a:ext cx="7632700" cy="1150937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Monotype Corsiva" pitchFamily="66" charset="0"/>
              </a:rPr>
              <a:t>Этапы проведения эксперимента: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142976" y="2214554"/>
            <a:ext cx="7790712" cy="4033846"/>
          </a:xfrm>
        </p:spPr>
        <p:txBody>
          <a:bodyPr/>
          <a:lstStyle/>
          <a:p>
            <a:pPr marL="571500" indent="-571500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постановка проблемы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571500" indent="-571500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работа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 текстом,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 научной литературой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571500" indent="-571500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выбор экспериментального инструмента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571500" indent="-571500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проведение эксперимента по плану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571500" indent="-571500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представление результата эксперимента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</a:p>
        </p:txBody>
      </p:sp>
      <p:pic>
        <p:nvPicPr>
          <p:cNvPr id="4" name="Aleksandr_Sergeevich_Pushkin_-_Uznik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1439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52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1000100" y="620713"/>
            <a:ext cx="7929618" cy="57610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Удивительное и прекрасное имя – Пушкин.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Он для нас само воплощение поэзии, синоним высокого слова ПОЭТ</a:t>
            </a:r>
          </a:p>
        </p:txBody>
      </p:sp>
      <p:pic>
        <p:nvPicPr>
          <p:cNvPr id="117764" name="Picture 4" descr="pushkin_00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214554"/>
            <a:ext cx="3334695" cy="4428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1b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4341809"/>
            <a:ext cx="2516191" cy="251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6000" b="1" dirty="0" smtClean="0">
                <a:solidFill>
                  <a:srgbClr val="660033"/>
                </a:solidFill>
                <a:effectLst/>
                <a:latin typeface="Monotype Corsiva" pitchFamily="66" charset="0"/>
              </a:rPr>
              <a:t>О чем стихотворение 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2857496"/>
            <a:ext cx="3929090" cy="124523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 свободе</a:t>
            </a:r>
            <a:endParaRPr lang="ru-RU" sz="60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2143116"/>
            <a:ext cx="26100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 неволе</a:t>
            </a:r>
            <a:endParaRPr lang="ru-RU" sz="60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214942" y="1714488"/>
            <a:ext cx="91440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endCxn id="3" idx="0"/>
          </p:cNvCxnSpPr>
          <p:nvPr/>
        </p:nvCxnSpPr>
        <p:spPr>
          <a:xfrm rot="10800000" flipV="1">
            <a:off x="3036084" y="1714488"/>
            <a:ext cx="1178727" cy="114300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429132"/>
            <a:ext cx="3529020" cy="2143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8" name="Picture 2" descr="http://oxu.azstatic.com/uploads/W1siZiIsIjIwMTUvMDIvMjYvMTAvMDgvNTQvODcxL2FyZXN0LmpwZyJdXQ?sha=0c822c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357562"/>
            <a:ext cx="2896134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Выгнутая влево стрелка 11"/>
          <p:cNvSpPr/>
          <p:nvPr/>
        </p:nvSpPr>
        <p:spPr>
          <a:xfrm rot="20304681">
            <a:off x="1881149" y="3447880"/>
            <a:ext cx="1245315" cy="1920008"/>
          </a:xfrm>
          <a:prstGeom prst="curvedRightArrow">
            <a:avLst/>
          </a:prstGeom>
          <a:solidFill>
            <a:srgbClr val="FF0000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низ стрелка 14"/>
          <p:cNvSpPr/>
          <p:nvPr/>
        </p:nvSpPr>
        <p:spPr>
          <a:xfrm rot="4135171">
            <a:off x="4616455" y="2236173"/>
            <a:ext cx="1839915" cy="1051677"/>
          </a:xfrm>
          <a:prstGeom prst="curvedUp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право стрелка 16"/>
          <p:cNvSpPr/>
          <p:nvPr/>
        </p:nvSpPr>
        <p:spPr>
          <a:xfrm rot="21385711">
            <a:off x="6856067" y="3263016"/>
            <a:ext cx="1622809" cy="2281575"/>
          </a:xfrm>
          <a:prstGeom prst="curvedLeftArrow">
            <a:avLst/>
          </a:prstGeom>
          <a:solidFill>
            <a:srgbClr val="FF0000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право стрелка 17"/>
          <p:cNvSpPr/>
          <p:nvPr/>
        </p:nvSpPr>
        <p:spPr>
          <a:xfrm rot="252752">
            <a:off x="2907299" y="2046283"/>
            <a:ext cx="1305263" cy="1404196"/>
          </a:xfrm>
          <a:prstGeom prst="curvedLeftArrow">
            <a:avLst/>
          </a:prstGeom>
          <a:solidFill>
            <a:srgbClr val="FF0000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1142976" y="0"/>
            <a:ext cx="72866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6000" b="1" u="sng" dirty="0">
                <a:solidFill>
                  <a:srgbClr val="660033"/>
                </a:solidFill>
                <a:latin typeface="Monotype Corsiva" pitchFamily="66" charset="0"/>
              </a:rPr>
              <a:t>ПЛАН ПРОВЕДЕНИЯ </a:t>
            </a:r>
          </a:p>
          <a:p>
            <a:pPr algn="ctr"/>
            <a:r>
              <a:rPr lang="ru-RU" sz="6000" b="1" u="sng" dirty="0">
                <a:solidFill>
                  <a:srgbClr val="660033"/>
                </a:solidFill>
                <a:latin typeface="Monotype Corsiva" pitchFamily="66" charset="0"/>
              </a:rPr>
              <a:t>ЭКСПЕРИМЕНТА:</a:t>
            </a:r>
          </a:p>
        </p:txBody>
      </p:sp>
      <p:sp>
        <p:nvSpPr>
          <p:cNvPr id="19" name="Содержимое 18"/>
          <p:cNvSpPr>
            <a:spLocks noGrp="1"/>
          </p:cNvSpPr>
          <p:nvPr>
            <p:ph sz="quarter" idx="3"/>
          </p:nvPr>
        </p:nvSpPr>
        <p:spPr>
          <a:xfrm>
            <a:off x="1214414" y="2571744"/>
            <a:ext cx="1857388" cy="5715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Лексика</a:t>
            </a:r>
            <a:endParaRPr lang="ru-RU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00728" y="1714488"/>
            <a:ext cx="3143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Средства художественной выразительности</a:t>
            </a:r>
            <a:endParaRPr lang="ru-RU" sz="32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57356" y="5357826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endParaRPr lang="ru-RU" sz="32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786446" y="5572140"/>
            <a:ext cx="24288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Интонация</a:t>
            </a:r>
            <a:endParaRPr lang="ru-RU" sz="32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86116" y="4643446"/>
            <a:ext cx="2162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Синтаксис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Пунктуация</a:t>
            </a:r>
            <a:endParaRPr lang="ru-RU" sz="32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08" y="214290"/>
            <a:ext cx="4429156" cy="71438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660033"/>
                </a:solidFill>
                <a:latin typeface="Monotype Corsiva" pitchFamily="66" charset="0"/>
              </a:rPr>
              <a:t>Сделаем выводы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28596" y="1071546"/>
            <a:ext cx="8286808" cy="5395914"/>
          </a:xfrm>
        </p:spPr>
        <p:txBody>
          <a:bodyPr>
            <a:normAutofit fontScale="77500" lnSpcReduction="20000"/>
          </a:bodyPr>
          <a:lstStyle/>
          <a:p>
            <a:pPr marL="53975" eaLnBrk="1" hangingPunct="1"/>
            <a:r>
              <a:rPr lang="ru-RU" dirty="0" smtClean="0">
                <a:solidFill>
                  <a:srgbClr val="FFFF99"/>
                </a:solidFill>
              </a:rPr>
              <a:t> </a:t>
            </a:r>
            <a:r>
              <a:rPr lang="ru-RU" sz="3800" b="1" i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произведение   о  свободе  или  о  неволе?</a:t>
            </a:r>
          </a:p>
          <a:p>
            <a:pPr marL="53975" eaLnBrk="1" hangingPunct="1"/>
            <a:r>
              <a:rPr lang="ru-RU" dirty="0" smtClean="0">
                <a:solidFill>
                  <a:srgbClr val="FFFF99"/>
                </a:solidFill>
              </a:rPr>
              <a:t>      </a:t>
            </a:r>
          </a:p>
          <a:p>
            <a:pPr marL="53975" eaLnBrk="1" hangingPunct="1"/>
            <a:endParaRPr lang="ru-RU" dirty="0" smtClean="0">
              <a:solidFill>
                <a:srgbClr val="FFFF99"/>
              </a:solidFill>
            </a:endParaRPr>
          </a:p>
          <a:p>
            <a:pPr marL="53975" eaLnBrk="1" hangingPunct="1"/>
            <a:endParaRPr lang="ru-RU" dirty="0" smtClean="0">
              <a:solidFill>
                <a:srgbClr val="FFFF99"/>
              </a:solidFill>
            </a:endParaRPr>
          </a:p>
          <a:p>
            <a:pPr marL="53975" eaLnBrk="1" hangingPunct="1"/>
            <a:endParaRPr lang="ru-RU" dirty="0" smtClean="0">
              <a:solidFill>
                <a:srgbClr val="FFFF99"/>
              </a:solidFill>
            </a:endParaRPr>
          </a:p>
          <a:p>
            <a:pPr marL="53975" eaLnBrk="1" hangingPunct="1"/>
            <a:endParaRPr lang="ru-RU" dirty="0" smtClean="0">
              <a:solidFill>
                <a:srgbClr val="FFFF99"/>
              </a:solidFill>
            </a:endParaRPr>
          </a:p>
          <a:p>
            <a:pPr marL="53975" eaLnBrk="1" hangingPunct="1"/>
            <a:endParaRPr lang="ru-RU" dirty="0" smtClean="0">
              <a:solidFill>
                <a:srgbClr val="FFFF99"/>
              </a:solidFill>
            </a:endParaRPr>
          </a:p>
          <a:p>
            <a:pPr marL="53975" eaLnBrk="1" hangingPunct="1"/>
            <a:endParaRPr lang="ru-RU" dirty="0" smtClean="0">
              <a:solidFill>
                <a:srgbClr val="FFFF99"/>
              </a:solidFill>
            </a:endParaRPr>
          </a:p>
          <a:p>
            <a:pPr marL="53975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3975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3975"/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Рождественский писал: «Узник» - </a:t>
            </a:r>
          </a:p>
          <a:p>
            <a:pPr marL="53975"/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 из самых замечательных стихов</a:t>
            </a:r>
          </a:p>
          <a:p>
            <a:pPr marL="53975"/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Пушкина на вечную </a:t>
            </a:r>
          </a:p>
          <a:p>
            <a:pPr marL="53975"/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тему – свобода. </a:t>
            </a:r>
          </a:p>
          <a:p>
            <a:pPr marL="53975"/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Каждая строчка говорит о ней, </a:t>
            </a:r>
          </a:p>
          <a:p>
            <a:pPr marL="53975"/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хотя само слово ни разу не встречается в тексте».</a:t>
            </a:r>
          </a:p>
          <a:p>
            <a:pPr marL="53975" eaLnBrk="1" hangingPunct="1"/>
            <a:endParaRPr lang="ru-RU" dirty="0" smtClean="0">
              <a:solidFill>
                <a:srgbClr val="FFFF99"/>
              </a:solidFill>
            </a:endParaRPr>
          </a:p>
          <a:p>
            <a:pPr marL="53975" eaLnBrk="1" hangingPunct="1"/>
            <a:endParaRPr lang="ru-RU" dirty="0" smtClean="0">
              <a:solidFill>
                <a:srgbClr val="FFFF99"/>
              </a:solidFill>
            </a:endParaRPr>
          </a:p>
          <a:p>
            <a:pPr marL="53975" algn="r" eaLnBrk="1" hangingPunct="1"/>
            <a:endParaRPr lang="ru-RU" sz="4100" dirty="0" smtClean="0">
              <a:solidFill>
                <a:srgbClr val="FFFF99"/>
              </a:solidFill>
            </a:endParaRPr>
          </a:p>
          <a:p>
            <a:pPr marL="53975" algn="r" eaLnBrk="1" hangingPunct="1"/>
            <a:r>
              <a:rPr lang="ru-RU" sz="4100" dirty="0" smtClean="0">
                <a:solidFill>
                  <a:srgbClr val="FF0000"/>
                </a:solidFill>
              </a:rPr>
              <a:t> </a:t>
            </a:r>
            <a:r>
              <a:rPr lang="ru-RU" sz="4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Здесь единоборство невольнического  и свободолюбивого  начал</a:t>
            </a:r>
          </a:p>
        </p:txBody>
      </p:sp>
      <p:pic>
        <p:nvPicPr>
          <p:cNvPr id="7" name="Picture 5" descr="C:\Users\SONY\Desktop\Пушки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500174"/>
            <a:ext cx="253266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928670"/>
            <a:ext cx="785818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АНТИТЕЗА</a:t>
            </a:r>
          </a:p>
          <a:p>
            <a:pPr algn="ctr"/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др-греч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«противопоставление») –литературный прием, который заключается в резком противопоставлении понятий, явлений, образов, связанных между собой в контексте.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3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t="51449" r="43088"/>
          <a:stretch>
            <a:fillRect/>
          </a:stretch>
        </p:blipFill>
        <p:spPr>
          <a:xfrm>
            <a:off x="2928926" y="4214818"/>
            <a:ext cx="2880320" cy="29596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00042"/>
            <a:ext cx="8229600" cy="13573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n w="1905"/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Вопросы</a:t>
            </a:r>
            <a:r>
              <a:rPr lang="ru-RU" b="1" i="1" dirty="0">
                <a:ln w="1905"/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, требующие </a:t>
            </a:r>
            <a:r>
              <a:rPr lang="ru-RU" b="1" i="1" dirty="0" smtClean="0">
                <a:ln w="1905"/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b="1" i="1" dirty="0" smtClean="0">
                <a:ln w="1905"/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ru-RU" b="1" i="1" dirty="0" smtClean="0">
                <a:ln w="1905"/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многовариантных </a:t>
            </a:r>
            <a:r>
              <a:rPr lang="ru-RU" b="1" i="1" dirty="0">
                <a:ln w="1905"/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ответов:</a:t>
            </a:r>
            <a:br>
              <a:rPr lang="ru-RU" b="1" i="1" dirty="0">
                <a:ln w="1905"/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endParaRPr lang="ru-RU" b="1" i="1" dirty="0">
              <a:ln w="1905"/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772816"/>
            <a:ext cx="72545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Wingdings" pitchFamily="2" charset="2"/>
              <a:buChar char="§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Было ли трудно? Почему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было трудно? </a:t>
            </a:r>
          </a:p>
          <a:p>
            <a:pPr marL="514350" indent="-514350">
              <a:buFont typeface="Wingdings" pitchFamily="2" charset="2"/>
              <a:buChar char="§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Что открыли, узнали на уроке?</a:t>
            </a:r>
          </a:p>
          <a:p>
            <a:pPr marL="514350" indent="-514350">
              <a:buFont typeface="Wingdings" pitchFamily="2" charset="2"/>
              <a:buChar char="§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Оправдались ли ваши ожидания от урока?</a:t>
            </a:r>
          </a:p>
          <a:p>
            <a:pPr marL="514350" indent="-514350">
              <a:buFont typeface="Wingdings" pitchFamily="2" charset="2"/>
              <a:buChar char="§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Над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чем заставил задуматься урок?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127</TotalTime>
  <Words>193</Words>
  <Application>Microsoft Office PowerPoint</Application>
  <PresentationFormat>Экран (4:3)</PresentationFormat>
  <Paragraphs>51</Paragraphs>
  <Slides>10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Солнцестояние</vt:lpstr>
      <vt:lpstr>Фотография Photo Editor</vt:lpstr>
      <vt:lpstr>             Добро пожаловать в творческую лабораторию!</vt:lpstr>
      <vt:lpstr>Чем можно заниматься  в лаборатории?</vt:lpstr>
      <vt:lpstr>Этапы проведения эксперимента:</vt:lpstr>
      <vt:lpstr>Слайд 4</vt:lpstr>
      <vt:lpstr>О чем стихотворение ?</vt:lpstr>
      <vt:lpstr>Слайд 6</vt:lpstr>
      <vt:lpstr>Сделаем выводы</vt:lpstr>
      <vt:lpstr>Слайд 8</vt:lpstr>
      <vt:lpstr>Вопросы, требующие  многовариантных ответов: </vt:lpstr>
      <vt:lpstr>Домашнее задание</vt:lpstr>
    </vt:vector>
  </TitlesOfParts>
  <Company>СОШ №2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Добро пожаловать в творческую лабораторию!</dc:title>
  <dc:creator>HOME</dc:creator>
  <cp:lastModifiedBy>HOME</cp:lastModifiedBy>
  <cp:revision>24</cp:revision>
  <cp:lastPrinted>2015-10-14T11:07:36Z</cp:lastPrinted>
  <dcterms:created xsi:type="dcterms:W3CDTF">2015-10-11T19:56:49Z</dcterms:created>
  <dcterms:modified xsi:type="dcterms:W3CDTF">2015-11-10T18:43:28Z</dcterms:modified>
</cp:coreProperties>
</file>