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5" r:id="rId3"/>
    <p:sldId id="256" r:id="rId4"/>
    <p:sldId id="259" r:id="rId5"/>
    <p:sldId id="258" r:id="rId6"/>
    <p:sldId id="260" r:id="rId7"/>
    <p:sldId id="261" r:id="rId8"/>
    <p:sldId id="263" r:id="rId9"/>
    <p:sldId id="262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17B1-53A2-4CDC-8AE3-559305527F59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BE2-BAC6-468B-A524-1F77FF0C94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17B1-53A2-4CDC-8AE3-559305527F59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BE2-BAC6-468B-A524-1F77FF0C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17B1-53A2-4CDC-8AE3-559305527F59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BE2-BAC6-468B-A524-1F77FF0C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17B1-53A2-4CDC-8AE3-559305527F59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BE2-BAC6-468B-A524-1F77FF0C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17B1-53A2-4CDC-8AE3-559305527F59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818BE2-BAC6-468B-A524-1F77FF0C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17B1-53A2-4CDC-8AE3-559305527F59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BE2-BAC6-468B-A524-1F77FF0C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17B1-53A2-4CDC-8AE3-559305527F59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BE2-BAC6-468B-A524-1F77FF0C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17B1-53A2-4CDC-8AE3-559305527F59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BE2-BAC6-468B-A524-1F77FF0C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17B1-53A2-4CDC-8AE3-559305527F59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BE2-BAC6-468B-A524-1F77FF0C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17B1-53A2-4CDC-8AE3-559305527F59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BE2-BAC6-468B-A524-1F77FF0C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17B1-53A2-4CDC-8AE3-559305527F59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8BE2-BAC6-468B-A524-1F77FF0C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4B17B1-53A2-4CDC-8AE3-559305527F59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818BE2-BAC6-468B-A524-1F77FF0C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rmAutofit/>
          </a:bodyPr>
          <a:lstStyle/>
          <a:p>
            <a:pPr algn="ctr"/>
            <a:r>
              <a:rPr lang="ru-RU" sz="8000" b="1" i="1" dirty="0" smtClean="0">
                <a:solidFill>
                  <a:srgbClr val="0070C0"/>
                </a:solidFill>
              </a:rPr>
              <a:t>Обособление приложений</a:t>
            </a:r>
            <a:endParaRPr lang="ru-RU" sz="8000" b="1" i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7686" y="52863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Учитель русского языка и литературы Базарова Е.В.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7972452" cy="4143404"/>
          </a:xfrm>
        </p:spPr>
        <p:txBody>
          <a:bodyPr>
            <a:normAutofit/>
          </a:bodyPr>
          <a:lstStyle/>
          <a:p>
            <a:r>
              <a:rPr lang="ru-RU" dirty="0" smtClean="0"/>
              <a:t>Ученик, который учится без желания, - это птица без крыльев.</a:t>
            </a:r>
            <a:br>
              <a:rPr lang="ru-RU" dirty="0" smtClean="0"/>
            </a:br>
            <a:r>
              <a:rPr lang="ru-RU" dirty="0" smtClean="0"/>
              <a:t>                                Саади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4869192"/>
          </a:xfrm>
        </p:spPr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rgbClr val="0070C0"/>
                </a:solidFill>
              </a:rPr>
              <a:t>Домашнее задание</a:t>
            </a:r>
            <a:br>
              <a:rPr lang="ru-RU" b="1" i="1" u="sng" dirty="0" smtClean="0">
                <a:solidFill>
                  <a:srgbClr val="0070C0"/>
                </a:solidFill>
              </a:rPr>
            </a:br>
            <a:r>
              <a:rPr lang="ru-RU" dirty="0" smtClean="0"/>
              <a:t>Параграф 194, 176</a:t>
            </a:r>
            <a:br>
              <a:rPr lang="ru-RU" dirty="0" smtClean="0"/>
            </a:br>
            <a:r>
              <a:rPr lang="ru-RU" dirty="0" smtClean="0"/>
              <a:t>№350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4940630"/>
          </a:xfrm>
        </p:spPr>
        <p:txBody>
          <a:bodyPr>
            <a:normAutofit/>
          </a:bodyPr>
          <a:lstStyle/>
          <a:p>
            <a:r>
              <a:rPr lang="ru-RU" dirty="0" smtClean="0"/>
              <a:t>Учитесь так, словно вы постоянно ощущаете нехватку своих знаний, и так, словно вы постоянно боитесь растерять свои знания.</a:t>
            </a:r>
            <a:br>
              <a:rPr lang="ru-RU" dirty="0" smtClean="0"/>
            </a:br>
            <a:r>
              <a:rPr lang="ru-RU" dirty="0" smtClean="0"/>
              <a:t>                         Конфуций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/>
          <a:lstStyle/>
          <a:p>
            <a:r>
              <a:rPr lang="ru-RU" dirty="0" smtClean="0"/>
              <a:t>Гениальный, деликатный, достоинство, интеллектуальный, эрудиция, патриот, преданность, талантливый, труженик, интеллигент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Интеллект</a:t>
            </a:r>
            <a:r>
              <a:rPr lang="ru-RU" sz="3600" dirty="0" smtClean="0"/>
              <a:t> – мыслительная способность, умственное начало у человека.</a:t>
            </a:r>
            <a:br>
              <a:rPr lang="ru-RU" sz="3600" dirty="0" smtClean="0"/>
            </a:br>
            <a:r>
              <a:rPr lang="ru-RU" sz="3600" b="1" i="1" dirty="0" smtClean="0"/>
              <a:t>Эрудиция</a:t>
            </a:r>
            <a:r>
              <a:rPr lang="ru-RU" sz="3600" dirty="0" smtClean="0"/>
              <a:t> - глубокие познания в какой-либо области.</a:t>
            </a:r>
            <a:br>
              <a:rPr lang="ru-RU" sz="3600" dirty="0" smtClean="0"/>
            </a:br>
            <a:r>
              <a:rPr lang="ru-RU" sz="3600" b="1" i="1" dirty="0" smtClean="0"/>
              <a:t>Эрудит</a:t>
            </a:r>
            <a:r>
              <a:rPr lang="ru-RU" sz="3600" dirty="0" smtClean="0"/>
              <a:t>-человек, обладающий эрудицией.</a:t>
            </a:r>
            <a:br>
              <a:rPr lang="ru-RU" sz="3600" dirty="0" smtClean="0"/>
            </a:br>
            <a:r>
              <a:rPr lang="ru-RU" sz="3600" b="1" i="1" dirty="0" smtClean="0"/>
              <a:t>Патриот</a:t>
            </a:r>
            <a:r>
              <a:rPr lang="ru-RU" sz="3600" dirty="0" smtClean="0"/>
              <a:t> – человек, преданный своему Отечеству, любящий свой народ.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4511684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Покраснела рябина, посинела вода.</a:t>
            </a:r>
            <a:br>
              <a:rPr lang="ru-RU" sz="3200" dirty="0" smtClean="0"/>
            </a:br>
            <a:r>
              <a:rPr lang="ru-RU" sz="3200" dirty="0" smtClean="0"/>
              <a:t>Месяц, всадник унылый, уронил повода.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 С. Есенин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Приложение </a:t>
            </a:r>
            <a:r>
              <a:rPr lang="ru-RU" dirty="0" smtClean="0"/>
              <a:t>– определение, выраженное существительным, которое даёт другое название, характеризующее предмет.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pPr algn="l"/>
            <a:r>
              <a:rPr lang="ru-RU" sz="3200" b="1" i="1" dirty="0" smtClean="0"/>
              <a:t>Условия обособления приложений: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1.</a:t>
            </a:r>
            <a:r>
              <a:rPr lang="ru-RU" sz="3200" dirty="0" smtClean="0"/>
              <a:t> любые при личных местоимениях</a:t>
            </a:r>
            <a:br>
              <a:rPr lang="ru-RU" sz="3200" dirty="0" smtClean="0"/>
            </a:br>
            <a:r>
              <a:rPr lang="ru-RU" sz="3200" b="1" dirty="0" smtClean="0"/>
              <a:t>2.</a:t>
            </a:r>
            <a:r>
              <a:rPr lang="ru-RU" sz="3200" dirty="0" smtClean="0"/>
              <a:t> распространённые после определяемого слова, одиночные – после имени собственного</a:t>
            </a:r>
            <a:br>
              <a:rPr lang="ru-RU" sz="3200" dirty="0" smtClean="0"/>
            </a:br>
            <a:r>
              <a:rPr lang="ru-RU" sz="3200" b="1" dirty="0" smtClean="0"/>
              <a:t>3.</a:t>
            </a:r>
            <a:r>
              <a:rPr lang="ru-RU" sz="3200" dirty="0" smtClean="0"/>
              <a:t> если имеют дополнительное значение причины (с союзом как или без него)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5083506"/>
          </a:xfrm>
        </p:spPr>
        <p:txBody>
          <a:bodyPr/>
          <a:lstStyle/>
          <a:p>
            <a:r>
              <a:rPr lang="ru-RU" dirty="0" smtClean="0"/>
              <a:t>1. Голосами седых твоих пращуров я , Россия, с тобой говорю.</a:t>
            </a:r>
            <a:br>
              <a:rPr lang="ru-RU" dirty="0" smtClean="0"/>
            </a:br>
            <a:r>
              <a:rPr lang="ru-RU" dirty="0" smtClean="0"/>
              <a:t>2. Шли худые, шли босые в неизвестные края. Что там, где она, Россия, по какой рубеж своя?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1. </a:t>
            </a:r>
            <a:r>
              <a:rPr lang="ru-RU" dirty="0" smtClean="0"/>
              <a:t>Перед роялем сидела </a:t>
            </a:r>
            <a:r>
              <a:rPr lang="ru-RU" dirty="0" err="1" smtClean="0"/>
              <a:t>черномазенькая</a:t>
            </a:r>
            <a:r>
              <a:rPr lang="ru-RU" dirty="0" smtClean="0"/>
              <a:t> сестрица Люба.</a:t>
            </a:r>
            <a:br>
              <a:rPr lang="ru-RU" dirty="0" smtClean="0"/>
            </a:br>
            <a:r>
              <a:rPr lang="ru-RU" b="1" dirty="0" smtClean="0"/>
              <a:t>2.</a:t>
            </a:r>
            <a:r>
              <a:rPr lang="ru-RU" dirty="0" smtClean="0"/>
              <a:t> </a:t>
            </a:r>
            <a:r>
              <a:rPr lang="ru-RU" dirty="0" err="1" smtClean="0"/>
              <a:t>Малаша</a:t>
            </a:r>
            <a:r>
              <a:rPr lang="ru-RU" dirty="0" smtClean="0"/>
              <a:t> шестилетняя девочка осталась в избе.</a:t>
            </a:r>
            <a:br>
              <a:rPr lang="ru-RU" dirty="0" smtClean="0"/>
            </a:br>
            <a:r>
              <a:rPr lang="ru-RU" dirty="0" smtClean="0"/>
              <a:t>                                  Л.Толстой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133</TotalTime>
  <Words>124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Обособление приложений</vt:lpstr>
      <vt:lpstr>Учитесь так, словно вы постоянно ощущаете нехватку своих знаний, и так, словно вы постоянно боитесь растерять свои знания.                          Конфуций</vt:lpstr>
      <vt:lpstr>Гениальный, деликатный, достоинство, интеллектуальный, эрудиция, патриот, преданность, талантливый, труженик, интеллигент</vt:lpstr>
      <vt:lpstr>Интеллект – мыслительная способность, умственное начало у человека. Эрудиция - глубокие познания в какой-либо области. Эрудит-человек, обладающий эрудицией. Патриот – человек, преданный своему Отечеству, любящий свой народ. </vt:lpstr>
      <vt:lpstr>Покраснела рябина, посинела вода. Месяц, всадник унылый, уронил повода.                                                      С. Есенин</vt:lpstr>
      <vt:lpstr>Приложение – определение, выраженное существительным, которое даёт другое название, характеризующее предмет.</vt:lpstr>
      <vt:lpstr>Условия обособления приложений: 1. любые при личных местоимениях 2. распространённые после определяемого слова, одиночные – после имени собственного 3. если имеют дополнительное значение причины (с союзом как или без него)</vt:lpstr>
      <vt:lpstr>1. Голосами седых твоих пращуров я , Россия, с тобой говорю. 2. Шли худые, шли босые в неизвестные края. Что там, где она, Россия, по какой рубеж своя?</vt:lpstr>
      <vt:lpstr>1. Перед роялем сидела черномазенькая сестрица Люба. 2. Малаша шестилетняя девочка осталась в избе.                                   Л.Толстой </vt:lpstr>
      <vt:lpstr>Ученик, который учится без желания, - это птица без крыльев.                                 Саади</vt:lpstr>
      <vt:lpstr>Домашнее задание Параграф 194, 176 №350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Обособление приложений</dc:title>
  <dc:creator>Елена Б</dc:creator>
  <cp:lastModifiedBy>Admin</cp:lastModifiedBy>
  <cp:revision>16</cp:revision>
  <dcterms:created xsi:type="dcterms:W3CDTF">2013-03-05T05:07:18Z</dcterms:created>
  <dcterms:modified xsi:type="dcterms:W3CDTF">2013-11-08T13:05:26Z</dcterms:modified>
</cp:coreProperties>
</file>