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7"/>
  </p:notesMasterIdLst>
  <p:sldIdLst>
    <p:sldId id="280" r:id="rId3"/>
    <p:sldId id="281" r:id="rId4"/>
    <p:sldId id="282" r:id="rId5"/>
    <p:sldId id="256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7" r:id="rId15"/>
    <p:sldId id="268" r:id="rId16"/>
    <p:sldId id="269" r:id="rId17"/>
    <p:sldId id="270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32890-117E-4EF7-988A-FA0B022CAAF2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BFE7F0-5E5E-440A-9E56-623FB9FEB9B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22.10.2013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читель математики МКОУ "ООШ", с.Березичский стеклозавод Рябова Т.В.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57C-4266-4771-8F38-1CCB3E523A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22.10.2013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читель математики МКОУ "ООШ", с.Березичский стеклозавод Рябова Т.В.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57C-4266-4771-8F38-1CCB3E523A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22.10.2013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читель математики МКОУ "ООШ", с.Березичский стеклозавод Рябова Т.В.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57C-4266-4771-8F38-1CCB3E523A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22.10.2013</a:t>
            </a:r>
            <a:endParaRPr lang="ru-RU">
              <a:solidFill>
                <a:srgbClr val="444D26"/>
              </a:solidFill>
            </a:endParaRPr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94727-FC62-4657-BFE2-3CE4111FD940}" type="slidenum">
              <a:rPr lang="ru-RU">
                <a:solidFill>
                  <a:srgbClr val="444D2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44D26"/>
              </a:solidFill>
            </a:endParaRPr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22.10.2013</a:t>
            </a:r>
            <a:endParaRPr lang="ru-RU">
              <a:solidFill>
                <a:srgbClr val="444D26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807B1-ECF3-4D36-96B6-0E44CC8F7672}" type="slidenum">
              <a:rPr lang="ru-RU">
                <a:solidFill>
                  <a:srgbClr val="444D2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22.10.2013</a:t>
            </a:r>
            <a:endParaRPr lang="ru-RU">
              <a:solidFill>
                <a:srgbClr val="444D26"/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E61F0-BB14-4773-9548-F3460E78284E}" type="slidenum">
              <a:rPr lang="ru-RU">
                <a:solidFill>
                  <a:srgbClr val="444D2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22.10.2013</a:t>
            </a:r>
            <a:endParaRPr lang="ru-RU">
              <a:solidFill>
                <a:srgbClr val="444D26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D859C-8EA6-4C3A-A338-B4789B3CE7DF}" type="slidenum">
              <a:rPr lang="ru-RU">
                <a:solidFill>
                  <a:srgbClr val="444D2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A5991-624F-4B56-9907-BB9A12933109}" type="slidenum">
              <a:rPr lang="ru-RU">
                <a:solidFill>
                  <a:srgbClr val="444D2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44D26"/>
              </a:solidFill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22.10.2013</a:t>
            </a:r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22.10.2013</a:t>
            </a:r>
            <a:endParaRPr lang="ru-RU">
              <a:solidFill>
                <a:srgbClr val="444D26"/>
              </a:solidFill>
            </a:endParaRPr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E2C23-14E2-4D1D-B81D-87E623ED66AB}" type="slidenum">
              <a:rPr lang="ru-RU">
                <a:solidFill>
                  <a:srgbClr val="444D2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22.10.2013</a:t>
            </a:r>
            <a:endParaRPr lang="ru-RU">
              <a:solidFill>
                <a:srgbClr val="444D26"/>
              </a:solidFill>
            </a:endParaRPr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051FD-B099-4608-B603-C0B8EC27C7EC}" type="slidenum">
              <a:rPr lang="ru-RU">
                <a:solidFill>
                  <a:srgbClr val="444D2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22.10.2013</a:t>
            </a:r>
            <a:endParaRPr lang="ru-RU">
              <a:solidFill>
                <a:srgbClr val="444D26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6B4E8-14CA-42FE-8763-8D2031E42167}" type="slidenum">
              <a:rPr lang="ru-RU">
                <a:solidFill>
                  <a:srgbClr val="444D2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22.10.2013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читель математики МКОУ "ООШ", с.Березичский стеклозавод Рябова Т.В.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57C-4266-4771-8F38-1CCB3E523A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22.10.2013</a:t>
            </a:r>
            <a:endParaRPr lang="ru-RU">
              <a:solidFill>
                <a:srgbClr val="444D26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3F471-5BA8-47C1-BEB4-0AAB7D97CBCE}" type="slidenum">
              <a:rPr lang="ru-RU">
                <a:solidFill>
                  <a:srgbClr val="444D2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22.10.2013</a:t>
            </a:r>
            <a:endParaRPr lang="ru-RU">
              <a:solidFill>
                <a:srgbClr val="444D26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EA2E6-1497-424C-A79C-5B34BB9D3536}" type="slidenum">
              <a:rPr lang="ru-RU">
                <a:solidFill>
                  <a:srgbClr val="444D2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22.10.2013</a:t>
            </a:r>
            <a:endParaRPr lang="ru-RU">
              <a:solidFill>
                <a:srgbClr val="444D26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7E053-F9B5-4D01-9FFB-61023413BB22}" type="slidenum">
              <a:rPr lang="ru-RU">
                <a:solidFill>
                  <a:srgbClr val="444D2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22.10.2013</a:t>
            </a:r>
            <a:endParaRPr lang="ru-RU">
              <a:solidFill>
                <a:srgbClr val="444D26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D6A70-52BA-4D72-91D6-A6FD510F1124}" type="slidenum">
              <a:rPr lang="ru-RU">
                <a:solidFill>
                  <a:srgbClr val="444D2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22.10.2013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читель математики МКОУ "ООШ", с.Березичский стеклозавод Рябова Т.В.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57C-4266-4771-8F38-1CCB3E523A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22.10.2013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читель математики МКОУ "ООШ", с.Березичский стеклозавод Рябова Т.В.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57C-4266-4771-8F38-1CCB3E523A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22.10.2013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читель математики МКОУ "ООШ", с.Березичский стеклозавод Рябова Т.В.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57C-4266-4771-8F38-1CCB3E523A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22.10.2013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читель математики МКОУ "ООШ", с.Березичский стеклозавод Рябова Т.В.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57C-4266-4771-8F38-1CCB3E523A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22.10.2013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читель математики МКОУ "ООШ", с.Березичский стеклозавод Рябова Т.В.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57C-4266-4771-8F38-1CCB3E523A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22.10.2013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читель математики МКОУ "ООШ", с.Березичский стеклозавод Рябова Т.В.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57C-4266-4771-8F38-1CCB3E523A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22.10.2013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читель математики МКОУ "ООШ", с.Березичский стеклозавод Рябова Т.В.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57C-4266-4771-8F38-1CCB3E523A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22.10.2013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читель математики МКОУ "ООШ", с.Березичский стеклозавод Рябова Т.В.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0D57C-4266-4771-8F38-1CCB3E523A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solidFill>
                  <a:srgbClr val="444D26"/>
                </a:solidFill>
                <a:latin typeface="Arial" charset="0"/>
              </a:rPr>
              <a:t>22.10.2013</a:t>
            </a:r>
            <a:endParaRPr lang="ru-RU">
              <a:solidFill>
                <a:srgbClr val="444D26"/>
              </a:solidFill>
              <a:latin typeface="Arial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solidFill>
                  <a:srgbClr val="444D26"/>
                </a:solidFill>
                <a:latin typeface="Arial" charset="0"/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  <a:latin typeface="Arial" charset="0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2B499B-06E6-4201-BAF6-0CBD4B90657F}" type="slidenum">
              <a:rPr lang="ru-RU">
                <a:solidFill>
                  <a:srgbClr val="444D26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444D26"/>
              </a:solidFill>
              <a:latin typeface="Arial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_________Microsoft_Office_Word1.docx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Урок алгебры 7 класс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Среднее арифметическое, размах и мода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читель математики МКОУ "ООШ", с.Березичский стеклозавод Рябова Т.В.</a:t>
            </a:r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552" y="260648"/>
            <a:ext cx="7924800" cy="13716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Статистика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539552" y="1628800"/>
            <a:ext cx="8208912" cy="984736"/>
          </a:xfrm>
        </p:spPr>
        <p:txBody>
          <a:bodyPr/>
          <a:lstStyle/>
          <a:p>
            <a:r>
              <a:rPr lang="ru-RU" b="1" dirty="0" smtClean="0"/>
              <a:t>«Статистика – наука, изучающая количественную сторону тех или иных проявлений жизнедеятельности человека.»</a:t>
            </a:r>
            <a:endParaRPr lang="ru-RU" b="1" dirty="0"/>
          </a:p>
        </p:txBody>
      </p:sp>
      <p:sp>
        <p:nvSpPr>
          <p:cNvPr id="10" name="Текст 7"/>
          <p:cNvSpPr txBox="1">
            <a:spLocks/>
          </p:cNvSpPr>
          <p:nvPr/>
        </p:nvSpPr>
        <p:spPr bwMode="auto">
          <a:xfrm>
            <a:off x="539552" y="2636912"/>
            <a:ext cx="8208912" cy="98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ru-RU" sz="2000" b="1" i="0" u="none" strike="noStrike" kern="1200" cap="none" spc="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Работа по учебнику.</a:t>
            </a:r>
            <a:r>
              <a:rPr kumimoji="0" lang="ru-RU" sz="2000" b="1" i="0" u="none" strike="noStrike" kern="1200" cap="none" spc="10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Станица 39. Ответить на вопросы (подчеркнуть простым карандашом)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ru-RU" sz="2000" b="1" i="0" u="none" strike="noStrike" kern="1200" cap="none" spc="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267744" y="3501008"/>
          <a:ext cx="4248472" cy="9361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48472"/>
              </a:tblGrid>
              <a:tr h="468052">
                <a:tc>
                  <a:txBody>
                    <a:bodyPr/>
                    <a:lstStyle/>
                    <a:p>
                      <a:r>
                        <a:rPr lang="ru-RU" dirty="0" smtClean="0"/>
                        <a:t>Что такое статистика?</a:t>
                      </a:r>
                      <a:endParaRPr lang="ru-RU" dirty="0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ru-RU" dirty="0" smtClean="0"/>
                        <a:t>Для чего она нужна?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Текст 7"/>
          <p:cNvSpPr txBox="1">
            <a:spLocks/>
          </p:cNvSpPr>
          <p:nvPr/>
        </p:nvSpPr>
        <p:spPr bwMode="auto">
          <a:xfrm>
            <a:off x="467544" y="4941168"/>
            <a:ext cx="8208912" cy="98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ru-RU" sz="2000" b="1" i="0" u="none" strike="noStrike" kern="1200" cap="none" spc="10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Сегодня мы с вами познакомимся с некоторыми статистическими характеристиками , узнаем, для чего они нужны, научимся их находить.</a:t>
            </a:r>
            <a:endParaRPr kumimoji="0" lang="ru-RU" sz="2000" b="1" i="0" u="none" strike="noStrike" kern="1200" cap="none" spc="10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ru-RU" sz="2000" b="1" i="0" u="none" strike="noStrike" kern="1200" cap="none" spc="1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build="p"/>
      <p:bldP spid="1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356848" cy="1803648"/>
          </a:xfrm>
        </p:spPr>
        <p:txBody>
          <a:bodyPr/>
          <a:lstStyle/>
          <a:p>
            <a:pPr algn="ctr"/>
            <a:r>
              <a:rPr lang="ru-RU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Среднее арифметическое, размах и мода</a:t>
            </a:r>
            <a:endParaRPr lang="ru-RU" b="1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15616" y="2636912"/>
          <a:ext cx="7200801" cy="27363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0267"/>
                <a:gridCol w="2400267"/>
                <a:gridCol w="2400267"/>
              </a:tblGrid>
              <a:tr h="927561"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Знаю</a:t>
                      </a:r>
                      <a:endParaRPr lang="ru-RU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Хочу узнать</a:t>
                      </a:r>
                      <a:endParaRPr lang="ru-RU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Узнал</a:t>
                      </a:r>
                      <a:endParaRPr lang="ru-RU" b="1" i="1" dirty="0"/>
                    </a:p>
                  </a:txBody>
                  <a:tcPr anchor="ctr"/>
                </a:tc>
              </a:tr>
              <a:tr h="180874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836712"/>
            <a:ext cx="8068816" cy="3816424"/>
          </a:xfrm>
        </p:spPr>
        <p:txBody>
          <a:bodyPr/>
          <a:lstStyle/>
          <a:p>
            <a:r>
              <a:rPr lang="ru-RU" sz="2400" b="1" i="1" dirty="0" smtClean="0"/>
              <a:t>Группу из 12 семиклассников просили отметить в определенный день время (в минутах), затраченное на выполнение домашнего задания по алгебре. Получили такие данные:</a:t>
            </a:r>
          </a:p>
          <a:p>
            <a:endParaRPr lang="ru-RU" sz="2400" b="1" i="1" dirty="0" smtClean="0"/>
          </a:p>
          <a:p>
            <a:endParaRPr lang="ru-RU" sz="2400" b="1" i="1" dirty="0" smtClean="0"/>
          </a:p>
          <a:p>
            <a:r>
              <a:rPr lang="ru-RU" sz="2400" b="1" i="1" dirty="0" smtClean="0"/>
              <a:t>Сколько в среднем затратили учащиеся на выполнение домашнего задания по алгебре?</a:t>
            </a:r>
          </a:p>
          <a:p>
            <a:endParaRPr lang="ru-RU" sz="2400" b="1" i="1" dirty="0" smtClean="0"/>
          </a:p>
          <a:p>
            <a:endParaRPr lang="ru-RU" sz="2400" b="1" i="1" dirty="0" smtClean="0"/>
          </a:p>
          <a:p>
            <a:endParaRPr lang="ru-RU" sz="2400" b="1" i="1" dirty="0" smtClean="0"/>
          </a:p>
          <a:p>
            <a:endParaRPr lang="ru-RU" sz="2400" b="1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2852936"/>
          <a:ext cx="7920876" cy="586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073"/>
                <a:gridCol w="660073"/>
                <a:gridCol w="660073"/>
                <a:gridCol w="660073"/>
                <a:gridCol w="660073"/>
                <a:gridCol w="660073"/>
                <a:gridCol w="660073"/>
                <a:gridCol w="660073"/>
                <a:gridCol w="660073"/>
                <a:gridCol w="660073"/>
                <a:gridCol w="660073"/>
                <a:gridCol w="660073"/>
              </a:tblGrid>
              <a:tr h="5868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915816" y="4869160"/>
            <a:ext cx="280831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ru-RU" sz="4800" dirty="0" smtClean="0"/>
              <a:t> минут</a:t>
            </a:r>
            <a:endParaRPr lang="ru-RU" sz="480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90" name="Picture 6" descr="22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003300"/>
              </a:clrFrom>
              <a:clrTo>
                <a:srgbClr val="0033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2924944"/>
            <a:ext cx="2015678" cy="3476303"/>
          </a:xfrm>
          <a:prstGeom prst="rect">
            <a:avLst/>
          </a:prstGeom>
          <a:noFill/>
          <a:ln>
            <a:noFill/>
          </a:ln>
          <a:effectLst>
            <a:softEdge rad="12700"/>
          </a:effectLst>
        </p:spPr>
      </p:pic>
      <p:sp>
        <p:nvSpPr>
          <p:cNvPr id="41989" name="Rectangle 5"/>
          <p:cNvSpPr>
            <a:spLocks noRot="1" noChangeArrowheads="1"/>
          </p:cNvSpPr>
          <p:nvPr/>
        </p:nvSpPr>
        <p:spPr bwMode="auto">
          <a:xfrm>
            <a:off x="1331640" y="620688"/>
            <a:ext cx="6911975" cy="3382962"/>
          </a:xfrm>
          <a:prstGeom prst="rect">
            <a:avLst/>
          </a:prstGeom>
          <a:solidFill>
            <a:srgbClr val="00542A"/>
          </a:solidFill>
          <a:ln w="88900" algn="ctr">
            <a:solidFill>
              <a:srgbClr val="A45200"/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indent="363538" eaLnBrk="0" hangingPunct="0">
              <a:spcBef>
                <a:spcPts val="600"/>
              </a:spcBef>
              <a:buClr>
                <a:schemeClr val="tx2"/>
              </a:buClr>
              <a:buSzPct val="85000"/>
              <a:buFont typeface="Wingdings" pitchFamily="2" charset="2"/>
              <a:buNone/>
            </a:pPr>
            <a:endParaRPr lang="ru-RU" sz="2200" b="1" i="1">
              <a:solidFill>
                <a:srgbClr val="FFFFFF"/>
              </a:solidFill>
              <a:latin typeface="Times New Roman" pitchFamily="18" charset="0"/>
            </a:endParaRPr>
          </a:p>
          <a:p>
            <a:pPr indent="363538" eaLnBrk="0" hangingPunct="0">
              <a:spcBef>
                <a:spcPts val="600"/>
              </a:spcBef>
              <a:buClr>
                <a:schemeClr val="tx2"/>
              </a:buClr>
              <a:buSzPct val="85000"/>
              <a:buFont typeface="Wingdings" pitchFamily="2" charset="2"/>
              <a:buNone/>
            </a:pPr>
            <a:endParaRPr lang="ru-RU" sz="2200" b="1" i="1">
              <a:solidFill>
                <a:srgbClr val="FFFFFF"/>
              </a:solidFill>
              <a:latin typeface="Times New Roman" pitchFamily="18" charset="0"/>
            </a:endParaRPr>
          </a:p>
          <a:p>
            <a:pPr indent="363538" eaLnBrk="0" hangingPunct="0">
              <a:spcBef>
                <a:spcPts val="600"/>
              </a:spcBef>
              <a:buClr>
                <a:schemeClr val="tx2"/>
              </a:buClr>
              <a:buSzPct val="85000"/>
              <a:buFont typeface="Wingdings" pitchFamily="2" charset="2"/>
              <a:buNone/>
            </a:pPr>
            <a:r>
              <a:rPr lang="ru-RU" sz="3200" b="1" i="1">
                <a:solidFill>
                  <a:schemeClr val="bg1"/>
                </a:solidFill>
                <a:latin typeface="Times New Roman" pitchFamily="18" charset="0"/>
              </a:rPr>
              <a:t>Средним арифметическим ряда чисел называется частное от деления суммы этих чисел на число слагаемых.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-1836712" y="5661248"/>
            <a:ext cx="4897438" cy="648072"/>
          </a:xfrm>
          <a:prstGeom prst="rect">
            <a:avLst/>
          </a:prstGeom>
          <a:solidFill>
            <a:srgbClr val="800000"/>
          </a:soli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285875" y="1785938"/>
            <a:ext cx="6429375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 dirty="0">
                <a:solidFill>
                  <a:srgbClr val="003300"/>
                </a:solidFill>
              </a:rPr>
              <a:t>Среднее арифметическое находят тогда, когда хотят определить среднее значение для некоторого ряда данных.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434492" y="785794"/>
            <a:ext cx="1423788" cy="45550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9000" kern="10" dirty="0">
                <a:ln w="9525" cap="rnd">
                  <a:solidFill>
                    <a:srgbClr val="FF0066"/>
                  </a:solidFill>
                  <a:prstDash val="sysDot"/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5536" y="4581128"/>
            <a:ext cx="5472608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i="1" dirty="0" smtClean="0"/>
              <a:t>Работа с технологической картой: 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i="1" dirty="0" smtClean="0"/>
              <a:t>, определение</a:t>
            </a:r>
            <a:endParaRPr lang="ru-RU" b="1" i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5661248"/>
            <a:ext cx="305983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ВРЕМЯ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979712" y="548680"/>
            <a:ext cx="4392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rgbClr val="FF0000"/>
                </a:solidFill>
                <a:cs typeface="Arial" charset="0"/>
              </a:rPr>
              <a:t>Ваше время истекло</a:t>
            </a: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52778 -4.44444E-6 " pathEditMode="relative" rAng="0" ptsTypes="AA">
                                      <p:cBhvr>
                                        <p:cTn id="18" dur="12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/>
      <p:bldP spid="6" grpId="0" animBg="1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4536504"/>
          </a:xfrm>
        </p:spPr>
        <p:txBody>
          <a:bodyPr/>
          <a:lstStyle/>
          <a:p>
            <a:r>
              <a:rPr lang="ru-RU" dirty="0" smtClean="0"/>
              <a:t>Вернемся к  нашей задаче.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Анализ приведенного ряда данных показывает, что время, затраченное некоторыми учащимися, существенно отличается от 27 минут, т.е. от среднего арифметического. Наибольший расход времени равен 37 минутам, а наименьший – 18 минутам. Разность между наибольшим и наименьшим расходом времени составляет …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3568" y="1052736"/>
          <a:ext cx="7920876" cy="586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073"/>
                <a:gridCol w="660073"/>
                <a:gridCol w="660073"/>
                <a:gridCol w="660073"/>
                <a:gridCol w="660073"/>
                <a:gridCol w="660073"/>
                <a:gridCol w="660073"/>
                <a:gridCol w="660073"/>
                <a:gridCol w="660073"/>
                <a:gridCol w="660073"/>
                <a:gridCol w="660073"/>
                <a:gridCol w="660073"/>
              </a:tblGrid>
              <a:tr h="5868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7668344" y="4221088"/>
            <a:ext cx="108012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 мин.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7704" y="5229200"/>
            <a:ext cx="59046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/>
              <a:t>Говорят, что размах ряда равен 19</a:t>
            </a:r>
            <a:endParaRPr lang="ru-RU" sz="2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3645024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452320" y="3645024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22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003300"/>
              </a:clrFrom>
              <a:clrTo>
                <a:srgbClr val="0033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3068960"/>
            <a:ext cx="2015678" cy="3476303"/>
          </a:xfrm>
          <a:prstGeom prst="rect">
            <a:avLst/>
          </a:prstGeom>
          <a:noFill/>
          <a:ln>
            <a:noFill/>
          </a:ln>
          <a:effectLst>
            <a:softEdge rad="12700"/>
          </a:effectLst>
        </p:spPr>
      </p:pic>
      <p:sp>
        <p:nvSpPr>
          <p:cNvPr id="44037" name="Rectangle 5"/>
          <p:cNvSpPr>
            <a:spLocks noRot="1" noChangeArrowheads="1"/>
          </p:cNvSpPr>
          <p:nvPr/>
        </p:nvSpPr>
        <p:spPr bwMode="auto">
          <a:xfrm>
            <a:off x="1547813" y="620713"/>
            <a:ext cx="6911975" cy="3168650"/>
          </a:xfrm>
          <a:prstGeom prst="rect">
            <a:avLst/>
          </a:prstGeom>
          <a:solidFill>
            <a:srgbClr val="00542A"/>
          </a:solidFill>
          <a:ln w="88900" algn="ctr">
            <a:solidFill>
              <a:srgbClr val="A45200"/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indent="363538" eaLnBrk="0" hangingPunct="0">
              <a:spcBef>
                <a:spcPts val="600"/>
              </a:spcBef>
              <a:buClr>
                <a:schemeClr val="tx2"/>
              </a:buClr>
              <a:buSzPct val="85000"/>
              <a:buFont typeface="Wingdings" pitchFamily="2" charset="2"/>
              <a:buNone/>
            </a:pPr>
            <a:endParaRPr lang="ru-RU" sz="2200" b="1" i="1">
              <a:solidFill>
                <a:srgbClr val="FFFFFF"/>
              </a:solidFill>
              <a:latin typeface="Times New Roman" pitchFamily="18" charset="0"/>
            </a:endParaRPr>
          </a:p>
          <a:p>
            <a:pPr indent="363538" eaLnBrk="0" hangingPunct="0">
              <a:spcBef>
                <a:spcPts val="600"/>
              </a:spcBef>
              <a:buClr>
                <a:schemeClr val="tx2"/>
              </a:buClr>
              <a:buSzPct val="85000"/>
              <a:buFont typeface="Wingdings" pitchFamily="2" charset="2"/>
              <a:buNone/>
            </a:pPr>
            <a:endParaRPr lang="ru-RU" sz="2200" b="1" i="1">
              <a:solidFill>
                <a:srgbClr val="FFFFFF"/>
              </a:solidFill>
              <a:latin typeface="Times New Roman" pitchFamily="18" charset="0"/>
            </a:endParaRPr>
          </a:p>
          <a:p>
            <a:pPr indent="363538" eaLnBrk="0" hangingPunct="0">
              <a:spcBef>
                <a:spcPts val="600"/>
              </a:spcBef>
              <a:buClr>
                <a:schemeClr val="tx2"/>
              </a:buClr>
              <a:buSzPct val="85000"/>
              <a:buFont typeface="Wingdings" pitchFamily="2" charset="2"/>
              <a:buNone/>
            </a:pPr>
            <a:r>
              <a:rPr lang="ru-RU" sz="3200" b="1" i="1">
                <a:solidFill>
                  <a:schemeClr val="bg1"/>
                </a:solidFill>
                <a:latin typeface="Times New Roman" pitchFamily="18" charset="0"/>
              </a:rPr>
              <a:t>Размахом ряда чисел называется разность между наибольшим и наименьшим из этих чисел.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-1836712" y="5661248"/>
            <a:ext cx="4897438" cy="648072"/>
          </a:xfrm>
          <a:prstGeom prst="rect">
            <a:avLst/>
          </a:prstGeom>
          <a:solidFill>
            <a:srgbClr val="800000"/>
          </a:soli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285875" y="1785938"/>
            <a:ext cx="642937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i="1" dirty="0" smtClean="0">
                <a:solidFill>
                  <a:srgbClr val="003300"/>
                </a:solidFill>
              </a:rPr>
              <a:t>Размах ряда находят тогда, когда хотят определить, как велик разброс данных в ряду.</a:t>
            </a:r>
            <a:endParaRPr lang="ru-RU" sz="3600" b="1" i="1" dirty="0">
              <a:solidFill>
                <a:srgbClr val="0033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948264" y="260648"/>
            <a:ext cx="1423788" cy="45550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9000" kern="10" dirty="0">
                <a:ln w="9525" cap="rnd">
                  <a:solidFill>
                    <a:srgbClr val="FF0066"/>
                  </a:solidFill>
                  <a:prstDash val="sysDot"/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5536" y="4581128"/>
            <a:ext cx="5472608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i="1" dirty="0" smtClean="0"/>
              <a:t>Работа с технологической картой: 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i="1" dirty="0" smtClean="0"/>
              <a:t>, определение</a:t>
            </a:r>
            <a:endParaRPr lang="ru-RU" b="1" i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5661248"/>
            <a:ext cx="313184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ВРЕМЯ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979712" y="548680"/>
            <a:ext cx="4392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rgbClr val="FF0000"/>
                </a:solidFill>
                <a:cs typeface="Arial" charset="0"/>
              </a:rPr>
              <a:t>Ваше время истекло</a:t>
            </a: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52778 -4.44444E-6 " pathEditMode="relative" rAng="0" ptsTypes="AA">
                                      <p:cBhvr>
                                        <p:cTn id="18" dur="9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/>
      <p:bldP spid="6" grpId="0" animBg="1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91336"/>
          </a:xfrm>
        </p:spPr>
        <p:txBody>
          <a:bodyPr/>
          <a:lstStyle/>
          <a:p>
            <a:r>
              <a:rPr lang="ru-RU" dirty="0" smtClean="0"/>
              <a:t>При анализе сведений о времени, затраченном семиклассниками на выполнение домашнего задания по алгебре, нас могут заинтересовать не только среднее арифметическое и размах полученного ряда чисел, но и другие показатели.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Например, какой расход времени является типичным для выделенной группы учащихся, т.е. какое число встречается в ряду данных чаще всего?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3568" y="2492896"/>
          <a:ext cx="7920876" cy="586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073"/>
                <a:gridCol w="660073"/>
                <a:gridCol w="660073"/>
                <a:gridCol w="660073"/>
                <a:gridCol w="660073"/>
                <a:gridCol w="660073"/>
                <a:gridCol w="660073"/>
                <a:gridCol w="660073"/>
                <a:gridCol w="660073"/>
                <a:gridCol w="660073"/>
                <a:gridCol w="660073"/>
                <a:gridCol w="660073"/>
              </a:tblGrid>
              <a:tr h="5868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971600" y="4653136"/>
            <a:ext cx="136815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 мин.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71800" y="4797152"/>
            <a:ext cx="55446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/>
              <a:t>25 – мода рассматриваемого ряда</a:t>
            </a:r>
            <a:endParaRPr lang="ru-RU" sz="2600" b="1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22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003300"/>
              </a:clrFrom>
              <a:clrTo>
                <a:srgbClr val="0033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696" y="2996952"/>
            <a:ext cx="2015678" cy="3476303"/>
          </a:xfrm>
          <a:prstGeom prst="rect">
            <a:avLst/>
          </a:prstGeom>
          <a:noFill/>
          <a:ln>
            <a:noFill/>
          </a:ln>
          <a:effectLst>
            <a:softEdge rad="12700"/>
          </a:effectLst>
        </p:spPr>
      </p:pic>
      <p:sp>
        <p:nvSpPr>
          <p:cNvPr id="3077" name="Rectangle 5"/>
          <p:cNvSpPr>
            <a:spLocks noRot="1" noChangeArrowheads="1"/>
          </p:cNvSpPr>
          <p:nvPr/>
        </p:nvSpPr>
        <p:spPr bwMode="auto">
          <a:xfrm>
            <a:off x="899592" y="476672"/>
            <a:ext cx="7272338" cy="3600450"/>
          </a:xfrm>
          <a:prstGeom prst="rect">
            <a:avLst/>
          </a:prstGeom>
          <a:solidFill>
            <a:srgbClr val="00542A"/>
          </a:solidFill>
          <a:ln w="88900" algn="ctr">
            <a:solidFill>
              <a:srgbClr val="A45200"/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indent="363538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endParaRPr lang="ru-RU" sz="2800" b="1" i="1">
              <a:solidFill>
                <a:srgbClr val="FFFFFF"/>
              </a:solidFill>
              <a:latin typeface="Times New Roman" pitchFamily="18" charset="0"/>
            </a:endParaRPr>
          </a:p>
          <a:p>
            <a:pPr indent="363538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endParaRPr lang="ru-RU" sz="2800" b="1" i="1">
              <a:solidFill>
                <a:srgbClr val="FFFFFF"/>
              </a:solidFill>
              <a:latin typeface="Times New Roman" pitchFamily="18" charset="0"/>
            </a:endParaRPr>
          </a:p>
          <a:p>
            <a:pPr indent="363538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ru-RU" sz="3200" b="1" i="1">
                <a:solidFill>
                  <a:schemeClr val="bg1"/>
                </a:solidFill>
                <a:latin typeface="Times New Roman" pitchFamily="18" charset="0"/>
              </a:rPr>
              <a:t>Модой ряда чисел называется число, наиболее часто встречающееся в данном ряду.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285852" y="1428736"/>
            <a:ext cx="6400800" cy="3214710"/>
          </a:xfrm>
        </p:spPr>
        <p:txBody>
          <a:bodyPr>
            <a:normAutofit/>
          </a:bodyPr>
          <a:lstStyle/>
          <a:p>
            <a:r>
              <a:rPr lang="ru-RU" dirty="0" smtClean="0"/>
              <a:t>Цель урока:</a:t>
            </a:r>
          </a:p>
          <a:p>
            <a:r>
              <a:rPr lang="ru-RU" dirty="0" smtClean="0"/>
              <a:t>сформировать представление о статистических закономерностях в реальном мире на примере размаха, моды и среднего арифметического.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читель математики МКОУ "ООШ", с.Березичский стеклозавод Рябова Т.В.</a:t>
            </a:r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-1836712" y="5661248"/>
            <a:ext cx="4897438" cy="648072"/>
          </a:xfrm>
          <a:prstGeom prst="rect">
            <a:avLst/>
          </a:prstGeom>
          <a:solidFill>
            <a:srgbClr val="800000"/>
          </a:soli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259632" y="1484784"/>
            <a:ext cx="6429375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3300"/>
                </a:solidFill>
              </a:rPr>
              <a:t>Моду ряда данных находят тогда, когда хотят выявить некоторый типичный показатель.</a:t>
            </a:r>
            <a:endParaRPr lang="ru-RU" sz="3600" b="1" i="1" dirty="0">
              <a:solidFill>
                <a:srgbClr val="0033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948264" y="260648"/>
            <a:ext cx="1423788" cy="45550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9000" kern="10" dirty="0">
                <a:ln w="9525" cap="rnd">
                  <a:solidFill>
                    <a:srgbClr val="FF0066"/>
                  </a:solidFill>
                  <a:prstDash val="sysDot"/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5536" y="4581128"/>
            <a:ext cx="5472608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i="1" dirty="0" smtClean="0"/>
              <a:t>Работа с технологической картой: №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dirty="0" smtClean="0"/>
              <a:t>, определение</a:t>
            </a:r>
            <a:endParaRPr lang="ru-RU" b="1" i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5661248"/>
            <a:ext cx="313184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ВРЕМЯ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979712" y="548680"/>
            <a:ext cx="4392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rgbClr val="FF0000"/>
                </a:solidFill>
                <a:cs typeface="Arial" charset="0"/>
              </a:rPr>
              <a:t>Ваше время истекло</a:t>
            </a: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52778 -4.44444E-6 " pathEditMode="relative" rAng="0" ptsTypes="AA">
                                      <p:cBhvr>
                                        <p:cTn id="18" dur="6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/>
      <p:bldP spid="6" grpId="0" animBg="1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475312"/>
          </a:xfrm>
        </p:spPr>
        <p:txBody>
          <a:bodyPr/>
          <a:lstStyle/>
          <a:p>
            <a:pPr algn="ctr">
              <a:buNone/>
            </a:pPr>
            <a:r>
              <a:rPr lang="ru-RU" sz="3200" dirty="0" smtClean="0"/>
              <a:t>Упорядоченный ряд чисел:</a:t>
            </a:r>
          </a:p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1, 2, 2, 3, 4, 4, 5, 5, 5</a:t>
            </a:r>
          </a:p>
          <a:p>
            <a:pPr>
              <a:buNone/>
            </a:pPr>
            <a:endParaRPr lang="ru-RU" sz="3200" dirty="0" smtClean="0">
              <a:cs typeface="Times New Roman" pitchFamily="18" charset="0"/>
            </a:endParaRPr>
          </a:p>
          <a:p>
            <a:pPr marL="514350" indent="-514350">
              <a:buAutoNum type="arabicParenR"/>
            </a:pPr>
            <a:r>
              <a:rPr lang="ru-RU" sz="2800" dirty="0" smtClean="0">
                <a:cs typeface="Times New Roman" pitchFamily="18" charset="0"/>
              </a:rPr>
              <a:t>Среднее арифметическое</a:t>
            </a:r>
            <a:r>
              <a:rPr lang="ru-RU" sz="3200" dirty="0" smtClean="0">
                <a:cs typeface="Times New Roman" pitchFamily="18" charset="0"/>
              </a:rPr>
              <a:t>:</a:t>
            </a:r>
          </a:p>
          <a:p>
            <a:pPr marL="514350" indent="-514350">
              <a:buAutoNum type="arabicParenR"/>
            </a:pPr>
            <a:r>
              <a:rPr lang="ru-RU" sz="3200" dirty="0" smtClean="0">
                <a:cs typeface="Times New Roman" pitchFamily="18" charset="0"/>
              </a:rPr>
              <a:t>Размах: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 – 1=4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Мода: 5</a:t>
            </a:r>
            <a:endParaRPr lang="ru-RU" sz="3200" dirty="0" smtClean="0"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5436096" y="2132856"/>
          <a:ext cx="3096344" cy="1008112"/>
        </p:xfrm>
        <a:graphic>
          <a:graphicData uri="http://schemas.openxmlformats.org/presentationml/2006/ole">
            <p:oleObj spid="_x0000_s1026" name="Формула" r:id="rId4" imgW="1701720" imgH="393480" progId="Equation.3">
              <p:embed/>
            </p:oleObj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475312"/>
          </a:xfrm>
        </p:spPr>
        <p:txBody>
          <a:bodyPr/>
          <a:lstStyle/>
          <a:p>
            <a:pPr algn="ctr">
              <a:buNone/>
            </a:pPr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Работа по учебнику.</a:t>
            </a:r>
          </a:p>
          <a:p>
            <a:pPr marL="514350" indent="-514350">
              <a:buAutoNum type="arabicPeriod"/>
            </a:pP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№  168.</a:t>
            </a:r>
          </a:p>
          <a:p>
            <a:pPr marL="514350" indent="-514350">
              <a:buAutoNum type="arabicPeriod"/>
            </a:pP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№ 171.</a:t>
            </a:r>
            <a:endParaRPr lang="en-US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ru-RU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  <a:p>
            <a:pPr marL="514350" indent="-514350">
              <a:buNone/>
            </a:pPr>
            <a:endParaRPr lang="ru-RU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ru-RU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5" y="2492896"/>
          <a:ext cx="8208915" cy="2664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1455"/>
                <a:gridCol w="631455"/>
                <a:gridCol w="631455"/>
                <a:gridCol w="631455"/>
                <a:gridCol w="631455"/>
                <a:gridCol w="631455"/>
                <a:gridCol w="631455"/>
                <a:gridCol w="631455"/>
                <a:gridCol w="631455"/>
                <a:gridCol w="631455"/>
                <a:gridCol w="631455"/>
                <a:gridCol w="631455"/>
                <a:gridCol w="631455"/>
              </a:tblGrid>
              <a:tr h="874843">
                <a:tc>
                  <a:txBody>
                    <a:bodyPr/>
                    <a:lstStyle/>
                    <a:p>
                      <a:r>
                        <a:rPr lang="ru-RU" dirty="0" smtClean="0"/>
                        <a:t>Месяц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II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III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IV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V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VI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VII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VIII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IX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X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XI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XII</a:t>
                      </a:r>
                      <a:endParaRPr lang="ru-RU" b="1" dirty="0"/>
                    </a:p>
                  </a:txBody>
                  <a:tcPr anchor="ctr"/>
                </a:tc>
              </a:tr>
              <a:tr h="1789453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Расход электроэнергии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5445224"/>
            <a:ext cx="5472608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i="1" dirty="0" smtClean="0"/>
              <a:t>Работа с технологической картой</a:t>
            </a:r>
            <a:r>
              <a:rPr lang="en-US" b="1" i="1" dirty="0" smtClean="0"/>
              <a:t>. </a:t>
            </a:r>
            <a:r>
              <a:rPr lang="ru-RU" b="1" i="1" dirty="0" smtClean="0"/>
              <a:t> Таблица. Подведение итогов.</a:t>
            </a:r>
            <a:endParaRPr lang="ru-RU" b="1" i="1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475312"/>
          </a:xfrm>
        </p:spPr>
        <p:txBody>
          <a:bodyPr/>
          <a:lstStyle/>
          <a:p>
            <a:pPr algn="ctr">
              <a:buNone/>
            </a:pPr>
            <a:r>
              <a:rPr lang="ru-RU" sz="3200" dirty="0" smtClean="0">
                <a:cs typeface="Times New Roman" pitchFamily="18" charset="0"/>
              </a:rPr>
              <a:t>Итог урока.</a:t>
            </a:r>
          </a:p>
          <a:p>
            <a:r>
              <a:rPr lang="ru-RU" dirty="0" smtClean="0"/>
              <a:t>Чему вы научились сегодня на уроке? Почему так важны статистические характеристики? Как найти среднее арифметическое, моду и размах ряда чисел? Эти знания пригодятся вам во время проведения различных социологических опросов в рамках различных проектов. Может быть кто-то из вас решит связать свою будущую профессию со статистикой. Ну а с практической значимостью рассматриваемой темы, вы уже начали знакомиться и мы продолжим на следующем уроке. А пока домашнее задание.</a:t>
            </a:r>
          </a:p>
          <a:p>
            <a:pPr>
              <a:buNone/>
            </a:pPr>
            <a:endParaRPr lang="ru-RU" sz="3200" dirty="0" smtClean="0">
              <a:cs typeface="Times New Roman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475312"/>
          </a:xfrm>
        </p:spPr>
        <p:txBody>
          <a:bodyPr/>
          <a:lstStyle/>
          <a:p>
            <a:pPr algn="ctr">
              <a:buNone/>
            </a:pPr>
            <a:r>
              <a:rPr lang="ru-RU" sz="3200" b="1" dirty="0" smtClean="0">
                <a:cs typeface="Times New Roman" pitchFamily="18" charset="0"/>
              </a:rPr>
              <a:t>Домашнее задание.</a:t>
            </a:r>
          </a:p>
          <a:p>
            <a:pPr algn="ctr">
              <a:buNone/>
            </a:pPr>
            <a:endParaRPr lang="ru-RU" sz="3200" b="1" dirty="0" smtClean="0">
              <a:cs typeface="Times New Roman" pitchFamily="18" charset="0"/>
            </a:endParaRPr>
          </a:p>
          <a:p>
            <a:pPr algn="ctr">
              <a:buNone/>
            </a:pPr>
            <a:endParaRPr lang="ru-RU" sz="3200" b="1" dirty="0" smtClean="0"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Параграф 4, пункт 9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№ 169, №172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технологическая карта учащегося</a:t>
            </a: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500034" y="5143512"/>
          <a:ext cx="914400" cy="771525"/>
        </p:xfrm>
        <a:graphic>
          <a:graphicData uri="http://schemas.openxmlformats.org/presentationml/2006/ole">
            <p:oleObj spid="_x0000_s45059" name="Документ" showAsIcon="1" r:id="rId4" imgW="914400" imgH="77148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57290" y="1643050"/>
            <a:ext cx="6400800" cy="4071966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Задачи урока:</a:t>
            </a:r>
          </a:p>
          <a:p>
            <a:r>
              <a:rPr lang="ru-RU" b="1" dirty="0" smtClean="0"/>
              <a:t>Образовательная задача</a:t>
            </a:r>
            <a:r>
              <a:rPr lang="ru-RU" dirty="0" smtClean="0"/>
              <a:t>: вывести понятие статистики, характеристик набора данных: размах, мода, среднее арифметическое; сформировать навыки нахождения этих характеристик и умения объяснять их статистическое значение.</a:t>
            </a:r>
          </a:p>
          <a:p>
            <a:r>
              <a:rPr lang="ru-RU" b="1" dirty="0" smtClean="0"/>
              <a:t>Развивающая задача:</a:t>
            </a:r>
            <a:r>
              <a:rPr lang="ru-RU" dirty="0" smtClean="0"/>
              <a:t> формирования у учащихся функциональной грамотности – умения воспринимать и анализировать информацию, представленную в виде набора данных (ряда); создать условия для развития практического и творческого мышления; развитие познавательного интереса учащихся; содействовать развитию исследовательских навыков учащихся в процессе решения задач практической направленности.</a:t>
            </a:r>
          </a:p>
          <a:p>
            <a:r>
              <a:rPr lang="ru-RU" b="1" dirty="0" smtClean="0"/>
              <a:t>Воспитательная задача</a:t>
            </a:r>
            <a:r>
              <a:rPr lang="ru-RU" dirty="0" smtClean="0"/>
              <a:t>: создать условия для осознания учащимися ценности математических знаний, как средства познаний окружающего мира; формирование здорового образа жизни; воспитание устойчивого интереса к изучению математики.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читель математики МКОУ "ООШ", с.Березичский стеклозавод Рябова Т.В.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Устная работа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544522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Работа с технологической картой . </a:t>
            </a:r>
            <a:endParaRPr lang="ru-RU" b="1" i="1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читель математики МКОУ "ООШ", с.Березичский стеклозавод Рябова Т.В.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1000125" y="2060575"/>
            <a:ext cx="7858125" cy="720725"/>
          </a:xfrm>
        </p:spPr>
        <p:txBody>
          <a:bodyPr/>
          <a:lstStyle/>
          <a:p>
            <a:pPr eaLnBrk="1" hangingPunct="1"/>
            <a:r>
              <a:rPr lang="ru-RU" sz="3600" b="1" smtClean="0"/>
              <a:t>Округлите число 5,387 до сотых?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214290"/>
            <a:ext cx="6686568" cy="8509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>
                <a:solidFill>
                  <a:srgbClr val="800000"/>
                </a:solidFill>
              </a:rPr>
              <a:t>Вопрос 1.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419475" y="2636838"/>
            <a:ext cx="3816350" cy="219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ru-RU" sz="2800" b="1" i="1">
                <a:solidFill>
                  <a:srgbClr val="800000"/>
                </a:solidFill>
                <a:latin typeface="Arial" charset="0"/>
                <a:cs typeface="Arial" charset="0"/>
              </a:rPr>
              <a:t>Ответы:</a:t>
            </a:r>
            <a:r>
              <a:rPr lang="ru-RU" sz="2800" b="1" i="1">
                <a:solidFill>
                  <a:prstClr val="black"/>
                </a:solidFill>
                <a:latin typeface="Arial" charset="0"/>
                <a:cs typeface="Arial" charset="0"/>
              </a:rPr>
              <a:t/>
            </a:r>
            <a:br>
              <a:rPr lang="ru-RU" sz="2800" b="1" i="1">
                <a:solidFill>
                  <a:prstClr val="black"/>
                </a:solidFill>
                <a:latin typeface="Arial" charset="0"/>
                <a:cs typeface="Arial" charset="0"/>
              </a:rPr>
            </a:br>
            <a:r>
              <a:rPr lang="ru-RU" sz="2400" b="1">
                <a:solidFill>
                  <a:prstClr val="black"/>
                </a:solidFill>
                <a:latin typeface="Arial" charset="0"/>
                <a:cs typeface="Arial" charset="0"/>
              </a:rPr>
              <a:t>А)</a:t>
            </a:r>
            <a:r>
              <a:rPr lang="ru-RU" sz="2400" b="1" i="1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ru-RU" sz="2400" b="1">
                <a:solidFill>
                  <a:prstClr val="black"/>
                </a:solidFill>
                <a:latin typeface="Arial" charset="0"/>
                <a:cs typeface="Arial" charset="0"/>
              </a:rPr>
              <a:t>5,4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ru-RU" sz="2400" b="1">
                <a:solidFill>
                  <a:prstClr val="black"/>
                </a:solidFill>
                <a:latin typeface="Arial" charset="0"/>
                <a:cs typeface="Arial" charset="0"/>
              </a:rPr>
              <a:t>Б) 5,38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ru-RU" sz="2400" b="1">
                <a:solidFill>
                  <a:prstClr val="black"/>
                </a:solidFill>
                <a:latin typeface="Arial" charset="0"/>
                <a:cs typeface="Arial" charset="0"/>
              </a:rPr>
              <a:t>В) 5,3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ru-RU" sz="2400" b="1">
                <a:solidFill>
                  <a:prstClr val="black"/>
                </a:solidFill>
                <a:latin typeface="Arial" charset="0"/>
                <a:cs typeface="Arial" charset="0"/>
              </a:rPr>
              <a:t>Г) 5,39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547813" y="1125538"/>
            <a:ext cx="6769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b="1" dirty="0">
                <a:solidFill>
                  <a:srgbClr val="006600"/>
                </a:solidFill>
                <a:latin typeface="Arial" charset="0"/>
                <a:cs typeface="Arial" charset="0"/>
              </a:rPr>
              <a:t>Время на ответ </a:t>
            </a:r>
            <a:r>
              <a:rPr lang="ru-RU" b="1" dirty="0" smtClean="0">
                <a:solidFill>
                  <a:srgbClr val="006600"/>
                </a:solidFill>
                <a:latin typeface="Arial" charset="0"/>
                <a:cs typeface="Arial" charset="0"/>
              </a:rPr>
              <a:t>15 </a:t>
            </a:r>
            <a:r>
              <a:rPr lang="ru-RU" b="1" dirty="0">
                <a:solidFill>
                  <a:srgbClr val="006600"/>
                </a:solidFill>
                <a:latin typeface="Arial" charset="0"/>
                <a:cs typeface="Arial" charset="0"/>
              </a:rPr>
              <a:t>сек.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714625" y="1428750"/>
            <a:ext cx="4392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000" b="1">
                <a:solidFill>
                  <a:srgbClr val="FF0000"/>
                </a:solidFill>
                <a:latin typeface="Arial" charset="0"/>
                <a:cs typeface="Arial" charset="0"/>
              </a:rPr>
              <a:t>Ваше время истекло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2843213" y="5589588"/>
            <a:ext cx="4897437" cy="431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-1981200" y="5589588"/>
            <a:ext cx="4897438" cy="431800"/>
          </a:xfrm>
          <a:prstGeom prst="rect">
            <a:avLst/>
          </a:prstGeom>
          <a:solidFill>
            <a:srgbClr val="800000"/>
          </a:soli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5300663"/>
            <a:ext cx="2843213" cy="1008062"/>
          </a:xfrm>
          <a:prstGeom prst="rect">
            <a:avLst/>
          </a:prstGeom>
          <a:solidFill>
            <a:srgbClr val="79AFFF"/>
          </a:solidFill>
          <a:ln w="38100" algn="ctr">
            <a:solidFill>
              <a:srgbClr val="79A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>
                <a:solidFill>
                  <a:srgbClr val="006600"/>
                </a:solidFill>
                <a:latin typeface="Arial" charset="0"/>
                <a:cs typeface="Arial" charset="0"/>
              </a:rPr>
              <a:t>Время</a:t>
            </a: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52778 -4.44444E-6 " pathEditMode="relative" rAng="0" ptsTypes="AA">
                                      <p:cBhvr>
                                        <p:cTn id="6" dur="15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198" grpId="0"/>
      <p:bldP spid="820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862013" y="1989138"/>
            <a:ext cx="8281987" cy="647700"/>
          </a:xfrm>
        </p:spPr>
        <p:txBody>
          <a:bodyPr/>
          <a:lstStyle/>
          <a:p>
            <a:pPr eaLnBrk="1" hangingPunct="1"/>
            <a:r>
              <a:rPr lang="ru-RU" sz="3400" b="1" smtClean="0"/>
              <a:t>Вычислите разность чисел -3,8 и -5,9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71580" y="274638"/>
            <a:ext cx="5329246" cy="8509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>
                <a:solidFill>
                  <a:srgbClr val="800000"/>
                </a:solidFill>
              </a:rPr>
              <a:t>Вопрос 2.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563938" y="2852738"/>
            <a:ext cx="2016125" cy="227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</a:pPr>
            <a:r>
              <a:rPr lang="ru-RU" sz="2800" b="1" i="1">
                <a:solidFill>
                  <a:srgbClr val="800000"/>
                </a:solidFill>
                <a:cs typeface="Arial" charset="0"/>
              </a:rPr>
              <a:t>Ответы:</a:t>
            </a:r>
            <a:endParaRPr lang="ru-RU" sz="2400" i="1">
              <a:cs typeface="Arial" charset="0"/>
            </a:endParaRPr>
          </a:p>
          <a:p>
            <a:pPr algn="l">
              <a:spcBef>
                <a:spcPct val="20000"/>
              </a:spcBef>
            </a:pPr>
            <a:r>
              <a:rPr lang="ru-RU" sz="2400" i="1">
                <a:cs typeface="Arial" charset="0"/>
              </a:rPr>
              <a:t>    </a:t>
            </a:r>
            <a:r>
              <a:rPr lang="ru-RU" sz="2400" b="1" i="1">
                <a:cs typeface="Arial" charset="0"/>
              </a:rPr>
              <a:t>А) </a:t>
            </a:r>
            <a:r>
              <a:rPr lang="ru-RU" sz="2400" b="1">
                <a:cs typeface="Arial" charset="0"/>
              </a:rPr>
              <a:t>2,1</a:t>
            </a:r>
          </a:p>
          <a:p>
            <a:pPr algn="l">
              <a:spcBef>
                <a:spcPct val="20000"/>
              </a:spcBef>
            </a:pPr>
            <a:r>
              <a:rPr lang="ru-RU" sz="2400" b="1">
                <a:cs typeface="Arial" charset="0"/>
              </a:rPr>
              <a:t>    Б) -9,7</a:t>
            </a:r>
          </a:p>
          <a:p>
            <a:pPr algn="l">
              <a:spcBef>
                <a:spcPct val="20000"/>
              </a:spcBef>
            </a:pPr>
            <a:r>
              <a:rPr lang="ru-RU" sz="2400" b="1">
                <a:cs typeface="Arial" charset="0"/>
              </a:rPr>
              <a:t>    В) -2,1</a:t>
            </a:r>
          </a:p>
          <a:p>
            <a:pPr algn="l">
              <a:spcBef>
                <a:spcPct val="20000"/>
              </a:spcBef>
            </a:pPr>
            <a:r>
              <a:rPr lang="ru-RU" sz="2400" b="1">
                <a:cs typeface="Arial" charset="0"/>
              </a:rPr>
              <a:t>    Г) 9,7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699791" y="1125538"/>
            <a:ext cx="5617121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rgbClr val="006600"/>
                </a:solidFill>
                <a:cs typeface="Arial" charset="0"/>
              </a:rPr>
              <a:t>Время на ответ </a:t>
            </a:r>
            <a:r>
              <a:rPr lang="ru-RU" b="1" dirty="0" smtClean="0">
                <a:solidFill>
                  <a:srgbClr val="006600"/>
                </a:solidFill>
                <a:cs typeface="Arial" charset="0"/>
              </a:rPr>
              <a:t>15 </a:t>
            </a:r>
            <a:r>
              <a:rPr lang="ru-RU" b="1" dirty="0">
                <a:solidFill>
                  <a:srgbClr val="006600"/>
                </a:solidFill>
                <a:cs typeface="Arial" charset="0"/>
              </a:rPr>
              <a:t>сек.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627313" y="1389063"/>
            <a:ext cx="4392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rgbClr val="FF0000"/>
                </a:solidFill>
                <a:cs typeface="Arial" charset="0"/>
              </a:rPr>
              <a:t>Ваше время истекло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2843213" y="5589588"/>
            <a:ext cx="4897437" cy="431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-1981200" y="5589588"/>
            <a:ext cx="4897438" cy="431800"/>
          </a:xfrm>
          <a:prstGeom prst="rect">
            <a:avLst/>
          </a:prstGeom>
          <a:solidFill>
            <a:srgbClr val="800000"/>
          </a:soli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0" y="5516563"/>
            <a:ext cx="2843213" cy="504825"/>
          </a:xfrm>
          <a:prstGeom prst="rect">
            <a:avLst/>
          </a:prstGeom>
          <a:solidFill>
            <a:srgbClr val="79AFFF"/>
          </a:solidFill>
          <a:ln w="38100" algn="ctr">
            <a:solidFill>
              <a:srgbClr val="79A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0" y="5300663"/>
            <a:ext cx="2843213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defRPr/>
            </a:pPr>
            <a:r>
              <a:rPr lang="ru-RU" sz="2000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Arial" charset="0"/>
              </a:rPr>
              <a:t>Время</a:t>
            </a: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52778 -4.44444E-6 " pathEditMode="relative" rAng="0" ptsTypes="AA">
                                      <p:cBhvr>
                                        <p:cTn id="6" dur="15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2" grpId="0"/>
      <p:bldP spid="92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857375"/>
            <a:ext cx="8001000" cy="1154113"/>
          </a:xfrm>
        </p:spPr>
        <p:txBody>
          <a:bodyPr/>
          <a:lstStyle/>
          <a:p>
            <a:pPr algn="ctr" eaLnBrk="1" hangingPunct="1"/>
            <a:r>
              <a:rPr lang="ru-RU" sz="3200" b="1" smtClean="0"/>
              <a:t>Какое число является наименьшим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3200" b="1" smtClean="0"/>
              <a:t>среди чисел  3; -15; 0; -49?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14" y="285728"/>
            <a:ext cx="5257808" cy="8509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>
                <a:solidFill>
                  <a:srgbClr val="800000"/>
                </a:solidFill>
              </a:rPr>
              <a:t>Вопрос</a:t>
            </a:r>
            <a:r>
              <a:rPr lang="ru-RU" sz="4000" b="1"/>
              <a:t> </a:t>
            </a:r>
            <a:r>
              <a:rPr lang="ru-RU" sz="4000" b="1" smtClean="0"/>
              <a:t> </a:t>
            </a:r>
            <a:r>
              <a:rPr lang="ru-RU" sz="4000" b="1" smtClean="0">
                <a:solidFill>
                  <a:srgbClr val="800000"/>
                </a:solidFill>
              </a:rPr>
              <a:t>3</a:t>
            </a:r>
            <a:r>
              <a:rPr lang="ru-RU" sz="4000" b="1">
                <a:solidFill>
                  <a:srgbClr val="800000"/>
                </a:solidFill>
              </a:rPr>
              <a:t>.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995738" y="3141663"/>
            <a:ext cx="3455987" cy="197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</a:pPr>
            <a:r>
              <a:rPr lang="ru-RU" sz="2800" b="1" i="1">
                <a:solidFill>
                  <a:srgbClr val="800000"/>
                </a:solidFill>
                <a:cs typeface="Arial" charset="0"/>
              </a:rPr>
              <a:t>Ответы:</a:t>
            </a:r>
            <a:r>
              <a:rPr lang="ru-RU" sz="2800" b="1" i="1">
                <a:cs typeface="Arial" charset="0"/>
              </a:rPr>
              <a:t/>
            </a:r>
            <a:br>
              <a:rPr lang="ru-RU" sz="2800" b="1" i="1">
                <a:cs typeface="Arial" charset="0"/>
              </a:rPr>
            </a:br>
            <a:r>
              <a:rPr lang="ru-RU" sz="2400" b="1" i="1">
                <a:cs typeface="Arial" charset="0"/>
              </a:rPr>
              <a:t>А) 0</a:t>
            </a:r>
            <a:br>
              <a:rPr lang="ru-RU" sz="2400" b="1" i="1">
                <a:cs typeface="Arial" charset="0"/>
              </a:rPr>
            </a:br>
            <a:r>
              <a:rPr lang="ru-RU" sz="2400" b="1" i="1">
                <a:cs typeface="Arial" charset="0"/>
              </a:rPr>
              <a:t>Б) -49</a:t>
            </a:r>
            <a:br>
              <a:rPr lang="ru-RU" sz="2400" b="1" i="1">
                <a:cs typeface="Arial" charset="0"/>
              </a:rPr>
            </a:br>
            <a:r>
              <a:rPr lang="ru-RU" sz="2400" b="1" i="1">
                <a:cs typeface="Arial" charset="0"/>
              </a:rPr>
              <a:t>В) 3</a:t>
            </a:r>
            <a:br>
              <a:rPr lang="ru-RU" sz="2400" b="1" i="1">
                <a:cs typeface="Arial" charset="0"/>
              </a:rPr>
            </a:br>
            <a:r>
              <a:rPr lang="ru-RU" sz="2400" b="1" i="1">
                <a:cs typeface="Arial" charset="0"/>
              </a:rPr>
              <a:t>Г) -15</a:t>
            </a:r>
            <a:endParaRPr lang="ru-RU" sz="2400" b="1">
              <a:cs typeface="Arial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547813" y="1125538"/>
            <a:ext cx="6769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006600"/>
                </a:solidFill>
                <a:cs typeface="Arial" charset="0"/>
              </a:rPr>
              <a:t>Время на ответ 10 сек.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643188" y="1500188"/>
            <a:ext cx="4392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0000"/>
                </a:solidFill>
                <a:cs typeface="Arial" charset="0"/>
              </a:rPr>
              <a:t>Ваше время истекло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843213" y="5589588"/>
            <a:ext cx="4897437" cy="431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-1981200" y="5589588"/>
            <a:ext cx="4897438" cy="431800"/>
          </a:xfrm>
          <a:prstGeom prst="rect">
            <a:avLst/>
          </a:prstGeom>
          <a:solidFill>
            <a:srgbClr val="800000"/>
          </a:soli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0" y="5300663"/>
            <a:ext cx="2843213" cy="1008062"/>
          </a:xfrm>
          <a:prstGeom prst="rect">
            <a:avLst/>
          </a:prstGeom>
          <a:solidFill>
            <a:srgbClr val="79AFFF"/>
          </a:solidFill>
          <a:ln w="38100" algn="ctr">
            <a:solidFill>
              <a:srgbClr val="79A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ru-RU" sz="2000" b="1">
                <a:solidFill>
                  <a:srgbClr val="006600"/>
                </a:solidFill>
                <a:cs typeface="Arial" charset="0"/>
              </a:rPr>
              <a:t>Время</a:t>
            </a: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52778 -4.44444E-6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102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719138" y="1989138"/>
            <a:ext cx="8424862" cy="720725"/>
          </a:xfrm>
        </p:spPr>
        <p:txBody>
          <a:bodyPr/>
          <a:lstStyle/>
          <a:p>
            <a:pPr algn="ctr" eaLnBrk="1" hangingPunct="1"/>
            <a:r>
              <a:rPr lang="ru-RU" sz="3600" b="1" smtClean="0"/>
              <a:t>Найдите сумму чисел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3600" b="1" smtClean="0"/>
              <a:t>12, -67, 23, -12, 16, 67.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214290"/>
            <a:ext cx="3614734" cy="8509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>
                <a:solidFill>
                  <a:srgbClr val="800000"/>
                </a:solidFill>
              </a:rPr>
              <a:t>Вопрос </a:t>
            </a:r>
            <a:r>
              <a:rPr lang="ru-RU" sz="4000" b="1" smtClean="0">
                <a:solidFill>
                  <a:srgbClr val="800000"/>
                </a:solidFill>
              </a:rPr>
              <a:t>4.</a:t>
            </a:r>
            <a:endParaRPr lang="ru-RU" sz="4000" b="1">
              <a:solidFill>
                <a:srgbClr val="800000"/>
              </a:solidFill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555875" y="3465513"/>
            <a:ext cx="3959225" cy="124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800000"/>
                </a:solidFill>
                <a:cs typeface="Arial" charset="0"/>
              </a:rPr>
              <a:t>      Ответы:</a:t>
            </a:r>
            <a:r>
              <a:rPr lang="ru-RU" sz="2800" b="1" i="1">
                <a:cs typeface="Arial" charset="0"/>
              </a:rPr>
              <a:t/>
            </a:r>
            <a:br>
              <a:rPr lang="ru-RU" sz="2800" b="1" i="1">
                <a:cs typeface="Arial" charset="0"/>
              </a:rPr>
            </a:br>
            <a:r>
              <a:rPr lang="ru-RU" sz="2400" b="1" i="1">
                <a:cs typeface="Arial" charset="0"/>
              </a:rPr>
              <a:t>А) 78          В) 39</a:t>
            </a:r>
            <a:br>
              <a:rPr lang="ru-RU" sz="2400" b="1" i="1">
                <a:cs typeface="Arial" charset="0"/>
              </a:rPr>
            </a:br>
            <a:r>
              <a:rPr lang="ru-RU" sz="2400" b="1" i="1">
                <a:cs typeface="Arial" charset="0"/>
              </a:rPr>
              <a:t>Б) -50        Г) 50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547813" y="1125538"/>
            <a:ext cx="6769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rgbClr val="006600"/>
                </a:solidFill>
                <a:cs typeface="Arial" charset="0"/>
              </a:rPr>
              <a:t>Время на ответ </a:t>
            </a:r>
            <a:r>
              <a:rPr lang="ru-RU" b="1" dirty="0" smtClean="0">
                <a:solidFill>
                  <a:srgbClr val="006600"/>
                </a:solidFill>
                <a:cs typeface="Arial" charset="0"/>
              </a:rPr>
              <a:t>15 </a:t>
            </a:r>
            <a:r>
              <a:rPr lang="ru-RU" b="1" dirty="0">
                <a:solidFill>
                  <a:srgbClr val="006600"/>
                </a:solidFill>
                <a:cs typeface="Arial" charset="0"/>
              </a:rPr>
              <a:t>сек.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643188" y="1428750"/>
            <a:ext cx="4392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0000"/>
                </a:solidFill>
                <a:cs typeface="Arial" charset="0"/>
              </a:rPr>
              <a:t>Ваше время истекло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843213" y="5589588"/>
            <a:ext cx="4897437" cy="431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-1981200" y="5589588"/>
            <a:ext cx="4897438" cy="431800"/>
          </a:xfrm>
          <a:prstGeom prst="rect">
            <a:avLst/>
          </a:prstGeom>
          <a:solidFill>
            <a:srgbClr val="800000"/>
          </a:soli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0" y="5300663"/>
            <a:ext cx="2843213" cy="1008062"/>
          </a:xfrm>
          <a:prstGeom prst="rect">
            <a:avLst/>
          </a:prstGeom>
          <a:solidFill>
            <a:srgbClr val="79AFFF"/>
          </a:solidFill>
          <a:ln w="38100" algn="ctr">
            <a:solidFill>
              <a:srgbClr val="79A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ru-RU" sz="2000" b="1">
                <a:solidFill>
                  <a:srgbClr val="006600"/>
                </a:solidFill>
                <a:cs typeface="Arial" charset="0"/>
              </a:rPr>
              <a:t>Время</a:t>
            </a: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52778 -4.44444E-6 " pathEditMode="relative" rAng="0" ptsTypes="AA">
                                      <p:cBhvr>
                                        <p:cTn id="6" dur="15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76" y="214290"/>
            <a:ext cx="3328982" cy="77472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>
                <a:solidFill>
                  <a:srgbClr val="800000"/>
                </a:solidFill>
              </a:rPr>
              <a:t>Вопрос </a:t>
            </a:r>
            <a:r>
              <a:rPr lang="ru-RU" sz="4000" b="1" smtClean="0">
                <a:solidFill>
                  <a:srgbClr val="800000"/>
                </a:solidFill>
              </a:rPr>
              <a:t>5.</a:t>
            </a:r>
            <a:endParaRPr lang="ru-RU" sz="4000" b="1">
              <a:solidFill>
                <a:srgbClr val="8000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1916113"/>
            <a:ext cx="8075613" cy="863600"/>
          </a:xfrm>
        </p:spPr>
        <p:txBody>
          <a:bodyPr/>
          <a:lstStyle/>
          <a:p>
            <a:pPr algn="ctr" eaLnBrk="1" hangingPunct="1"/>
            <a:r>
              <a:rPr lang="ru-RU" sz="3000" b="1" smtClean="0"/>
              <a:t>Даны числа: 14; - 35; -16 и 70. Найдите разность наибольшего и наименьшего чисел.</a:t>
            </a:r>
            <a:endParaRPr lang="en-US" sz="3000" b="1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857500" y="3714750"/>
            <a:ext cx="459898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800000"/>
                </a:solidFill>
                <a:cs typeface="Arial" charset="0"/>
              </a:rPr>
              <a:t>Ответы:</a:t>
            </a:r>
            <a:r>
              <a:rPr lang="ru-RU" sz="2800" b="1" i="1">
                <a:cs typeface="Arial" charset="0"/>
              </a:rPr>
              <a:t/>
            </a:r>
            <a:br>
              <a:rPr lang="ru-RU" sz="2800" b="1" i="1">
                <a:cs typeface="Arial" charset="0"/>
              </a:rPr>
            </a:br>
            <a:r>
              <a:rPr lang="ru-RU" sz="2800" b="1" i="1">
                <a:cs typeface="Arial" charset="0"/>
              </a:rPr>
              <a:t>   </a:t>
            </a:r>
            <a:r>
              <a:rPr lang="ru-RU" sz="2400" b="1">
                <a:cs typeface="Arial" charset="0"/>
              </a:rPr>
              <a:t>А)</a:t>
            </a:r>
            <a:r>
              <a:rPr lang="en-US" sz="2400" b="1">
                <a:cs typeface="Arial" charset="0"/>
              </a:rPr>
              <a:t> </a:t>
            </a:r>
            <a:r>
              <a:rPr lang="ru-RU" sz="2400" b="1">
                <a:cs typeface="Arial" charset="0"/>
              </a:rPr>
              <a:t>35              В) 86</a:t>
            </a:r>
            <a:br>
              <a:rPr lang="ru-RU" sz="2400" b="1">
                <a:cs typeface="Arial" charset="0"/>
              </a:rPr>
            </a:br>
            <a:r>
              <a:rPr lang="ru-RU" sz="2400" b="1">
                <a:cs typeface="Arial" charset="0"/>
              </a:rPr>
              <a:t>   Б) -21             Г) 105</a:t>
            </a:r>
            <a:br>
              <a:rPr lang="ru-RU" sz="2400" b="1">
                <a:cs typeface="Arial" charset="0"/>
              </a:rPr>
            </a:br>
            <a:r>
              <a:rPr lang="ru-RU" sz="2400" b="1">
                <a:cs typeface="Arial" charset="0"/>
              </a:rPr>
              <a:t/>
            </a:r>
            <a:br>
              <a:rPr lang="ru-RU" sz="2400" b="1">
                <a:cs typeface="Arial" charset="0"/>
              </a:rPr>
            </a:br>
            <a:endParaRPr lang="ru-RU" sz="2400" b="1">
              <a:cs typeface="Arial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643063" y="1071563"/>
            <a:ext cx="6769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rgbClr val="006600"/>
                </a:solidFill>
                <a:cs typeface="Arial" charset="0"/>
              </a:rPr>
              <a:t>Время на ответ </a:t>
            </a:r>
            <a:r>
              <a:rPr lang="ru-RU" b="1" dirty="0" smtClean="0">
                <a:solidFill>
                  <a:srgbClr val="006600"/>
                </a:solidFill>
                <a:cs typeface="Arial" charset="0"/>
              </a:rPr>
              <a:t>15 сек</a:t>
            </a:r>
            <a:r>
              <a:rPr lang="ru-RU" b="1" dirty="0">
                <a:solidFill>
                  <a:srgbClr val="006600"/>
                </a:solidFill>
                <a:cs typeface="Arial" charset="0"/>
              </a:rPr>
              <a:t>.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2714625" y="1357313"/>
            <a:ext cx="4392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0000"/>
                </a:solidFill>
                <a:cs typeface="Arial" charset="0"/>
              </a:rPr>
              <a:t>Ваше время истекло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843213" y="5589588"/>
            <a:ext cx="4897437" cy="4318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-1981200" y="5589588"/>
            <a:ext cx="4897438" cy="431800"/>
          </a:xfrm>
          <a:prstGeom prst="rect">
            <a:avLst/>
          </a:prstGeom>
          <a:solidFill>
            <a:srgbClr val="800000"/>
          </a:soli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5300663"/>
            <a:ext cx="2843213" cy="1008062"/>
          </a:xfrm>
          <a:prstGeom prst="rect">
            <a:avLst/>
          </a:prstGeom>
          <a:solidFill>
            <a:srgbClr val="79AFFF"/>
          </a:solidFill>
          <a:ln w="38100" algn="ctr">
            <a:solidFill>
              <a:srgbClr val="79A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ru-RU" sz="2000" b="1">
                <a:solidFill>
                  <a:srgbClr val="006600"/>
                </a:solidFill>
                <a:cs typeface="Arial" charset="0"/>
              </a:rPr>
              <a:t>Время</a:t>
            </a: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444D26"/>
                </a:solidFill>
              </a:rPr>
              <a:t>читель математики МКОУ "ООШ", с.Березичский стеклозавод Рябова Т.В.</a:t>
            </a:r>
            <a:endParaRPr lang="ru-RU">
              <a:solidFill>
                <a:srgbClr val="444D2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52778 -4.44444E-6 " pathEditMode="relative" rAng="0" ptsTypes="AA">
                                      <p:cBhvr>
                                        <p:cTn id="6" dur="15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2" grpId="0"/>
      <p:bldP spid="14344" grpId="0" animBg="1"/>
    </p:bld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1075</Words>
  <Application>Microsoft Office PowerPoint</Application>
  <PresentationFormat>Экран (4:3)</PresentationFormat>
  <Paragraphs>219</Paragraphs>
  <Slides>24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Тема Office</vt:lpstr>
      <vt:lpstr>Бумажная</vt:lpstr>
      <vt:lpstr>Формула</vt:lpstr>
      <vt:lpstr>Документ Microsoft Office Word</vt:lpstr>
      <vt:lpstr>Урок алгебры 7 класс</vt:lpstr>
      <vt:lpstr>Слайд 2</vt:lpstr>
      <vt:lpstr>Слайд 3</vt:lpstr>
      <vt:lpstr>Устная работа</vt:lpstr>
      <vt:lpstr>Вопрос 1.</vt:lpstr>
      <vt:lpstr>Вопрос 2.</vt:lpstr>
      <vt:lpstr>Вопрос  3.</vt:lpstr>
      <vt:lpstr>Вопрос 4.</vt:lpstr>
      <vt:lpstr>Вопрос 5.</vt:lpstr>
      <vt:lpstr>Статистика</vt:lpstr>
      <vt:lpstr>Среднее арифметическое, размах и мода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PTB</dc:creator>
  <cp:lastModifiedBy>Вова</cp:lastModifiedBy>
  <cp:revision>19</cp:revision>
  <dcterms:created xsi:type="dcterms:W3CDTF">2013-10-20T08:40:19Z</dcterms:created>
  <dcterms:modified xsi:type="dcterms:W3CDTF">2013-10-22T14:51:36Z</dcterms:modified>
</cp:coreProperties>
</file>