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5"/>
  </p:notesMasterIdLst>
  <p:sldIdLst>
    <p:sldId id="282" r:id="rId2"/>
    <p:sldId id="286" r:id="rId3"/>
    <p:sldId id="28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020B"/>
    <a:srgbClr val="E04E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780" autoAdjust="0"/>
  </p:normalViewPr>
  <p:slideViewPr>
    <p:cSldViewPr>
      <p:cViewPr>
        <p:scale>
          <a:sx n="58" d="100"/>
          <a:sy n="58" d="100"/>
        </p:scale>
        <p:origin x="-1716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\&#1052;&#1086;&#1080;%20&#1076;&#1086;&#1082;&#1091;&#1084;&#1077;&#1085;&#1090;&#1099;\&#1050;&#1085;&#1080;&#1075;&#1072;1%20&#1072;&#1089;&#1090;&#1090;&#1077;&#1089;&#1090;&#1072;&#1094;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0;&#1085;&#1080;&#1075;&#1072;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700"/>
            </a:pPr>
            <a:r>
              <a:rPr lang="ru-RU" sz="1700" dirty="0"/>
              <a:t>Разработка авторских программ</a:t>
            </a:r>
          </a:p>
        </c:rich>
      </c:tx>
      <c:layout/>
      <c:overlay val="0"/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t"/>
      <c:layout/>
      <c:overlay val="0"/>
    </c:legend>
    <c:plotVisOnly val="1"/>
    <c:dispBlanksAs val="zero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Результаты освоения обучающимися образовательных программ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2014-2015  учебный год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 учителя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Русский язык</c:v>
                </c:pt>
                <c:pt idx="1">
                  <c:v>Татарский язык</c:v>
                </c:pt>
                <c:pt idx="2">
                  <c:v>Математика</c:v>
                </c:pt>
                <c:pt idx="3">
                  <c:v>Окруж. мир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66.599999999999994</c:v>
                </c:pt>
                <c:pt idx="1">
                  <c:v>83.3</c:v>
                </c:pt>
                <c:pt idx="2">
                  <c:v>83.3</c:v>
                </c:pt>
                <c:pt idx="3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 школе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Русский язык</c:v>
                </c:pt>
                <c:pt idx="1">
                  <c:v>Татарский язык</c:v>
                </c:pt>
                <c:pt idx="2">
                  <c:v>Математика</c:v>
                </c:pt>
                <c:pt idx="3">
                  <c:v>Окруж. мир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54.17</c:v>
                </c:pt>
                <c:pt idx="1">
                  <c:v>77.08</c:v>
                </c:pt>
                <c:pt idx="2">
                  <c:v>62.5</c:v>
                </c:pt>
                <c:pt idx="3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 району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Русский язык</c:v>
                </c:pt>
                <c:pt idx="1">
                  <c:v>Татарский язык</c:v>
                </c:pt>
                <c:pt idx="2">
                  <c:v>Математика</c:v>
                </c:pt>
                <c:pt idx="3">
                  <c:v>Окруж. мир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66.7</c:v>
                </c:pt>
                <c:pt idx="1">
                  <c:v>75.900000000000006</c:v>
                </c:pt>
                <c:pt idx="2">
                  <c:v>72.7</c:v>
                </c:pt>
                <c:pt idx="3">
                  <c:v>88.1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59180160"/>
        <c:axId val="59181696"/>
        <c:axId val="0"/>
      </c:bar3DChart>
      <c:catAx>
        <c:axId val="59180160"/>
        <c:scaling>
          <c:orientation val="minMax"/>
        </c:scaling>
        <c:delete val="0"/>
        <c:axPos val="b"/>
        <c:majorTickMark val="none"/>
        <c:minorTickMark val="none"/>
        <c:tickLblPos val="nextTo"/>
        <c:crossAx val="59181696"/>
        <c:crosses val="autoZero"/>
        <c:auto val="1"/>
        <c:lblAlgn val="ctr"/>
        <c:lblOffset val="100"/>
        <c:noMultiLvlLbl val="0"/>
      </c:catAx>
      <c:valAx>
        <c:axId val="5918169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591801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200" b="1" i="0" u="none" strike="noStrike" baseline="0" dirty="0">
                <a:effectLst/>
                <a:latin typeface="Times New Roman" pitchFamily="18" charset="0"/>
                <a:cs typeface="Times New Roman" pitchFamily="18" charset="0"/>
              </a:rPr>
              <a:t>Итоги мониторинга оценки качества образования в начальной школе в соответствии с ФГОС  </a:t>
            </a:r>
            <a:endParaRPr lang="ru-RU" sz="1200" u="none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 учителя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Русский язык</c:v>
                </c:pt>
                <c:pt idx="1">
                  <c:v>Татарский язык</c:v>
                </c:pt>
                <c:pt idx="2">
                  <c:v>Математика</c:v>
                </c:pt>
                <c:pt idx="3">
                  <c:v>Окруж. мир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76</c:v>
                </c:pt>
                <c:pt idx="1">
                  <c:v>81.7</c:v>
                </c:pt>
                <c:pt idx="2">
                  <c:v>74</c:v>
                </c:pt>
                <c:pt idx="3">
                  <c:v>76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 району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Русский язык</c:v>
                </c:pt>
                <c:pt idx="1">
                  <c:v>Татарский язык</c:v>
                </c:pt>
                <c:pt idx="2">
                  <c:v>Математика</c:v>
                </c:pt>
                <c:pt idx="3">
                  <c:v>Окруж. мир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70.92</c:v>
                </c:pt>
                <c:pt idx="1">
                  <c:v>78.239999999999995</c:v>
                </c:pt>
                <c:pt idx="2">
                  <c:v>73.44</c:v>
                </c:pt>
                <c:pt idx="3">
                  <c:v>73.239999999999995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 РТ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Русский язык</c:v>
                </c:pt>
                <c:pt idx="1">
                  <c:v>Татарский язык</c:v>
                </c:pt>
                <c:pt idx="2">
                  <c:v>Математика</c:v>
                </c:pt>
                <c:pt idx="3">
                  <c:v>Окруж. мир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73</c:v>
                </c:pt>
                <c:pt idx="1">
                  <c:v>82</c:v>
                </c:pt>
                <c:pt idx="2">
                  <c:v>77</c:v>
                </c:pt>
                <c:pt idx="3">
                  <c:v>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9204352"/>
        <c:axId val="59205888"/>
        <c:axId val="0"/>
      </c:bar3DChart>
      <c:catAx>
        <c:axId val="59204352"/>
        <c:scaling>
          <c:orientation val="minMax"/>
        </c:scaling>
        <c:delete val="0"/>
        <c:axPos val="b"/>
        <c:majorTickMark val="out"/>
        <c:minorTickMark val="none"/>
        <c:tickLblPos val="nextTo"/>
        <c:crossAx val="59205888"/>
        <c:crosses val="autoZero"/>
        <c:auto val="1"/>
        <c:lblAlgn val="ctr"/>
        <c:lblOffset val="100"/>
        <c:noMultiLvlLbl val="0"/>
      </c:catAx>
      <c:valAx>
        <c:axId val="592058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92043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Лист1!$A$1</c:f>
              <c:strCache>
                <c:ptCount val="1"/>
                <c:pt idx="0">
                  <c:v>Муниципальный</c:v>
                </c:pt>
              </c:strCache>
            </c:strRef>
          </c:tx>
          <c:invertIfNegative val="0"/>
          <c:val>
            <c:numRef>
              <c:f>Лист1!$A$2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Лист1!$B$1</c:f>
              <c:strCache>
                <c:ptCount val="1"/>
                <c:pt idx="0">
                  <c:v>Республиканский</c:v>
                </c:pt>
              </c:strCache>
            </c:strRef>
          </c:tx>
          <c:invertIfNegative val="0"/>
          <c:val>
            <c:numRef>
              <c:f>Лист1!$B$2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2"/>
          <c:order val="2"/>
          <c:tx>
            <c:strRef>
              <c:f>Лист1!$C$1</c:f>
              <c:strCache>
                <c:ptCount val="1"/>
                <c:pt idx="0">
                  <c:v>Федеральный</c:v>
                </c:pt>
              </c:strCache>
            </c:strRef>
          </c:tx>
          <c:invertIfNegative val="0"/>
          <c:val>
            <c:numRef>
              <c:f>Лист1!$C$2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3"/>
          <c:order val="3"/>
          <c:tx>
            <c:strRef>
              <c:f>Лист1!$D$1</c:f>
              <c:strCache>
                <c:ptCount val="1"/>
                <c:pt idx="0">
                  <c:v>Всероссийский</c:v>
                </c:pt>
              </c:strCache>
            </c:strRef>
          </c:tx>
          <c:invertIfNegative val="0"/>
          <c:val>
            <c:numRef>
              <c:f>Лист1!$D$2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4"/>
          <c:order val="4"/>
          <c:tx>
            <c:strRef>
              <c:f>Лист1!$E$1</c:f>
              <c:strCache>
                <c:ptCount val="1"/>
                <c:pt idx="0">
                  <c:v>Международный</c:v>
                </c:pt>
              </c:strCache>
            </c:strRef>
          </c:tx>
          <c:invertIfNegative val="0"/>
          <c:val>
            <c:numRef>
              <c:f>Лист1!$E$2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9242368"/>
        <c:axId val="59243904"/>
        <c:axId val="59238144"/>
      </c:bar3DChart>
      <c:catAx>
        <c:axId val="59242368"/>
        <c:scaling>
          <c:orientation val="minMax"/>
        </c:scaling>
        <c:delete val="1"/>
        <c:axPos val="b"/>
        <c:majorTickMark val="none"/>
        <c:minorTickMark val="none"/>
        <c:tickLblPos val="nextTo"/>
        <c:crossAx val="59243904"/>
        <c:crosses val="autoZero"/>
        <c:auto val="1"/>
        <c:lblAlgn val="ctr"/>
        <c:lblOffset val="100"/>
        <c:noMultiLvlLbl val="0"/>
      </c:catAx>
      <c:valAx>
        <c:axId val="5924390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59242368"/>
        <c:crosses val="autoZero"/>
        <c:crossBetween val="between"/>
      </c:valAx>
      <c:serAx>
        <c:axId val="59238144"/>
        <c:scaling>
          <c:orientation val="minMax"/>
        </c:scaling>
        <c:delete val="1"/>
        <c:axPos val="b"/>
        <c:majorTickMark val="out"/>
        <c:minorTickMark val="none"/>
        <c:tickLblPos val="nextTo"/>
        <c:crossAx val="59243904"/>
        <c:crosses val="autoZero"/>
      </c:serAx>
    </c:plotArea>
    <c:legend>
      <c:legendPos val="r"/>
      <c:layout/>
      <c:overlay val="0"/>
      <c:txPr>
        <a:bodyPr/>
        <a:lstStyle/>
        <a:p>
          <a:pPr rtl="0">
            <a:defRPr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100" b="1" i="0" baseline="0">
                <a:effectLst/>
                <a:latin typeface="Times New Roman" pitchFamily="18" charset="0"/>
                <a:cs typeface="Times New Roman" pitchFamily="18" charset="0"/>
              </a:rPr>
              <a:t>Качество знаний 4 класс</a:t>
            </a:r>
            <a:endParaRPr lang="ru-RU" sz="110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1100" b="1" i="0" baseline="0">
                <a:effectLst/>
                <a:latin typeface="Times New Roman" pitchFamily="18" charset="0"/>
                <a:cs typeface="Times New Roman" pitchFamily="18" charset="0"/>
              </a:rPr>
              <a:t>2014-2015 учебный год</a:t>
            </a:r>
            <a:endParaRPr lang="ru-RU" sz="1100">
              <a:effectLst/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 учителя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Русский язык</c:v>
                </c:pt>
                <c:pt idx="1">
                  <c:v>Татарский язык</c:v>
                </c:pt>
                <c:pt idx="2">
                  <c:v>Математика</c:v>
                </c:pt>
                <c:pt idx="3">
                  <c:v>Окруж.мир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 школе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Русский язык</c:v>
                </c:pt>
                <c:pt idx="1">
                  <c:v>Татарский язык</c:v>
                </c:pt>
                <c:pt idx="2">
                  <c:v>Математика</c:v>
                </c:pt>
                <c:pt idx="3">
                  <c:v>Окруж.мир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54</c:v>
                </c:pt>
                <c:pt idx="1">
                  <c:v>77</c:v>
                </c:pt>
                <c:pt idx="2">
                  <c:v>63</c:v>
                </c:pt>
                <c:pt idx="3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 району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Русский язык</c:v>
                </c:pt>
                <c:pt idx="1">
                  <c:v>Татарский язык</c:v>
                </c:pt>
                <c:pt idx="2">
                  <c:v>Математика</c:v>
                </c:pt>
                <c:pt idx="3">
                  <c:v>Окруж.мир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67</c:v>
                </c:pt>
                <c:pt idx="1">
                  <c:v>76</c:v>
                </c:pt>
                <c:pt idx="2">
                  <c:v>73</c:v>
                </c:pt>
                <c:pt idx="3">
                  <c:v>88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59559936"/>
        <c:axId val="59561472"/>
        <c:axId val="0"/>
      </c:bar3DChart>
      <c:catAx>
        <c:axId val="59559936"/>
        <c:scaling>
          <c:orientation val="minMax"/>
        </c:scaling>
        <c:delete val="0"/>
        <c:axPos val="b"/>
        <c:majorTickMark val="none"/>
        <c:minorTickMark val="none"/>
        <c:tickLblPos val="nextTo"/>
        <c:crossAx val="59561472"/>
        <c:crosses val="autoZero"/>
        <c:auto val="1"/>
        <c:lblAlgn val="ctr"/>
        <c:lblOffset val="100"/>
        <c:noMultiLvlLbl val="0"/>
      </c:catAx>
      <c:valAx>
        <c:axId val="5956147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595599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344713558245713"/>
          <c:y val="3.3045624477001288E-2"/>
          <c:w val="0.81388888888888888"/>
          <c:h val="0.67559018664333625"/>
        </c:manualLayout>
      </c:layout>
      <c:pie3DChart>
        <c:varyColors val="1"/>
        <c:ser>
          <c:idx val="0"/>
          <c:order val="0"/>
          <c:explosion val="25"/>
          <c:dLbls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Лист1!$A$1:$A$4</c:f>
              <c:strCache>
                <c:ptCount val="4"/>
                <c:pt idx="0">
                  <c:v>Публикации</c:v>
                </c:pt>
                <c:pt idx="1">
                  <c:v>Семинары</c:v>
                </c:pt>
                <c:pt idx="2">
                  <c:v>Конкурсы</c:v>
                </c:pt>
                <c:pt idx="3">
                  <c:v>Открытые мероприятия</c:v>
                </c:pt>
              </c:strCache>
            </c:strRef>
          </c:cat>
          <c:val>
            <c:numRef>
              <c:f>Лист1!$B$1:$B$4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9</c:v>
                </c:pt>
                <c:pt idx="3">
                  <c:v>6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4.5659787311876129E-2"/>
          <c:y val="0.70916641525745938"/>
          <c:w val="0.83730956133174805"/>
          <c:h val="0.14993063666199125"/>
        </c:manualLayout>
      </c:layout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2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64F62-41B1-485B-9842-8C4C7C1C7C39}" type="datetimeFigureOut">
              <a:rPr lang="ru-RU" smtClean="0"/>
              <a:t>08.12.2015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B654B-6914-42CA-9524-5742E71793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624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97DB33-5C78-459B-9028-DB459726820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961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964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947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816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369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983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513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20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081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995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65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808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hyperlink" Target="http://pedsovet.org/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66" y="660"/>
            <a:ext cx="805118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3571932277"/>
              </p:ext>
            </p:extLst>
          </p:nvPr>
        </p:nvGraphicFramePr>
        <p:xfrm>
          <a:off x="760849" y="3645024"/>
          <a:ext cx="4143404" cy="1857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245" name="Picture 7"/>
          <p:cNvPicPr>
            <a:picLocks noGrp="1" noChangeAspect="1" noChangeArrowheads="1"/>
          </p:cNvPicPr>
          <p:nvPr>
            <p:ph sz="half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916816" y="-5067944"/>
            <a:ext cx="3023691" cy="1440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9" name="Заголовок 3"/>
          <p:cNvSpPr>
            <a:spLocks noGrp="1"/>
          </p:cNvSpPr>
          <p:nvPr>
            <p:ph type="title"/>
          </p:nvPr>
        </p:nvSpPr>
        <p:spPr>
          <a:xfrm>
            <a:off x="827584" y="260649"/>
            <a:ext cx="7920880" cy="93610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err="1" smtClean="0">
                <a:solidFill>
                  <a:srgbClr val="84020B"/>
                </a:solidFill>
                <a:effectLst/>
                <a:latin typeface="Times New Roman" pitchFamily="18" charset="0"/>
                <a:cs typeface="Times New Roman" pitchFamily="18" charset="0"/>
              </a:rPr>
              <a:t>Хамзина</a:t>
            </a:r>
            <a:r>
              <a:rPr lang="ru-RU" sz="2800" b="1" dirty="0" smtClean="0">
                <a:solidFill>
                  <a:srgbClr val="84020B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84020B"/>
                </a:solidFill>
                <a:effectLst/>
                <a:latin typeface="Times New Roman" pitchFamily="18" charset="0"/>
                <a:cs typeface="Times New Roman" pitchFamily="18" charset="0"/>
              </a:rPr>
              <a:t>Гульназ</a:t>
            </a:r>
            <a:r>
              <a:rPr lang="ru-RU" sz="2800" b="1" dirty="0" smtClean="0">
                <a:solidFill>
                  <a:srgbClr val="84020B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84020B"/>
                </a:solidFill>
                <a:effectLst/>
                <a:latin typeface="Times New Roman" pitchFamily="18" charset="0"/>
                <a:cs typeface="Times New Roman" pitchFamily="18" charset="0"/>
              </a:rPr>
              <a:t>Ринатовна</a:t>
            </a:r>
            <a:r>
              <a:rPr lang="ru-RU" sz="2800" b="1" dirty="0" smtClean="0">
                <a:solidFill>
                  <a:srgbClr val="84020B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84020B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84020B"/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  <a:endParaRPr lang="ru-RU" sz="2200" b="1" dirty="0">
              <a:solidFill>
                <a:srgbClr val="84020B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43608" y="1444500"/>
            <a:ext cx="475252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Образование-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высшее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Набережночелнинский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государственный педагогический институт</a:t>
            </a:r>
            <a:endPara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Квалификация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«Педагогика и методика начального образования» </a:t>
            </a:r>
            <a:endPara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Специальность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«Учитель начальных классов» </a:t>
            </a:r>
            <a:endPara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Общий  стаж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23 года</a:t>
            </a:r>
          </a:p>
          <a:p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Стаж в данной 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должности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13лет</a:t>
            </a:r>
            <a:endParaRPr lang="ru-RU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Награды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-Почетная грамота районного отдела образования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Чистопольского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муниципального района 2010год.</a:t>
            </a:r>
          </a:p>
          <a:p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Повышение квалификации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-Федеральное государственное бюджетное образовательное учреждение высшего профессионального образования "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Набережночелнинский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институт социально-педагогических технологий и ресурсов» 2014 год по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проблеме"Реализация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подхода к обучению в соответствии с требованиями федеральных государственных образовательных стандартов начального общего образования» 72 часа.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Результаты профессионального тестирования - 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92  балла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Экспертная 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оценка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-3,75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 descr="F:\Хамзина\DSCN0039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695782"/>
            <a:ext cx="2455678" cy="35261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1520" y="6165304"/>
            <a:ext cx="856813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n w="11430"/>
                <a:solidFill>
                  <a:srgbClr val="8402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МБОУ </a:t>
            </a:r>
            <a:r>
              <a:rPr lang="ru-RU" sz="1600" b="1" dirty="0" smtClean="0">
                <a:ln w="11430"/>
                <a:solidFill>
                  <a:srgbClr val="8402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«</a:t>
            </a:r>
            <a:r>
              <a:rPr lang="ru-RU" sz="1600" b="1" dirty="0" err="1" smtClean="0">
                <a:ln w="11430"/>
                <a:solidFill>
                  <a:srgbClr val="8402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Староромашкинская</a:t>
            </a:r>
            <a:r>
              <a:rPr lang="ru-RU" sz="1600" b="1" dirty="0" smtClean="0">
                <a:ln w="11430"/>
                <a:solidFill>
                  <a:srgbClr val="8402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 средняя общеобразовательная школа» </a:t>
            </a:r>
            <a:r>
              <a:rPr lang="ru-RU" sz="1600" b="1" dirty="0" err="1" smtClean="0">
                <a:ln w="11430"/>
                <a:solidFill>
                  <a:srgbClr val="8402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Чистопольского</a:t>
            </a:r>
            <a:r>
              <a:rPr lang="ru-RU" sz="1600" b="1" dirty="0" smtClean="0">
                <a:ln w="11430"/>
                <a:solidFill>
                  <a:srgbClr val="8402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 </a:t>
            </a:r>
            <a:r>
              <a:rPr lang="ru-RU" sz="1600" b="1" dirty="0">
                <a:ln w="11430"/>
                <a:solidFill>
                  <a:srgbClr val="8402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муниципального района РТ</a:t>
            </a:r>
          </a:p>
          <a:p>
            <a:pPr algn="ctr"/>
            <a:endParaRPr lang="ru-RU" b="1" dirty="0">
              <a:ln w="11430"/>
              <a:solidFill>
                <a:schemeClr val="tx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75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Динамика результатов освоения </a:t>
            </a:r>
            <a:b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образовательной программы</a:t>
            </a:r>
            <a:b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935355854"/>
              </p:ext>
            </p:extLst>
          </p:nvPr>
        </p:nvGraphicFramePr>
        <p:xfrm>
          <a:off x="539552" y="1052736"/>
          <a:ext cx="360040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861897368"/>
              </p:ext>
            </p:extLst>
          </p:nvPr>
        </p:nvGraphicFramePr>
        <p:xfrm>
          <a:off x="5004048" y="3873098"/>
          <a:ext cx="3888432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8419306"/>
              </p:ext>
            </p:extLst>
          </p:nvPr>
        </p:nvGraphicFramePr>
        <p:xfrm>
          <a:off x="827584" y="3933056"/>
          <a:ext cx="385192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79512" y="3501008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обучающихся, принимающих участие в 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интеллектуальных </a:t>
            </a: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олимпиадах и 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конкурсах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2162267"/>
              </p:ext>
            </p:extLst>
          </p:nvPr>
        </p:nvGraphicFramePr>
        <p:xfrm>
          <a:off x="4716016" y="1052737"/>
          <a:ext cx="396044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69721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5576" y="401799"/>
            <a:ext cx="7344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n w="11430"/>
                <a:solidFill>
                  <a:srgbClr val="84020B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Личный вклад в повышение качества образования </a:t>
            </a:r>
            <a:endParaRPr lang="ru-RU" sz="2400" b="1" dirty="0">
              <a:solidFill>
                <a:srgbClr val="84020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44008" y="1412776"/>
            <a:ext cx="41764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itchFamily="2" charset="2"/>
              <a:buChar char="v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Участник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общероссийского проекта «Школа цифрового века», Диплом «Учитель цифрового века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lvl="0" algn="just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buFont typeface="Wingdings" pitchFamily="2" charset="2"/>
              <a:buChar char="v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Публикация в  сборнике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зональные педагогические чтения» (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г.Казань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редакционно-издательский центр «Школа», 2015 г.) по теме «Проектно-исследовательская деятельность в начальной школе в условиях реализации ФГОС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lvl="0"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buFont typeface="Wingdings" pitchFamily="2" charset="2"/>
              <a:buChar char="v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Методические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разработки в сетевых СМИ, в Интернете на образовательных сайтах, в профессиональных педагогических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сообществах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 pedsovet.org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nsportal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buFont typeface="Wingdings" pitchFamily="2" charset="2"/>
              <a:buChar char="v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Личная  страничка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на сайте http://nsportal.ru/hamzina-gulnaz-rinatovna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2433279"/>
              </p:ext>
            </p:extLst>
          </p:nvPr>
        </p:nvGraphicFramePr>
        <p:xfrm>
          <a:off x="505154" y="1484783"/>
          <a:ext cx="3736833" cy="1872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505154" y="1110347"/>
            <a:ext cx="41388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84020B"/>
                </a:solidFill>
                <a:latin typeface="Times New Roman" pitchFamily="18" charset="0"/>
                <a:cs typeface="Times New Roman" pitchFamily="18" charset="0"/>
              </a:rPr>
              <a:t>Распространение педагогического опыта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05154" y="3501008"/>
            <a:ext cx="420983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tt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Муниципальный и</a:t>
            </a:r>
            <a:r>
              <a:rPr lang="ru-RU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нтеллектуальный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конкурс «Самый умный третьеклассник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», участник, 2014 год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муниципальная конференция научно-практических работ учащихся «Шаг в мир науки»</a:t>
            </a:r>
            <a:r>
              <a:rPr lang="tt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t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призер, 2015 год</a:t>
            </a:r>
            <a:endParaRPr 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F:\DSC00994.JPG"/>
          <p:cNvPicPr/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854" t="22716" r="12569" b="17531"/>
          <a:stretch/>
        </p:blipFill>
        <p:spPr bwMode="auto">
          <a:xfrm>
            <a:off x="755576" y="4886004"/>
            <a:ext cx="3490782" cy="179756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1779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1997</TotalTime>
  <Words>269</Words>
  <Application>Microsoft Office PowerPoint</Application>
  <PresentationFormat>Экран (4:3)</PresentationFormat>
  <Paragraphs>31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Хамзина Гульназ Ринатовна учитель начальных классов</vt:lpstr>
      <vt:lpstr>Динамика результатов освоения  образовательной программы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Golubeva</dc:creator>
  <cp:lastModifiedBy>Гольназ</cp:lastModifiedBy>
  <cp:revision>122</cp:revision>
  <dcterms:created xsi:type="dcterms:W3CDTF">2014-11-19T07:05:50Z</dcterms:created>
  <dcterms:modified xsi:type="dcterms:W3CDTF">2015-12-08T08:39:03Z</dcterms:modified>
</cp:coreProperties>
</file>