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4F4EF-124C-4FDE-AEF9-2E9ADE35D80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4632C-0B09-4B7A-A5B0-1FB4FB9A1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5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632C-0B09-4B7A-A5B0-1FB4FB9A190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498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632C-0B09-4B7A-A5B0-1FB4FB9A190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99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61AA78-A7C5-4CDB-B43A-C4A1829A6DD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CC08A2-6628-4EAE-8ED7-F6F8AB2188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" TargetMode="External"/><Relationship Id="rId2" Type="http://schemas.openxmlformats.org/officeDocument/2006/relationships/hyperlink" Target="http://rum.prf.jcu.cz/public/mecirova/answers/Bordovskaya_N_V__Rean_A_A__Pedagogik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rotov.info/lib_sec/shso/71_slas3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208912" cy="352839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700" dirty="0">
                <a:ea typeface="Times New Roman"/>
                <a:cs typeface="Times New Roman"/>
              </a:rPr>
              <a:t> 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37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Выполнила</a:t>
            </a:r>
            <a:r>
              <a:rPr lang="ru-RU" sz="3700" b="1" dirty="0">
                <a:solidFill>
                  <a:schemeClr val="tx1"/>
                </a:solidFill>
                <a:ea typeface="Times New Roman"/>
                <a:cs typeface="Times New Roman"/>
              </a:rPr>
              <a:t>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3700" dirty="0" smtClean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3700" dirty="0">
                <a:solidFill>
                  <a:schemeClr val="tx1"/>
                </a:solidFill>
                <a:ea typeface="Times New Roman"/>
                <a:cs typeface="Times New Roman"/>
              </a:rPr>
              <a:t> 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3700" b="1" dirty="0">
                <a:solidFill>
                  <a:schemeClr val="tx1"/>
                </a:solidFill>
                <a:ea typeface="Times New Roman"/>
                <a:cs typeface="Times New Roman"/>
              </a:rPr>
              <a:t>Бровкина Юлия Владимировна</a:t>
            </a:r>
            <a:r>
              <a:rPr lang="ru-RU" sz="3700" dirty="0">
                <a:solidFill>
                  <a:schemeClr val="tx1"/>
                </a:solidFill>
                <a:ea typeface="Times New Roman"/>
                <a:cs typeface="Times New Roman"/>
              </a:rPr>
              <a:t>,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3700" dirty="0">
                <a:solidFill>
                  <a:schemeClr val="tx1"/>
                </a:solidFill>
                <a:ea typeface="Times New Roman"/>
                <a:cs typeface="Times New Roman"/>
              </a:rPr>
              <a:t>МОУ «СОШ 22 с УИОП»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50000"/>
              </a:lnSpc>
            </a:pPr>
            <a:r>
              <a:rPr lang="ru-RU" sz="3700" dirty="0">
                <a:solidFill>
                  <a:schemeClr val="tx1"/>
                </a:solidFill>
                <a:ea typeface="Times New Roman"/>
                <a:cs typeface="Times New Roman"/>
              </a:rPr>
              <a:t> 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229600" cy="2592288"/>
          </a:xfrm>
        </p:spPr>
        <p:txBody>
          <a:bodyPr>
            <a:noAutofit/>
          </a:bodyPr>
          <a:lstStyle/>
          <a:p>
            <a:pPr indent="180340">
              <a:lnSpc>
                <a:spcPct val="120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«Мотивация как компонент учебной деятельности. 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Методы формирования учебной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мотивации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на уроках физики»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953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577726"/>
              </p:ext>
            </p:extLst>
          </p:nvPr>
        </p:nvGraphicFramePr>
        <p:xfrm>
          <a:off x="323528" y="1700809"/>
          <a:ext cx="8640960" cy="4968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4278"/>
                <a:gridCol w="3283103"/>
                <a:gridCol w="3043579"/>
              </a:tblGrid>
              <a:tr h="2799018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Семейный мотив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Традиции получения хорошего образования  в семье, профессиональные семейные традиции (например военнослужащие, врачи…) Семейная поддержка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Отсутствие хорошего (среднего или высшего) образование у родителей. Семейные трудности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9533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</a:rPr>
                        <a:t>Коммуникативный мотив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общаться со своими сверстниками, увеличение круга общения посредством повышения интеллектуального развития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Отрицательное отношение к классному коллективу и преподавателю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2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680655"/>
              </p:ext>
            </p:extLst>
          </p:nvPr>
        </p:nvGraphicFramePr>
        <p:xfrm>
          <a:off x="323528" y="1700808"/>
          <a:ext cx="8568951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4992"/>
                <a:gridCol w="3255743"/>
                <a:gridCol w="3018216"/>
              </a:tblGrid>
              <a:tr h="3129333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Статусный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Стремление к уважению и признанию со стороны одноклассников и учителя, самоутверждение в обществе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Стремление к уважению в других сферах (кроме образовательной) либо вообще отсутствие данного мотива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7210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</a:rPr>
                        <a:t>Эстетический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Получение удовольствия в обучении. Раскрытие собственных способностей и талантов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Отсутствие способностей в данном предмете / в обучении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401968"/>
              </p:ext>
            </p:extLst>
          </p:nvPr>
        </p:nvGraphicFramePr>
        <p:xfrm>
          <a:off x="467544" y="1844824"/>
          <a:ext cx="8352927" cy="460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7135"/>
                <a:gridCol w="3173665"/>
                <a:gridCol w="2942127"/>
              </a:tblGrid>
              <a:tr h="1362009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Личностный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Желание получить хорошую оценку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Лень. Нежелание учиться и прилагать волевые усилия.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6502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Профессионально – ценностный мотив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Расширение возможностей, желание поступить в достойный ВУЗ, устроиться на перспективную и интересную работу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Нацеливание на профессию низкого социального уровня. Нацеливание на профессии, не требующие знаний по данному предмету.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0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Calibri"/>
              </a:rPr>
              <a:t>Формирование высокой суммарной  мотивации ученика способно дать превосходный результат в обучении. Бывает, что менее способные ученики достигают в обучении больших успехов, чем более способные, но менее </a:t>
            </a:r>
            <a:r>
              <a:rPr lang="ru-RU" dirty="0" smtClean="0">
                <a:ea typeface="Calibri"/>
              </a:rPr>
              <a:t>мотивированные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3480048" cy="261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7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</a:t>
            </a:r>
            <a:r>
              <a:rPr lang="ru-RU" b="1" dirty="0" smtClean="0"/>
              <a:t>формирования </a:t>
            </a:r>
            <a:r>
              <a:rPr lang="ru-RU" b="1" dirty="0"/>
              <a:t>учебной мотивации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3159743"/>
            <a:ext cx="4680520" cy="2842770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b="1" dirty="0">
                <a:ea typeface="Calibri"/>
                <a:cs typeface="Times New Roman"/>
              </a:rPr>
              <a:t>Раскрытие смысла обучения перед учащимся, изменение знака его суммарной мотивации на «+» , наделение желанием учиться</a:t>
            </a:r>
            <a:r>
              <a:rPr lang="ru-RU" b="1" dirty="0" smtClean="0">
                <a:ea typeface="Calibri"/>
                <a:cs typeface="Times New Roman"/>
              </a:rPr>
              <a:t>.</a:t>
            </a:r>
            <a:r>
              <a:rPr lang="ru-RU" sz="1800" i="1" dirty="0">
                <a:ea typeface="Times New Roman"/>
                <a:cs typeface="Times New Roman"/>
              </a:rPr>
              <a:t> </a:t>
            </a:r>
            <a:endParaRPr lang="ru-RU" sz="1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38884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99110" lvl="0" indent="-228600" algn="just">
              <a:lnSpc>
                <a:spcPct val="150000"/>
              </a:lnSpc>
              <a:spcBef>
                <a:spcPct val="20000"/>
              </a:spcBef>
              <a:buClr>
                <a:srgbClr val="93A299"/>
              </a:buClr>
              <a:buFont typeface="Arial" pitchFamily="34" charset="0"/>
              <a:buChar char="•"/>
            </a:pPr>
            <a:r>
              <a:rPr lang="ru-RU" sz="2400" b="1" u="sng" dirty="0" smtClean="0">
                <a:solidFill>
                  <a:schemeClr val="bg1"/>
                </a:solidFill>
                <a:ea typeface="Calibri"/>
                <a:cs typeface="Times New Roman"/>
              </a:rPr>
              <a:t>1. «Мне </a:t>
            </a:r>
            <a:r>
              <a:rPr lang="ru-RU" sz="2400" b="1" u="sng" dirty="0">
                <a:solidFill>
                  <a:schemeClr val="bg1"/>
                </a:solidFill>
                <a:ea typeface="Calibri"/>
                <a:cs typeface="Times New Roman"/>
              </a:rPr>
              <a:t>это нужно»</a:t>
            </a:r>
            <a:endParaRPr lang="ru-RU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17032"/>
            <a:ext cx="139608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8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</a:t>
            </a:r>
            <a:r>
              <a:rPr lang="ru-RU" b="1" dirty="0" smtClean="0"/>
              <a:t>формирования </a:t>
            </a:r>
            <a:r>
              <a:rPr lang="ru-RU" b="1" dirty="0"/>
              <a:t>учебной мотивации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39604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99110" lvl="0" indent="-228600" algn="just">
              <a:lnSpc>
                <a:spcPct val="150000"/>
              </a:lnSpc>
              <a:spcBef>
                <a:spcPct val="20000"/>
              </a:spcBef>
              <a:buClr>
                <a:srgbClr val="93A299"/>
              </a:buClr>
              <a:buFont typeface="Arial" pitchFamily="34" charset="0"/>
              <a:buChar char="•"/>
            </a:pPr>
            <a:r>
              <a:rPr lang="ru-RU" sz="2400" b="1" u="sng" dirty="0" smtClean="0">
                <a:solidFill>
                  <a:schemeClr val="bg1"/>
                </a:solidFill>
                <a:ea typeface="Calibri"/>
                <a:cs typeface="Times New Roman"/>
              </a:rPr>
              <a:t>1. «Мне </a:t>
            </a:r>
            <a:r>
              <a:rPr lang="ru-RU" sz="2400" b="1" u="sng" dirty="0">
                <a:solidFill>
                  <a:schemeClr val="bg1"/>
                </a:solidFill>
                <a:ea typeface="Calibri"/>
                <a:cs typeface="Times New Roman"/>
              </a:rPr>
              <a:t>это нужно»</a:t>
            </a:r>
            <a:endParaRPr lang="ru-RU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2708920"/>
            <a:ext cx="8352928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dirty="0" smtClean="0">
                <a:ea typeface="Times New Roman"/>
                <a:cs typeface="Times New Roman"/>
              </a:rPr>
              <a:t>Исследование имеющихся мотивов</a:t>
            </a:r>
            <a:endParaRPr lang="ru-RU" sz="2200" dirty="0" smtClean="0">
              <a:ea typeface="Calibri"/>
              <a:cs typeface="Times New Roman"/>
            </a:endParaRPr>
          </a:p>
          <a:p>
            <a:pPr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dirty="0" smtClean="0">
                <a:ea typeface="Times New Roman"/>
                <a:cs typeface="Times New Roman"/>
              </a:rPr>
              <a:t>Поиск причин отрицательных мотивов</a:t>
            </a:r>
            <a:endParaRPr lang="ru-RU" sz="2200" dirty="0" smtClean="0">
              <a:ea typeface="Calibri"/>
              <a:cs typeface="Times New Roman"/>
            </a:endParaRPr>
          </a:p>
          <a:p>
            <a:pPr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dirty="0" smtClean="0">
                <a:ea typeface="Times New Roman"/>
                <a:cs typeface="Times New Roman"/>
              </a:rPr>
              <a:t>Ликвидация отрицательных мотивов частично или полностью</a:t>
            </a:r>
            <a:endParaRPr lang="ru-RU" sz="2200" dirty="0" smtClean="0">
              <a:ea typeface="Calibri"/>
              <a:cs typeface="Times New Roman"/>
            </a:endParaRPr>
          </a:p>
          <a:p>
            <a:pPr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dirty="0" smtClean="0">
                <a:ea typeface="Times New Roman"/>
                <a:cs typeface="Times New Roman"/>
              </a:rPr>
              <a:t>Формирование, углубление и увеличение  положительных мотивов</a:t>
            </a:r>
            <a:endParaRPr lang="ru-RU" sz="2200" dirty="0" smtClean="0">
              <a:ea typeface="Calibri"/>
              <a:cs typeface="Times New Roman"/>
            </a:endParaRPr>
          </a:p>
          <a:p>
            <a:pPr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dirty="0" smtClean="0">
                <a:ea typeface="Times New Roman"/>
                <a:cs typeface="Times New Roman"/>
              </a:rPr>
              <a:t>Итог: «Мне нужно  учиться!!!»</a:t>
            </a:r>
            <a:endParaRPr lang="ru-RU" sz="2200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70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</a:t>
            </a:r>
            <a:r>
              <a:rPr lang="ru-RU" b="1" dirty="0" smtClean="0"/>
              <a:t>формирования </a:t>
            </a:r>
            <a:r>
              <a:rPr lang="ru-RU" b="1" dirty="0"/>
              <a:t>учебной мотивации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41044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0510" lvl="0" algn="just">
              <a:lnSpc>
                <a:spcPct val="15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2400" b="1" u="sng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2. «Мне это </a:t>
            </a:r>
            <a:r>
              <a:rPr lang="ru-RU" sz="2400" b="1" u="sng" dirty="0" smtClean="0">
                <a:solidFill>
                  <a:schemeClr val="bg1"/>
                </a:solidFill>
                <a:ea typeface="Calibri"/>
                <a:cs typeface="Times New Roman"/>
              </a:rPr>
              <a:t>интересно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»</a:t>
            </a:r>
            <a:endParaRPr lang="ru-RU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3284984"/>
            <a:ext cx="8352928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ru-RU" sz="2600" b="1" dirty="0">
                <a:ea typeface="Calibri"/>
              </a:rPr>
              <a:t>Формирование интереса  к </a:t>
            </a:r>
            <a:r>
              <a:rPr lang="ru-RU" sz="2600" b="1" dirty="0" smtClean="0">
                <a:ea typeface="Calibri"/>
              </a:rPr>
              <a:t>обучению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600" dirty="0" smtClean="0">
                <a:ea typeface="Calibri"/>
              </a:rPr>
              <a:t>Привить </a:t>
            </a:r>
            <a:r>
              <a:rPr lang="ru-RU" sz="2600" dirty="0">
                <a:ea typeface="Calibri"/>
              </a:rPr>
              <a:t>интерес к изучаемому предмету – значит добиться в дальнейшем высокого уровня </a:t>
            </a:r>
            <a:r>
              <a:rPr lang="ru-RU" sz="2600" dirty="0" err="1">
                <a:ea typeface="Calibri"/>
              </a:rPr>
              <a:t>обученности</a:t>
            </a:r>
            <a:r>
              <a:rPr lang="ru-RU" sz="2600" dirty="0">
                <a:ea typeface="Calibri"/>
              </a:rPr>
              <a:t> учащихся и хороших показателей качества знаний. Это сложная и кропотливая задача прежде всего учителя.</a:t>
            </a:r>
            <a:endParaRPr lang="ru-RU" sz="2600" dirty="0" smtClean="0">
              <a:ea typeface="Calibri"/>
              <a:cs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77226"/>
            <a:ext cx="1080120" cy="146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5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</a:t>
            </a:r>
            <a:r>
              <a:rPr lang="ru-RU" b="1" dirty="0" smtClean="0"/>
              <a:t>формирования </a:t>
            </a:r>
            <a:r>
              <a:rPr lang="ru-RU" b="1" dirty="0"/>
              <a:t>учебной мотивации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3026" y="1628800"/>
            <a:ext cx="454102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0510" lvl="0" algn="just">
              <a:lnSpc>
                <a:spcPct val="15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2400" b="1" u="sng" dirty="0" smtClean="0">
                <a:solidFill>
                  <a:schemeClr val="bg1"/>
                </a:solidFill>
                <a:ea typeface="Calibri"/>
                <a:cs typeface="Times New Roman"/>
              </a:rPr>
              <a:t>2. «Мне это интересно »</a:t>
            </a:r>
            <a:endParaRPr lang="ru-RU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3284984"/>
            <a:ext cx="8352928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ru-RU" sz="26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503636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effectLst/>
                <a:ea typeface="Times New Roman"/>
              </a:rPr>
              <a:t>Увлеченное эмоциональное преподавание.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effectLst/>
                <a:ea typeface="Times New Roman"/>
              </a:rPr>
              <a:t>Новизна учебного материала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effectLst/>
                <a:ea typeface="Times New Roman"/>
              </a:rPr>
              <a:t>Историзм, связь знаний с судьбами людей, их открывших.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effectLst/>
                <a:ea typeface="Times New Roman"/>
              </a:rPr>
              <a:t>Показ практического применения знаний в связи с жизненными планами и ориентациями учащихся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effectLst/>
                <a:ea typeface="Times New Roman"/>
              </a:rPr>
              <a:t>Использование новых и нетрадиционных форм обучения, чередование форм и методов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2642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</a:t>
            </a:r>
            <a:r>
              <a:rPr lang="ru-RU" b="1" dirty="0" smtClean="0"/>
              <a:t>формирования </a:t>
            </a:r>
            <a:r>
              <a:rPr lang="ru-RU" b="1" dirty="0"/>
              <a:t>учебной мотивации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28800"/>
            <a:ext cx="41044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0510" lvl="0" algn="just">
              <a:lnSpc>
                <a:spcPct val="15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2400" b="1" u="sng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2. «Мне это интересно »</a:t>
            </a:r>
            <a:endParaRPr lang="ru-RU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3284984"/>
            <a:ext cx="8352928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ru-RU" sz="26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3548" y="2457928"/>
            <a:ext cx="8388932" cy="4090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/>
                <a:ea typeface="Times New Roman"/>
              </a:rPr>
              <a:t>6. </a:t>
            </a:r>
            <a:r>
              <a:rPr lang="ru-RU" sz="2200" dirty="0" smtClean="0">
                <a:effectLst/>
                <a:ea typeface="Times New Roman"/>
                <a:cs typeface="Times New Roman" panose="02020603050405020304" pitchFamily="18" charset="0"/>
              </a:rPr>
              <a:t>Обучение с компьютерной поддержкой, использование интерактивных компьютерных средств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 smtClean="0">
                <a:ea typeface="Times New Roman"/>
                <a:cs typeface="Times New Roman" panose="02020603050405020304" pitchFamily="18" charset="0"/>
              </a:rPr>
              <a:t>7.</a:t>
            </a:r>
            <a:r>
              <a:rPr lang="ru-RU" sz="2200" dirty="0" smtClean="0">
                <a:effectLst/>
                <a:ea typeface="Times New Roman"/>
                <a:cs typeface="Times New Roman" panose="02020603050405020304" pitchFamily="18" charset="0"/>
              </a:rPr>
              <a:t> Работа в парах, группах, соревнование (с коллегами), метод познавательных споров и игр.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AutoNum type="arabicPeriod" startAt="8"/>
            </a:pPr>
            <a:r>
              <a:rPr lang="ru-RU" sz="2200" dirty="0" smtClean="0">
                <a:effectLst/>
                <a:ea typeface="Times New Roman"/>
                <a:cs typeface="Times New Roman" panose="02020603050405020304" pitchFamily="18" charset="0"/>
              </a:rPr>
              <a:t>Показ достижений обучаемых, создание ситуаций успеха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AutoNum type="arabicPeriod" startAt="8"/>
            </a:pPr>
            <a:r>
              <a:rPr lang="ru-RU" sz="2200" dirty="0" smtClean="0">
                <a:effectLst/>
                <a:ea typeface="Calibri"/>
                <a:cs typeface="Times New Roman" panose="02020603050405020304" pitchFamily="18" charset="0"/>
              </a:rPr>
              <a:t>Индивидуальный подход. Проектная деятельность. 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AutoNum type="arabicPeriod" startAt="8"/>
            </a:pPr>
            <a:r>
              <a:rPr lang="ru-RU" sz="2200" dirty="0" smtClean="0">
                <a:effectLst/>
                <a:ea typeface="Calibri"/>
                <a:cs typeface="Times New Roman" panose="02020603050405020304" pitchFamily="18" charset="0"/>
              </a:rPr>
              <a:t>Создание положительного микроклимата в группе</a:t>
            </a:r>
            <a:endParaRPr lang="ru-RU" sz="2200" dirty="0" smtClean="0">
              <a:effectLst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27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</a:t>
            </a:r>
            <a:r>
              <a:rPr lang="ru-RU" b="1" dirty="0" smtClean="0"/>
              <a:t>формирования </a:t>
            </a:r>
            <a:r>
              <a:rPr lang="ru-RU" b="1" dirty="0"/>
              <a:t>учебной мотивации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3027" y="1772816"/>
            <a:ext cx="41044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0510" lvl="0" algn="just">
              <a:lnSpc>
                <a:spcPct val="15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2400" b="1" u="sng" dirty="0" smtClean="0">
                <a:solidFill>
                  <a:schemeClr val="bg1"/>
                </a:solidFill>
                <a:ea typeface="Calibri"/>
                <a:cs typeface="Times New Roman"/>
              </a:rPr>
              <a:t>3. </a:t>
            </a:r>
            <a:r>
              <a:rPr lang="ru-RU" sz="2400" b="1" u="sng" dirty="0" smtClean="0">
                <a:effectLst/>
                <a:ea typeface="Calibri"/>
              </a:rPr>
              <a:t>«Мне это радостно!»</a:t>
            </a:r>
            <a:endParaRPr lang="ru-RU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3284984"/>
            <a:ext cx="8352928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ru-RU" sz="26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708921"/>
            <a:ext cx="6211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ea typeface="Calibri"/>
              </a:rPr>
              <a:t>Положительные эмоции в обучении</a:t>
            </a:r>
            <a:r>
              <a:rPr lang="ru-RU" sz="2400" dirty="0" smtClean="0">
                <a:effectLst/>
                <a:ea typeface="Calibri"/>
              </a:rPr>
              <a:t>, </a:t>
            </a:r>
            <a:r>
              <a:rPr lang="ru-RU" sz="2400" b="1" dirty="0" smtClean="0">
                <a:effectLst/>
                <a:ea typeface="Calibri"/>
              </a:rPr>
              <a:t>вера в себя</a:t>
            </a:r>
            <a:endParaRPr lang="ru-RU" sz="2400" dirty="0" smtClean="0">
              <a:effectLst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3027" y="4077072"/>
            <a:ext cx="78500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ea typeface="Calibri"/>
              </a:rPr>
              <a:t>Эмоции - важнейший компонент учебной мотивации.</a:t>
            </a:r>
            <a:endParaRPr lang="ru-RU" sz="2400" dirty="0">
              <a:ea typeface="Calibri"/>
            </a:endParaRPr>
          </a:p>
          <a:p>
            <a:r>
              <a:rPr lang="ru-RU" sz="2400" dirty="0" smtClean="0">
                <a:effectLst/>
                <a:ea typeface="Calibri"/>
              </a:rPr>
              <a:t> Дать ученику получить подобные эмоции через успешное решение задачи, хороший проект, положительную оценку его деятельности – главная задача учителя. </a:t>
            </a:r>
            <a:endParaRPr lang="ru-RU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164" y="1716961"/>
            <a:ext cx="936104" cy="141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7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ea typeface="Calibri"/>
                <a:cs typeface="Times New Roman"/>
              </a:rPr>
              <a:t>Введение Мотивация </a:t>
            </a:r>
            <a:r>
              <a:rPr lang="ru-RU" dirty="0">
                <a:ea typeface="Calibri"/>
                <a:cs typeface="Times New Roman"/>
              </a:rPr>
              <a:t>как компонент учебной деятельности</a:t>
            </a:r>
            <a:r>
              <a:rPr lang="ru-RU" dirty="0" smtClean="0">
                <a:ea typeface="Calibri"/>
                <a:cs typeface="Times New Roman"/>
              </a:rPr>
              <a:t>.</a:t>
            </a:r>
          </a:p>
          <a:p>
            <a:pPr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ea typeface="Calibri"/>
                <a:cs typeface="Times New Roman"/>
              </a:rPr>
              <a:t> Условия </a:t>
            </a:r>
            <a:r>
              <a:rPr lang="ru-RU" dirty="0">
                <a:ea typeface="Calibri"/>
                <a:cs typeface="Times New Roman"/>
              </a:rPr>
              <a:t>и особенности формирования учебной </a:t>
            </a:r>
            <a:r>
              <a:rPr lang="ru-RU" dirty="0" smtClean="0">
                <a:ea typeface="Calibri"/>
                <a:cs typeface="Times New Roman"/>
              </a:rPr>
              <a:t>мотивации.</a:t>
            </a:r>
          </a:p>
          <a:p>
            <a:pPr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ea typeface="Calibri"/>
                <a:cs typeface="Times New Roman"/>
              </a:rPr>
              <a:t>Формирование </a:t>
            </a:r>
            <a:r>
              <a:rPr lang="ru-RU" dirty="0">
                <a:ea typeface="Calibri"/>
                <a:cs typeface="Times New Roman"/>
              </a:rPr>
              <a:t>мотивации на уроках </a:t>
            </a:r>
            <a:r>
              <a:rPr lang="ru-RU" dirty="0" smtClean="0">
                <a:ea typeface="Calibri"/>
                <a:cs typeface="Times New Roman"/>
              </a:rPr>
              <a:t>физики.</a:t>
            </a:r>
          </a:p>
          <a:p>
            <a:pPr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ea typeface="Calibri"/>
                <a:cs typeface="Times New Roman"/>
              </a:rPr>
              <a:t>Заключение</a:t>
            </a:r>
            <a:endParaRPr lang="ru-RU" sz="1800" dirty="0">
              <a:ea typeface="Calibri"/>
              <a:cs typeface="Times New Roman"/>
            </a:endParaRPr>
          </a:p>
          <a:p>
            <a:pPr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Используемая </a:t>
            </a:r>
            <a:r>
              <a:rPr lang="ru-RU" dirty="0" smtClean="0">
                <a:ea typeface="Calibri"/>
                <a:cs typeface="Times New Roman"/>
              </a:rPr>
              <a:t>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0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</a:t>
            </a:r>
            <a:r>
              <a:rPr lang="ru-RU" b="1" dirty="0" smtClean="0"/>
              <a:t>формирования </a:t>
            </a:r>
            <a:r>
              <a:rPr lang="ru-RU" b="1" dirty="0"/>
              <a:t>учебной мотивации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72816"/>
            <a:ext cx="53285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0510" lvl="0" algn="just">
              <a:lnSpc>
                <a:spcPct val="15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2400" b="1" u="sng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4. </a:t>
            </a:r>
            <a:r>
              <a:rPr lang="ru-RU" sz="2400" b="1" u="sng" dirty="0" smtClean="0">
                <a:effectLst/>
                <a:latin typeface="Times New Roman"/>
                <a:ea typeface="Calibri"/>
              </a:rPr>
              <a:t>«Я должен, несмотря ни на что»</a:t>
            </a:r>
            <a:endParaRPr lang="ru-RU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3284984"/>
            <a:ext cx="8352928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ru-RU" sz="26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007985"/>
            <a:ext cx="7704856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</a:rPr>
              <a:t>Чувство долга и ответственности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84594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еудачи в учебе – это недостаток приложенных усилий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indent="180340" algn="just">
              <a:lnSpc>
                <a:spcPct val="150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457200" indent="18034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При развитии мотива достижения  следует постоянно ориентировать  ученика на самооценку деятельности. 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73402"/>
            <a:ext cx="1440160" cy="2008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9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60672" cy="1039427"/>
          </a:xfrm>
        </p:spPr>
        <p:txBody>
          <a:bodyPr>
            <a:normAutofit fontScale="90000"/>
          </a:bodyPr>
          <a:lstStyle/>
          <a:p>
            <a:pPr marL="457200" indent="180340"/>
            <a:r>
              <a:rPr lang="ru-RU" sz="3600" b="1" dirty="0">
                <a:latin typeface="Times New Roman"/>
                <a:ea typeface="Calibri"/>
                <a:cs typeface="Times New Roman"/>
              </a:rPr>
              <a:t>Формирование мотивации на уроках физики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142790"/>
              </p:ext>
            </p:extLst>
          </p:nvPr>
        </p:nvGraphicFramePr>
        <p:xfrm>
          <a:off x="539552" y="1699102"/>
          <a:ext cx="8280920" cy="4898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164"/>
                <a:gridCol w="1857092"/>
                <a:gridCol w="5976664"/>
              </a:tblGrid>
              <a:tr h="64734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мотивации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Методы формирования мотивации на уроках физики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  <a:tr h="425090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«Мне это нужно»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Исследование мотивации учеников, минимизация отрицательных мотиваций, путем бесед с учителем и родителями, тестированием психологов.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Донесение до учащихся необходимость изучения физики как прикладной науки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Применимость физики во множестве профессий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Раскрытие набора положительных мотиваций, личного, социального, коллективного, образовательного и других мотивов в процессе изучения физики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60672" cy="1039427"/>
          </a:xfrm>
        </p:spPr>
        <p:txBody>
          <a:bodyPr>
            <a:normAutofit fontScale="90000"/>
          </a:bodyPr>
          <a:lstStyle/>
          <a:p>
            <a:pPr marL="457200" indent="180340"/>
            <a:r>
              <a:rPr lang="ru-RU" sz="3600" b="1" dirty="0">
                <a:latin typeface="Times New Roman"/>
                <a:ea typeface="Calibri"/>
                <a:cs typeface="Times New Roman"/>
              </a:rPr>
              <a:t>Формирование мотивации на уроках физики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933247"/>
              </p:ext>
            </p:extLst>
          </p:nvPr>
        </p:nvGraphicFramePr>
        <p:xfrm>
          <a:off x="539552" y="1699102"/>
          <a:ext cx="8280920" cy="4922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164"/>
                <a:gridCol w="1497052"/>
                <a:gridCol w="6336704"/>
              </a:tblGrid>
              <a:tr h="64734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мотивации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Методы формирования мотивации на уроках физики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  <a:tr h="425090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«Мне это </a:t>
                      </a:r>
                      <a:r>
                        <a:rPr lang="ru-RU" sz="1400" dirty="0" smtClean="0">
                          <a:effectLst/>
                        </a:rPr>
                        <a:t>интересно 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Разноплановые уроки – стандартные уроки, лабораторные, конференции по темам.</a:t>
                      </a: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Участие ребят в  проведении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экспериментов. Как показал опыт, именно знания, полученные «руками» откладываются лучше всего</a:t>
                      </a: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Работа в группах. Ученики, решившие наиболее сложные задачи, объясняют  их ученикам послабее.</a:t>
                      </a: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Ведение обучающих самостоятельных работ.  Учитель, раздав, индивидуальные задания, помогает ученикам решать их, при этом они не имеют возможности списать, но могут попросить учителя помочь.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4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60672" cy="1039427"/>
          </a:xfrm>
        </p:spPr>
        <p:txBody>
          <a:bodyPr>
            <a:normAutofit fontScale="90000"/>
          </a:bodyPr>
          <a:lstStyle/>
          <a:p>
            <a:pPr marL="457200" indent="180340"/>
            <a:r>
              <a:rPr lang="ru-RU" sz="3600" b="1" dirty="0">
                <a:latin typeface="Times New Roman"/>
                <a:ea typeface="Calibri"/>
                <a:cs typeface="Times New Roman"/>
              </a:rPr>
              <a:t>Формирование мотивации на уроках физики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271571"/>
              </p:ext>
            </p:extLst>
          </p:nvPr>
        </p:nvGraphicFramePr>
        <p:xfrm>
          <a:off x="539552" y="1556792"/>
          <a:ext cx="8280920" cy="5163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164"/>
                <a:gridCol w="1569060"/>
                <a:gridCol w="6264696"/>
              </a:tblGrid>
              <a:tr h="64734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мотивации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Методы формирования мотивации на уроках физики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  <a:tr h="425090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«Мне это </a:t>
                      </a:r>
                      <a:r>
                        <a:rPr lang="ru-RU" sz="1600" dirty="0" smtClean="0">
                          <a:effectLst/>
                        </a:rPr>
                        <a:t>интересно»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Проекты. Ребята очень любят отступления от школьной программы, особенно если исследуется практическая применимость того или иного закона.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 Участие в городских конференциях, семинарах  олимпиадах.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Приобщенность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  «избранным» повышает статус ребят и дополнительно стимулирует их мотивы.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 Применение компьютерных технологий, «мультики - анимации» внутри урока, позволяют ребятам расслабиться и получить информацию с помощью других органов чувств.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8. Связь физики с другими науками естественного цикла, а также гуманитарными.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9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60672" cy="1039427"/>
          </a:xfrm>
        </p:spPr>
        <p:txBody>
          <a:bodyPr>
            <a:normAutofit fontScale="90000"/>
          </a:bodyPr>
          <a:lstStyle/>
          <a:p>
            <a:pPr marL="457200" indent="180340"/>
            <a:r>
              <a:rPr lang="ru-RU" sz="3600" b="1" dirty="0">
                <a:latin typeface="Times New Roman"/>
                <a:ea typeface="Calibri"/>
                <a:cs typeface="Times New Roman"/>
              </a:rPr>
              <a:t>Формирование мотивации на уроках физики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085141"/>
              </p:ext>
            </p:extLst>
          </p:nvPr>
        </p:nvGraphicFramePr>
        <p:xfrm>
          <a:off x="539552" y="1699102"/>
          <a:ext cx="8280920" cy="5044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164"/>
                <a:gridCol w="1569060"/>
                <a:gridCol w="6264696"/>
              </a:tblGrid>
              <a:tr h="79379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мотивации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Методы формирования мотивации на уроках физики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  <a:tr h="425090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«Мне это </a:t>
                      </a:r>
                      <a:r>
                        <a:rPr lang="ru-RU" sz="1600" dirty="0" smtClean="0">
                          <a:effectLst/>
                        </a:rPr>
                        <a:t>радостно»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Оценки по заслугам – оценку надо заслужить!</a:t>
                      </a:r>
                    </a:p>
                    <a:p>
                      <a:pPr lv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Конфеты вместо оценок по праздникам- очень стимулирует к ответам</a:t>
                      </a:r>
                    </a:p>
                    <a:p>
                      <a:pPr lv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Награждение ребят за участие/ призовые места в олимпиадах- только публичные и под аплодисменты</a:t>
                      </a:r>
                    </a:p>
                    <a:p>
                      <a:pPr lv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Создание дружелюбной обстановки на уроках</a:t>
                      </a:r>
                    </a:p>
                    <a:p>
                      <a:pPr lv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Понимание ученика в его сложных ситуациях</a:t>
                      </a:r>
                    </a:p>
                    <a:p>
                      <a:pPr lv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Получение удовольствия от решенной задачи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60672" cy="1039427"/>
          </a:xfrm>
        </p:spPr>
        <p:txBody>
          <a:bodyPr>
            <a:normAutofit fontScale="90000"/>
          </a:bodyPr>
          <a:lstStyle/>
          <a:p>
            <a:pPr marL="457200" indent="180340"/>
            <a:r>
              <a:rPr lang="ru-RU" sz="3600" b="1" dirty="0">
                <a:latin typeface="Times New Roman"/>
                <a:ea typeface="Calibri"/>
                <a:cs typeface="Times New Roman"/>
              </a:rPr>
              <a:t>Формирование мотивации на уроках физики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998672"/>
              </p:ext>
            </p:extLst>
          </p:nvPr>
        </p:nvGraphicFramePr>
        <p:xfrm>
          <a:off x="539552" y="1699102"/>
          <a:ext cx="8280920" cy="5044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164"/>
                <a:gridCol w="1569060"/>
                <a:gridCol w="6264696"/>
              </a:tblGrid>
              <a:tr h="79379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мотивации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Методы формирования мотивации на уроках физики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  <a:tr h="425090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«Я должен»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Научить разбираться со сложными заданиями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Обучение  работать самостоятельно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Никогда не сдаваться перед казалось-бы невыполнимыми заданиями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Неудовлетворительная оценка только за недостаточный труд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5. Ответственность за собственные поступки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Times New Roman"/>
              </a:rPr>
              <a:t>Учебная мотивация современного школьника и процесс ее развития неразрывно связан с факторами успешности учения. Главная задача мотивации учения - организация учебной деятельности, которая максимально способствовала бы раскрытию внутреннего мотивационного потенциала личности ученика. </a:t>
            </a:r>
            <a:endParaRPr lang="ru-RU" sz="2000" dirty="0">
              <a:ea typeface="Times New Roman"/>
            </a:endParaRPr>
          </a:p>
          <a:p>
            <a:pPr marL="457200" indent="180340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Мотивация оказывает самое большое влияние на продуктивность учебного процесса и определяет успешность учебной деятельности.</a:t>
            </a:r>
            <a:endParaRPr lang="ru-RU" sz="1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7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Б. Ц. Бадмаев «Психология в работе учителя. Книга 1. Практическое пособие по теории развития, обучения и воспитания»2000г.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dirty="0" err="1">
                <a:latin typeface="Times New Roman"/>
                <a:ea typeface="Calibri"/>
                <a:cs typeface="Times New Roman"/>
              </a:rPr>
              <a:t>Бордовская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Н.В.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Реан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А.А. Педагогика, 2000г.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http://rum.prf.jcu.cz/public/mecirova/answers/Bordovskaya_N_V__Rean_A_A__Pedagogika.pdf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Википедия – интернет ресурс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https://ru.wikipedia.org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Краевский В. В. Проблемы научного обоснования обучения: (Методологический анализ) — М.: Педагогика, 1977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Кураев Г.А., Пожарская Е.Н. Возрастная психология. Курс лекций, 2002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</a:p>
          <a:p>
            <a:pPr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err="1">
                <a:latin typeface="Times New Roman"/>
                <a:ea typeface="Calibri"/>
                <a:cs typeface="Times New Roman"/>
              </a:rPr>
              <a:t>В.Сластенин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И.Исаев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Е.Шиянов</a:t>
            </a:r>
            <a:r>
              <a:rPr lang="ru-RU">
                <a:latin typeface="Times New Roman"/>
                <a:ea typeface="Calibri"/>
                <a:cs typeface="Times New Roman"/>
              </a:rPr>
              <a:t> « Педагогика» </a:t>
            </a:r>
            <a:r>
              <a:rPr lang="ru-RU" u="sng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4"/>
              </a:rPr>
              <a:t>http://krotov.info/lib_sec/shso/71_slas3.html</a:t>
            </a:r>
            <a:r>
              <a:rPr lang="ru-RU">
                <a:latin typeface="Times New Roman"/>
                <a:ea typeface="Calibri"/>
                <a:cs typeface="Times New Roman"/>
              </a:rPr>
              <a:t> </a:t>
            </a:r>
            <a:endParaRPr lang="ru-RU" sz="180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5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cs typeface="Times New Roman" panose="02020603050405020304" pitchFamily="18" charset="0"/>
              </a:rPr>
              <a:t>Мотивация в учебной деятельности-это её главный компонент и главная проблема насущного времени.  </a:t>
            </a:r>
          </a:p>
          <a:p>
            <a:r>
              <a:rPr lang="ru-RU" dirty="0" smtClean="0">
                <a:cs typeface="Times New Roman" panose="02020603050405020304" pitchFamily="18" charset="0"/>
              </a:rPr>
              <a:t>Многие дети не хотят учиться! Дать понять им необходимость получения образования, ответить на вопрос, зачем им это нужно- наиважнейшая задача родителей, учителей, государства.</a:t>
            </a:r>
          </a:p>
          <a:p>
            <a:r>
              <a:rPr lang="ru-RU" dirty="0" smtClean="0">
                <a:cs typeface="Times New Roman" panose="02020603050405020304" pitchFamily="18" charset="0"/>
              </a:rPr>
              <a:t>Только объединившись одной целью и последовательно идя к её достижению мы сможем быть уверенными в будущем поколении </a:t>
            </a:r>
          </a:p>
        </p:txBody>
      </p:sp>
    </p:spTree>
    <p:extLst>
      <p:ext uri="{BB962C8B-B14F-4D97-AF65-F5344CB8AC3E}">
        <p14:creationId xmlns:p14="http://schemas.microsoft.com/office/powerpoint/2010/main" val="12170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Мотивация </a:t>
            </a:r>
            <a:r>
              <a:rPr lang="ru-RU" dirty="0"/>
              <a:t>как компонент учебной деятельности.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73563"/>
          </a:xfrm>
        </p:spPr>
        <p:txBody>
          <a:bodyPr/>
          <a:lstStyle/>
          <a:p>
            <a:r>
              <a:rPr lang="ru-RU" b="1" dirty="0">
                <a:ea typeface="Calibri"/>
              </a:rPr>
              <a:t>Учебная деятельность</a:t>
            </a:r>
            <a:r>
              <a:rPr lang="ru-RU" dirty="0">
                <a:ea typeface="Calibri"/>
              </a:rPr>
              <a:t> — это вид практической педагогической деятельности, </a:t>
            </a:r>
            <a:r>
              <a:rPr lang="ru-RU" u="sng" dirty="0">
                <a:ea typeface="Calibri"/>
              </a:rPr>
              <a:t>целью которой является человек</a:t>
            </a:r>
            <a:r>
              <a:rPr lang="ru-RU" dirty="0">
                <a:ea typeface="Calibri"/>
              </a:rPr>
              <a:t>, владеющий</a:t>
            </a:r>
            <a:r>
              <a:rPr lang="ru-RU" u="sng" dirty="0">
                <a:ea typeface="Calibri"/>
              </a:rPr>
              <a:t> </a:t>
            </a:r>
            <a:r>
              <a:rPr lang="ru-RU" dirty="0">
                <a:ea typeface="Calibri"/>
              </a:rPr>
              <a:t>необходимой частью культуры и опыта старшего поколения, представленных учебными программами в форме совокупности знаний и умений ими </a:t>
            </a:r>
            <a:r>
              <a:rPr lang="ru-RU" dirty="0" smtClean="0">
                <a:ea typeface="Calibri"/>
              </a:rPr>
              <a:t>пользоваться</a:t>
            </a:r>
            <a:endParaRPr lang="ru-RU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619" y="4797152"/>
            <a:ext cx="1014437" cy="169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8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</a:t>
            </a:r>
            <a:r>
              <a:rPr lang="ru-RU" dirty="0"/>
              <a:t>учебной деятельности по </a:t>
            </a:r>
            <a:r>
              <a:rPr lang="ru-RU" dirty="0" err="1"/>
              <a:t>эльконину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862505" y="5157192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Мотивация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365104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Учебная задача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220072" y="3573016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Учебные операции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2780928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588224" y="1988840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</a:t>
            </a:r>
            <a:endParaRPr lang="ru-RU" dirty="0"/>
          </a:p>
        </p:txBody>
      </p:sp>
      <p:pic>
        <p:nvPicPr>
          <p:cNvPr id="2069" name="Picture 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54" y="1772816"/>
            <a:ext cx="3367414" cy="235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2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Мотивация-компонент 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>
                <a:ea typeface="Calibri"/>
              </a:rPr>
              <a:t>Мотива́ция</a:t>
            </a:r>
            <a:r>
              <a:rPr lang="ru-RU" dirty="0">
                <a:ea typeface="Calibri"/>
              </a:rPr>
              <a:t> (от лат. «</a:t>
            </a:r>
            <a:r>
              <a:rPr lang="la-Latn" i="1" dirty="0">
                <a:ea typeface="Calibri"/>
              </a:rPr>
              <a:t>movere</a:t>
            </a:r>
            <a:r>
              <a:rPr lang="ru-RU" i="1" dirty="0">
                <a:ea typeface="Calibri"/>
              </a:rPr>
              <a:t>»</a:t>
            </a:r>
            <a:r>
              <a:rPr lang="ru-RU" dirty="0">
                <a:ea typeface="Calibri"/>
              </a:rPr>
              <a:t>) — побуждение к действию, динамический процесс психофизиологического плана, управляющий поведением человека, определяющий его направленность, организованность, активность и устойчивость; способность человека деятельно удовлетворять свои потребности. </a:t>
            </a:r>
            <a:endParaRPr lang="ru-RU" dirty="0" smtClean="0">
              <a:ea typeface="Calibri"/>
            </a:endParaRPr>
          </a:p>
          <a:p>
            <a:endParaRPr lang="ru-RU" dirty="0"/>
          </a:p>
          <a:p>
            <a:r>
              <a:rPr lang="ru-RU" dirty="0">
                <a:ea typeface="Calibri"/>
              </a:rPr>
              <a:t>Потребность к обучению, в соответствии с теорией иерархии потребностей, относится к самовыражению и  самореализации, то есть к потребности в развитии потенциала и навыков, чтобы стать тем, чем, по его мнению, человек способен стать.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0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Пирамида </a:t>
            </a:r>
            <a:r>
              <a:rPr lang="ru-RU" dirty="0" err="1" smtClean="0"/>
              <a:t>маслоу</a:t>
            </a:r>
            <a:endParaRPr lang="ru-RU" dirty="0"/>
          </a:p>
        </p:txBody>
      </p:sp>
      <p:pic>
        <p:nvPicPr>
          <p:cNvPr id="4" name="Объект 3" descr="&amp;Kcy;&amp;acy;&amp;kcy; &amp;scy;&amp;tcy;&amp;acy;&amp;tcy;&amp;softcy; &amp;ucy;&amp;scy;&amp;pcy;&amp;iecy;&amp;shcy;&amp;ncy;&amp;iecy;&amp;iecy;? . &amp;Bcy;&amp;lcy;&amp;ocy;&amp;gcy; &amp;Ncy;&amp;acy;&amp;tcy;&amp;acy;&amp;lcy;&amp;softcy;&amp;icy; &amp;Pcy;&amp;acy;&amp;vcy;&amp;acy;&amp;lcy;&amp;yacy;&amp;iecy;&amp;vcy;&amp;ocy;&amp;jcy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903540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7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Calibri"/>
              </a:rPr>
              <a:t>Мотивация – это </a:t>
            </a:r>
            <a:r>
              <a:rPr lang="ru-RU" dirty="0" smtClean="0">
                <a:ea typeface="Calibri"/>
              </a:rPr>
              <a:t>средство</a:t>
            </a:r>
            <a:r>
              <a:rPr lang="ru-RU" dirty="0">
                <a:ea typeface="Calibri"/>
              </a:rPr>
              <a:t>, которое дает возможность повысить уровень заинтересованности учеников к учебному процессу, позволяет повысить их личный научный, творческий потенциал. </a:t>
            </a:r>
            <a:endParaRPr lang="ru-RU" dirty="0" smtClean="0">
              <a:ea typeface="Calibri"/>
            </a:endParaRPr>
          </a:p>
          <a:p>
            <a:r>
              <a:rPr lang="ru-RU" dirty="0" smtClean="0">
                <a:ea typeface="Calibri"/>
              </a:rPr>
              <a:t>Мотивация </a:t>
            </a:r>
            <a:r>
              <a:rPr lang="ru-RU" dirty="0">
                <a:ea typeface="Calibri"/>
              </a:rPr>
              <a:t>представляет собой совокупность </a:t>
            </a:r>
            <a:r>
              <a:rPr lang="ru-RU" dirty="0" smtClean="0">
                <a:ea typeface="Calibri"/>
              </a:rPr>
              <a:t>мотивов: положительных и отрицательных, которые «складываясь </a:t>
            </a:r>
            <a:r>
              <a:rPr lang="ru-RU" dirty="0" err="1" smtClean="0">
                <a:ea typeface="Calibri"/>
              </a:rPr>
              <a:t>векторно</a:t>
            </a:r>
            <a:r>
              <a:rPr lang="ru-RU" dirty="0" smtClean="0">
                <a:ea typeface="Calibri"/>
              </a:rPr>
              <a:t>»  задают направления деятельности и развития человеческой  личности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807977" y="6096419"/>
            <a:ext cx="2348199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367817" y="6093296"/>
            <a:ext cx="144016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824745" y="6093296"/>
            <a:ext cx="1193780" cy="31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076" name="Picture 4" descr="Football in ACTION Search Results /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52" y="5013176"/>
            <a:ext cx="1497766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78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525883"/>
              </p:ext>
            </p:extLst>
          </p:nvPr>
        </p:nvGraphicFramePr>
        <p:xfrm>
          <a:off x="395536" y="1196752"/>
          <a:ext cx="8424936" cy="5523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6421"/>
                <a:gridCol w="3201024"/>
                <a:gridCol w="2967491"/>
              </a:tblGrid>
              <a:tr h="12982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</a:rPr>
                        <a:t>Мотивы по направленности и содержанию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Положительные мотивы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</a:rPr>
                        <a:t>Отрицательные мотивы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  <a:tr h="2314568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Познавательный мотив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Интерес в обучении. Стремление к новым знаниям и умениям – желание стать образованным и эрудированным</a:t>
                      </a:r>
                    </a:p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Отсутствие какого-либо интереса к обучению в целом или отдельному предмету. Непонимание получаемой информации.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  <a:tr h="1499757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</a:rPr>
                        <a:t>Социальный мотив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Обязательность образования, долг обучения, понимание значимости обучения для всего общества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Отрицание правил и норм общества в отношении обязательного образования.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42" marR="669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0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121</TotalTime>
  <Words>1300</Words>
  <Application>Microsoft Office PowerPoint</Application>
  <PresentationFormat>Экран (4:3)</PresentationFormat>
  <Paragraphs>175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Аптека</vt:lpstr>
      <vt:lpstr>«Мотивация как компонент учебной деятельности.  Методы формирования учебной  мотивации на уроках физики» </vt:lpstr>
      <vt:lpstr>Содержание</vt:lpstr>
      <vt:lpstr>Введение</vt:lpstr>
      <vt:lpstr>Мотивация как компонент учебной деятельности.</vt:lpstr>
      <vt:lpstr>Структура учебной деятельности по эльконину</vt:lpstr>
      <vt:lpstr>Мотивация-компонент уд</vt:lpstr>
      <vt:lpstr>Пирамида маслоу</vt:lpstr>
      <vt:lpstr>мотивы</vt:lpstr>
      <vt:lpstr>мотивы</vt:lpstr>
      <vt:lpstr>мотивы</vt:lpstr>
      <vt:lpstr>мотивы</vt:lpstr>
      <vt:lpstr>мотивы</vt:lpstr>
      <vt:lpstr>мотивы</vt:lpstr>
      <vt:lpstr>Условия формирования учебной мотивации </vt:lpstr>
      <vt:lpstr>Условия формирования учебной мотивации </vt:lpstr>
      <vt:lpstr>Условия формирования учебной мотивации </vt:lpstr>
      <vt:lpstr>Условия формирования учебной мотивации </vt:lpstr>
      <vt:lpstr>Условия формирования учебной мотивации </vt:lpstr>
      <vt:lpstr>Условия формирования учебной мотивации </vt:lpstr>
      <vt:lpstr>Условия формирования учебной мотивации </vt:lpstr>
      <vt:lpstr>Формирование мотивации на уроках физики </vt:lpstr>
      <vt:lpstr>Формирование мотивации на уроках физики </vt:lpstr>
      <vt:lpstr>Формирование мотивации на уроках физики </vt:lpstr>
      <vt:lpstr>Формирование мотивации на уроках физики </vt:lpstr>
      <vt:lpstr>Формирование мотивации на уроках физики </vt:lpstr>
      <vt:lpstr>Заключение </vt:lpstr>
      <vt:lpstr>источники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«Мотивация как компонент учебной деятельности.  Методы формирования учебной  мотивации на уроках физики»</dc:title>
  <dc:creator>Андрей</dc:creator>
  <cp:lastModifiedBy>Андрей</cp:lastModifiedBy>
  <cp:revision>15</cp:revision>
  <dcterms:created xsi:type="dcterms:W3CDTF">2015-04-19T19:25:44Z</dcterms:created>
  <dcterms:modified xsi:type="dcterms:W3CDTF">2016-02-09T16:04:56Z</dcterms:modified>
</cp:coreProperties>
</file>