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61" r:id="rId19"/>
    <p:sldId id="262" r:id="rId20"/>
    <p:sldId id="275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F08AA-30EB-45B4-850E-19D8770D113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50DC2E-FE1C-480F-88FE-DC6AC3684FD2}">
      <dgm:prSet phldrT="[Текст]"/>
      <dgm:spPr/>
      <dgm:t>
        <a:bodyPr/>
        <a:lstStyle/>
        <a:p>
          <a:r>
            <a:rPr lang="ru-RU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Колебания</a:t>
          </a:r>
          <a:endParaRPr lang="ru-RU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FFAA57-52AE-4B69-8904-CD0D700DBFCA}" type="parTrans" cxnId="{7DDEF802-29F4-4142-9001-5C3891648C13}">
      <dgm:prSet/>
      <dgm:spPr/>
      <dgm:t>
        <a:bodyPr/>
        <a:lstStyle/>
        <a:p>
          <a:endParaRPr lang="ru-RU"/>
        </a:p>
      </dgm:t>
    </dgm:pt>
    <dgm:pt modelId="{79E483D8-91C8-475A-B89D-F44206B7EEC2}" type="sibTrans" cxnId="{7DDEF802-29F4-4142-9001-5C3891648C13}">
      <dgm:prSet/>
      <dgm:spPr/>
      <dgm:t>
        <a:bodyPr/>
        <a:lstStyle/>
        <a:p>
          <a:endParaRPr lang="ru-RU"/>
        </a:p>
      </dgm:t>
    </dgm:pt>
    <dgm:pt modelId="{0EB20687-9F4C-4235-AC4A-8109E8D10B5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Свободные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C0D74-FE30-4112-8ECB-7CEAD6D5F0B3}" type="parTrans" cxnId="{EBCD020F-5528-499B-A8B7-805816181730}">
      <dgm:prSet/>
      <dgm:spPr/>
      <dgm:t>
        <a:bodyPr/>
        <a:lstStyle/>
        <a:p>
          <a:endParaRPr lang="ru-RU"/>
        </a:p>
      </dgm:t>
    </dgm:pt>
    <dgm:pt modelId="{863A8288-217E-4B35-B4A2-C45187EAAD8C}" type="sibTrans" cxnId="{EBCD020F-5528-499B-A8B7-805816181730}">
      <dgm:prSet/>
      <dgm:spPr/>
      <dgm:t>
        <a:bodyPr/>
        <a:lstStyle/>
        <a:p>
          <a:endParaRPr lang="ru-RU"/>
        </a:p>
      </dgm:t>
    </dgm:pt>
    <dgm:pt modelId="{1321917B-D07C-4334-9343-0E13B2E39DDB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Вынужденные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87584-43A8-4CCC-B53F-6FE1A551E1F6}" type="parTrans" cxnId="{5B1D9E81-E4F1-49FC-8CBD-A56AB42EFE48}">
      <dgm:prSet/>
      <dgm:spPr/>
      <dgm:t>
        <a:bodyPr/>
        <a:lstStyle/>
        <a:p>
          <a:endParaRPr lang="ru-RU"/>
        </a:p>
      </dgm:t>
    </dgm:pt>
    <dgm:pt modelId="{05D0582C-E743-445E-A1BD-52EC5B758B95}" type="sibTrans" cxnId="{5B1D9E81-E4F1-49FC-8CBD-A56AB42EFE48}">
      <dgm:prSet/>
      <dgm:spPr/>
      <dgm:t>
        <a:bodyPr/>
        <a:lstStyle/>
        <a:p>
          <a:endParaRPr lang="ru-RU"/>
        </a:p>
      </dgm:t>
    </dgm:pt>
    <dgm:pt modelId="{3027FF80-D371-438B-B0F7-3C36214FDEBB}" type="pres">
      <dgm:prSet presAssocID="{09EF08AA-30EB-45B4-850E-19D8770D11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55EB81-2034-4C98-9BAB-9B770A14B152}" type="pres">
      <dgm:prSet presAssocID="{7850DC2E-FE1C-480F-88FE-DC6AC3684FD2}" presName="hierRoot1" presStyleCnt="0"/>
      <dgm:spPr/>
    </dgm:pt>
    <dgm:pt modelId="{115C7E94-C6A0-4838-B918-50CE881F5A9F}" type="pres">
      <dgm:prSet presAssocID="{7850DC2E-FE1C-480F-88FE-DC6AC3684FD2}" presName="composite" presStyleCnt="0"/>
      <dgm:spPr/>
    </dgm:pt>
    <dgm:pt modelId="{352F4A57-FB2D-47E8-BD40-FEAACAFB6386}" type="pres">
      <dgm:prSet presAssocID="{7850DC2E-FE1C-480F-88FE-DC6AC3684FD2}" presName="background" presStyleLbl="node0" presStyleIdx="0" presStyleCnt="1"/>
      <dgm:spPr/>
    </dgm:pt>
    <dgm:pt modelId="{77056105-F103-42B8-8E09-1F51A30DDBC5}" type="pres">
      <dgm:prSet presAssocID="{7850DC2E-FE1C-480F-88FE-DC6AC3684FD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59C0E-50F0-4690-98BC-E9922413E194}" type="pres">
      <dgm:prSet presAssocID="{7850DC2E-FE1C-480F-88FE-DC6AC3684FD2}" presName="hierChild2" presStyleCnt="0"/>
      <dgm:spPr/>
    </dgm:pt>
    <dgm:pt modelId="{4E0D166E-3D57-45D3-8DD5-D71AD843C1CC}" type="pres">
      <dgm:prSet presAssocID="{AE4C0D74-FE30-4112-8ECB-7CEAD6D5F0B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01CE94B-F10C-4E76-A566-45EB74DA72A8}" type="pres">
      <dgm:prSet presAssocID="{0EB20687-9F4C-4235-AC4A-8109E8D10B56}" presName="hierRoot2" presStyleCnt="0"/>
      <dgm:spPr/>
    </dgm:pt>
    <dgm:pt modelId="{29357731-66BB-44FB-B686-FAD62BB63C45}" type="pres">
      <dgm:prSet presAssocID="{0EB20687-9F4C-4235-AC4A-8109E8D10B56}" presName="composite2" presStyleCnt="0"/>
      <dgm:spPr/>
    </dgm:pt>
    <dgm:pt modelId="{FA277D01-C0A4-4752-81C9-D4F6967A8654}" type="pres">
      <dgm:prSet presAssocID="{0EB20687-9F4C-4235-AC4A-8109E8D10B56}" presName="background2" presStyleLbl="node2" presStyleIdx="0" presStyleCnt="2"/>
      <dgm:spPr/>
    </dgm:pt>
    <dgm:pt modelId="{5663DCA1-2BB7-4E0B-BC93-783866695F4C}" type="pres">
      <dgm:prSet presAssocID="{0EB20687-9F4C-4235-AC4A-8109E8D10B5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CB43E-1FD5-4B68-B2EB-6837E2F83E6F}" type="pres">
      <dgm:prSet presAssocID="{0EB20687-9F4C-4235-AC4A-8109E8D10B56}" presName="hierChild3" presStyleCnt="0"/>
      <dgm:spPr/>
    </dgm:pt>
    <dgm:pt modelId="{750BE179-B155-4181-8EA2-2E9F8D4C4BD3}" type="pres">
      <dgm:prSet presAssocID="{C4687584-43A8-4CCC-B53F-6FE1A551E1F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EDC109B-7156-4A3F-BB79-CA6A78ABBE8C}" type="pres">
      <dgm:prSet presAssocID="{1321917B-D07C-4334-9343-0E13B2E39DDB}" presName="hierRoot2" presStyleCnt="0"/>
      <dgm:spPr/>
    </dgm:pt>
    <dgm:pt modelId="{1016F651-FE0D-4DA7-A868-BA44A5B00B9A}" type="pres">
      <dgm:prSet presAssocID="{1321917B-D07C-4334-9343-0E13B2E39DDB}" presName="composite2" presStyleCnt="0"/>
      <dgm:spPr/>
    </dgm:pt>
    <dgm:pt modelId="{D75F3CB4-299B-4FFC-B9AD-60E4985B8553}" type="pres">
      <dgm:prSet presAssocID="{1321917B-D07C-4334-9343-0E13B2E39DDB}" presName="background2" presStyleLbl="node2" presStyleIdx="1" presStyleCnt="2"/>
      <dgm:spPr/>
    </dgm:pt>
    <dgm:pt modelId="{3E661E76-E492-4894-A201-0569BFFC578C}" type="pres">
      <dgm:prSet presAssocID="{1321917B-D07C-4334-9343-0E13B2E39DD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D6F60-DA77-4896-8B6F-C951AD316FAB}" type="pres">
      <dgm:prSet presAssocID="{1321917B-D07C-4334-9343-0E13B2E39DDB}" presName="hierChild3" presStyleCnt="0"/>
      <dgm:spPr/>
    </dgm:pt>
  </dgm:ptLst>
  <dgm:cxnLst>
    <dgm:cxn modelId="{EBCD020F-5528-499B-A8B7-805816181730}" srcId="{7850DC2E-FE1C-480F-88FE-DC6AC3684FD2}" destId="{0EB20687-9F4C-4235-AC4A-8109E8D10B56}" srcOrd="0" destOrd="0" parTransId="{AE4C0D74-FE30-4112-8ECB-7CEAD6D5F0B3}" sibTransId="{863A8288-217E-4B35-B4A2-C45187EAAD8C}"/>
    <dgm:cxn modelId="{D569072E-5642-4601-B0D6-B019B10D48F8}" type="presOf" srcId="{C4687584-43A8-4CCC-B53F-6FE1A551E1F6}" destId="{750BE179-B155-4181-8EA2-2E9F8D4C4BD3}" srcOrd="0" destOrd="0" presId="urn:microsoft.com/office/officeart/2005/8/layout/hierarchy1"/>
    <dgm:cxn modelId="{7DDEF802-29F4-4142-9001-5C3891648C13}" srcId="{09EF08AA-30EB-45B4-850E-19D8770D1135}" destId="{7850DC2E-FE1C-480F-88FE-DC6AC3684FD2}" srcOrd="0" destOrd="0" parTransId="{59FFAA57-52AE-4B69-8904-CD0D700DBFCA}" sibTransId="{79E483D8-91C8-475A-B89D-F44206B7EEC2}"/>
    <dgm:cxn modelId="{6C8A5395-2316-4A9B-BC5F-DC09C02FE3C4}" type="presOf" srcId="{AE4C0D74-FE30-4112-8ECB-7CEAD6D5F0B3}" destId="{4E0D166E-3D57-45D3-8DD5-D71AD843C1CC}" srcOrd="0" destOrd="0" presId="urn:microsoft.com/office/officeart/2005/8/layout/hierarchy1"/>
    <dgm:cxn modelId="{CDA27379-7659-4DA5-823A-75BD0092DD0C}" type="presOf" srcId="{7850DC2E-FE1C-480F-88FE-DC6AC3684FD2}" destId="{77056105-F103-42B8-8E09-1F51A30DDBC5}" srcOrd="0" destOrd="0" presId="urn:microsoft.com/office/officeart/2005/8/layout/hierarchy1"/>
    <dgm:cxn modelId="{5B1D9E81-E4F1-49FC-8CBD-A56AB42EFE48}" srcId="{7850DC2E-FE1C-480F-88FE-DC6AC3684FD2}" destId="{1321917B-D07C-4334-9343-0E13B2E39DDB}" srcOrd="1" destOrd="0" parTransId="{C4687584-43A8-4CCC-B53F-6FE1A551E1F6}" sibTransId="{05D0582C-E743-445E-A1BD-52EC5B758B95}"/>
    <dgm:cxn modelId="{ECA9F830-F5EB-4DF4-89E0-BD4043AF7D13}" type="presOf" srcId="{0EB20687-9F4C-4235-AC4A-8109E8D10B56}" destId="{5663DCA1-2BB7-4E0B-BC93-783866695F4C}" srcOrd="0" destOrd="0" presId="urn:microsoft.com/office/officeart/2005/8/layout/hierarchy1"/>
    <dgm:cxn modelId="{2A48FB95-DA62-443F-B27B-95854D28BEB0}" type="presOf" srcId="{1321917B-D07C-4334-9343-0E13B2E39DDB}" destId="{3E661E76-E492-4894-A201-0569BFFC578C}" srcOrd="0" destOrd="0" presId="urn:microsoft.com/office/officeart/2005/8/layout/hierarchy1"/>
    <dgm:cxn modelId="{B0D17EE4-F18B-4346-9270-4D20BFB859DE}" type="presOf" srcId="{09EF08AA-30EB-45B4-850E-19D8770D1135}" destId="{3027FF80-D371-438B-B0F7-3C36214FDEBB}" srcOrd="0" destOrd="0" presId="urn:microsoft.com/office/officeart/2005/8/layout/hierarchy1"/>
    <dgm:cxn modelId="{99B28DE1-2769-4FC6-9B56-461A096733DB}" type="presParOf" srcId="{3027FF80-D371-438B-B0F7-3C36214FDEBB}" destId="{0055EB81-2034-4C98-9BAB-9B770A14B152}" srcOrd="0" destOrd="0" presId="urn:microsoft.com/office/officeart/2005/8/layout/hierarchy1"/>
    <dgm:cxn modelId="{CD100FFD-034D-48DB-AE68-0AF13356A4D2}" type="presParOf" srcId="{0055EB81-2034-4C98-9BAB-9B770A14B152}" destId="{115C7E94-C6A0-4838-B918-50CE881F5A9F}" srcOrd="0" destOrd="0" presId="urn:microsoft.com/office/officeart/2005/8/layout/hierarchy1"/>
    <dgm:cxn modelId="{F7C72466-9ABD-494B-A6A1-B1E9AB11A103}" type="presParOf" srcId="{115C7E94-C6A0-4838-B918-50CE881F5A9F}" destId="{352F4A57-FB2D-47E8-BD40-FEAACAFB6386}" srcOrd="0" destOrd="0" presId="urn:microsoft.com/office/officeart/2005/8/layout/hierarchy1"/>
    <dgm:cxn modelId="{0A2923E7-AABB-4884-AAF3-D443B770044E}" type="presParOf" srcId="{115C7E94-C6A0-4838-B918-50CE881F5A9F}" destId="{77056105-F103-42B8-8E09-1F51A30DDBC5}" srcOrd="1" destOrd="0" presId="urn:microsoft.com/office/officeart/2005/8/layout/hierarchy1"/>
    <dgm:cxn modelId="{1EEEB99F-AEDD-4CBD-BD8D-1F2A9552A02F}" type="presParOf" srcId="{0055EB81-2034-4C98-9BAB-9B770A14B152}" destId="{32C59C0E-50F0-4690-98BC-E9922413E194}" srcOrd="1" destOrd="0" presId="urn:microsoft.com/office/officeart/2005/8/layout/hierarchy1"/>
    <dgm:cxn modelId="{9DC03029-C678-4AD7-8DEC-4884C3F7D54A}" type="presParOf" srcId="{32C59C0E-50F0-4690-98BC-E9922413E194}" destId="{4E0D166E-3D57-45D3-8DD5-D71AD843C1CC}" srcOrd="0" destOrd="0" presId="urn:microsoft.com/office/officeart/2005/8/layout/hierarchy1"/>
    <dgm:cxn modelId="{2822A1D1-1A2E-429B-AD71-AB7B7B37AE5C}" type="presParOf" srcId="{32C59C0E-50F0-4690-98BC-E9922413E194}" destId="{801CE94B-F10C-4E76-A566-45EB74DA72A8}" srcOrd="1" destOrd="0" presId="urn:microsoft.com/office/officeart/2005/8/layout/hierarchy1"/>
    <dgm:cxn modelId="{258C9848-2AA8-469E-8564-52BFAF71D384}" type="presParOf" srcId="{801CE94B-F10C-4E76-A566-45EB74DA72A8}" destId="{29357731-66BB-44FB-B686-FAD62BB63C45}" srcOrd="0" destOrd="0" presId="urn:microsoft.com/office/officeart/2005/8/layout/hierarchy1"/>
    <dgm:cxn modelId="{54F30A5A-76F1-4FCA-9AA9-921EAD865BA1}" type="presParOf" srcId="{29357731-66BB-44FB-B686-FAD62BB63C45}" destId="{FA277D01-C0A4-4752-81C9-D4F6967A8654}" srcOrd="0" destOrd="0" presId="urn:microsoft.com/office/officeart/2005/8/layout/hierarchy1"/>
    <dgm:cxn modelId="{DD2BBE0C-461B-48A3-A103-F8B65CC8D9B7}" type="presParOf" srcId="{29357731-66BB-44FB-B686-FAD62BB63C45}" destId="{5663DCA1-2BB7-4E0B-BC93-783866695F4C}" srcOrd="1" destOrd="0" presId="urn:microsoft.com/office/officeart/2005/8/layout/hierarchy1"/>
    <dgm:cxn modelId="{DD1CF1D5-E0E8-49CE-8D06-A3B6CA926C6B}" type="presParOf" srcId="{801CE94B-F10C-4E76-A566-45EB74DA72A8}" destId="{ED6CB43E-1FD5-4B68-B2EB-6837E2F83E6F}" srcOrd="1" destOrd="0" presId="urn:microsoft.com/office/officeart/2005/8/layout/hierarchy1"/>
    <dgm:cxn modelId="{03009F42-8F90-4742-839D-1EDB5CFE71E9}" type="presParOf" srcId="{32C59C0E-50F0-4690-98BC-E9922413E194}" destId="{750BE179-B155-4181-8EA2-2E9F8D4C4BD3}" srcOrd="2" destOrd="0" presId="urn:microsoft.com/office/officeart/2005/8/layout/hierarchy1"/>
    <dgm:cxn modelId="{22CB561D-F57D-47EA-A77F-CF822086E4D5}" type="presParOf" srcId="{32C59C0E-50F0-4690-98BC-E9922413E194}" destId="{CEDC109B-7156-4A3F-BB79-CA6A78ABBE8C}" srcOrd="3" destOrd="0" presId="urn:microsoft.com/office/officeart/2005/8/layout/hierarchy1"/>
    <dgm:cxn modelId="{1DCA03DB-86A8-4EB6-897B-2D5EFA93D29C}" type="presParOf" srcId="{CEDC109B-7156-4A3F-BB79-CA6A78ABBE8C}" destId="{1016F651-FE0D-4DA7-A868-BA44A5B00B9A}" srcOrd="0" destOrd="0" presId="urn:microsoft.com/office/officeart/2005/8/layout/hierarchy1"/>
    <dgm:cxn modelId="{0E9C6C38-FB05-497F-9704-9DEB9581C0BC}" type="presParOf" srcId="{1016F651-FE0D-4DA7-A868-BA44A5B00B9A}" destId="{D75F3CB4-299B-4FFC-B9AD-60E4985B8553}" srcOrd="0" destOrd="0" presId="urn:microsoft.com/office/officeart/2005/8/layout/hierarchy1"/>
    <dgm:cxn modelId="{0F76AD30-6E82-496E-A3CE-CD64ED93AA1E}" type="presParOf" srcId="{1016F651-FE0D-4DA7-A868-BA44A5B00B9A}" destId="{3E661E76-E492-4894-A201-0569BFFC578C}" srcOrd="1" destOrd="0" presId="urn:microsoft.com/office/officeart/2005/8/layout/hierarchy1"/>
    <dgm:cxn modelId="{62B98E4B-16B2-4BE5-9A06-062F38284BED}" type="presParOf" srcId="{CEDC109B-7156-4A3F-BB79-CA6A78ABBE8C}" destId="{2B1D6F60-DA77-4896-8B6F-C951AD316F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BE179-B155-4181-8EA2-2E9F8D4C4BD3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D166E-3D57-45D3-8DD5-D71AD843C1CC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F4A57-FB2D-47E8-BD40-FEAACAFB6386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56105-F103-42B8-8E09-1F51A30DDBC5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Колебания</a:t>
          </a:r>
          <a:endParaRPr lang="ru-RU" sz="26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4531" y="258158"/>
        <a:ext cx="2437804" cy="1548005"/>
      </dsp:txXfrm>
    </dsp:sp>
    <dsp:sp modelId="{FA277D01-C0A4-4752-81C9-D4F6967A8654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3DCA1-2BB7-4E0B-BC93-783866695F4C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Свободные</a:t>
          </a:r>
          <a:endParaRPr lang="ru-RU" sz="2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761" y="2515159"/>
        <a:ext cx="2437804" cy="1548005"/>
      </dsp:txXfrm>
    </dsp:sp>
    <dsp:sp modelId="{D75F3CB4-299B-4FFC-B9AD-60E4985B8553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61E76-E492-4894-A201-0569BFFC578C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Вынужденные</a:t>
          </a:r>
          <a:endParaRPr lang="ru-RU" sz="26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4300" y="2515159"/>
        <a:ext cx="2437804" cy="154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43BE3C-E204-4E3F-B8B0-D04D23107298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79E7B8-82EB-4394-8CD6-C8FD2F197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Механические колебания и волны.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Звук.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740664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Колебательное движение. Свободные колебания. Колебательные системы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7180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7181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7182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893762" y="1963738"/>
            <a:ext cx="135731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48" idx="4"/>
          </p:cNvCxnSpPr>
          <p:nvPr/>
        </p:nvCxnSpPr>
        <p:spPr>
          <a:xfrm rot="5400000">
            <a:off x="892176" y="2035175"/>
            <a:ext cx="1357312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320925" y="1963738"/>
            <a:ext cx="1500187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7" idx="4"/>
          </p:cNvCxnSpPr>
          <p:nvPr/>
        </p:nvCxnSpPr>
        <p:spPr>
          <a:xfrm rot="5400000">
            <a:off x="3893344" y="1962944"/>
            <a:ext cx="1357313" cy="3175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TextBox 43"/>
          <p:cNvSpPr txBox="1">
            <a:spLocks noChangeArrowheads="1"/>
          </p:cNvSpPr>
          <p:nvPr/>
        </p:nvSpPr>
        <p:spPr bwMode="auto">
          <a:xfrm>
            <a:off x="3143250" y="17859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  <a:r>
              <a:rPr lang="en-US">
                <a:latin typeface="Calibri" pitchFamily="34" charset="0"/>
              </a:rPr>
              <a:t>=A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16288012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00563" y="114300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500188" y="121443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3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94" name="TextBox 52"/>
          <p:cNvSpPr txBox="1">
            <a:spLocks noChangeArrowheads="1"/>
          </p:cNvSpPr>
          <p:nvPr/>
        </p:nvSpPr>
        <p:spPr bwMode="auto">
          <a:xfrm>
            <a:off x="1714500" y="17145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R=x=A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7"/>
          </p:cNvCxnSpPr>
          <p:nvPr/>
        </p:nvCxnSpPr>
        <p:spPr>
          <a:xfrm rot="5400000" flipH="1" flipV="1">
            <a:off x="3101975" y="-265112"/>
            <a:ext cx="20637" cy="29797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6" name="TextBox 50"/>
          <p:cNvSpPr txBox="1">
            <a:spLocks noChangeArrowheads="1"/>
          </p:cNvSpPr>
          <p:nvPr/>
        </p:nvSpPr>
        <p:spPr bwMode="auto">
          <a:xfrm>
            <a:off x="4643438" y="178593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ru-RU">
              <a:latin typeface="Calibri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000375" y="114300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8204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8205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8206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V="1">
            <a:off x="607219" y="1750219"/>
            <a:ext cx="1285875" cy="642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48" idx="0"/>
          </p:cNvCxnSpPr>
          <p:nvPr/>
        </p:nvCxnSpPr>
        <p:spPr>
          <a:xfrm rot="16200000" flipH="1" flipV="1">
            <a:off x="249238" y="2035175"/>
            <a:ext cx="135731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392363" y="2035175"/>
            <a:ext cx="135731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7" idx="0"/>
          </p:cNvCxnSpPr>
          <p:nvPr/>
        </p:nvCxnSpPr>
        <p:spPr>
          <a:xfrm rot="16200000" flipH="1" flipV="1">
            <a:off x="4071938" y="2000250"/>
            <a:ext cx="14287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43"/>
          <p:cNvSpPr txBox="1">
            <a:spLocks noChangeArrowheads="1"/>
          </p:cNvSpPr>
          <p:nvPr/>
        </p:nvSpPr>
        <p:spPr bwMode="auto">
          <a:xfrm>
            <a:off x="3143250" y="17859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14902706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714875" y="12858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57250" y="1357313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17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18" name="TextBox 52"/>
          <p:cNvSpPr txBox="1">
            <a:spLocks noChangeArrowheads="1"/>
          </p:cNvSpPr>
          <p:nvPr/>
        </p:nvSpPr>
        <p:spPr bwMode="auto">
          <a:xfrm>
            <a:off x="1214438" y="15716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R=A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7"/>
          </p:cNvCxnSpPr>
          <p:nvPr/>
        </p:nvCxnSpPr>
        <p:spPr>
          <a:xfrm rot="5400000" flipH="1" flipV="1">
            <a:off x="2872582" y="-535781"/>
            <a:ext cx="20637" cy="3806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0" name="TextBox 54"/>
          <p:cNvSpPr txBox="1">
            <a:spLocks noChangeArrowheads="1"/>
          </p:cNvSpPr>
          <p:nvPr/>
        </p:nvSpPr>
        <p:spPr bwMode="auto">
          <a:xfrm>
            <a:off x="1714500" y="185737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α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00375" y="12858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9228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9229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9230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8" idx="2"/>
          </p:cNvCxnSpPr>
          <p:nvPr/>
        </p:nvCxnSpPr>
        <p:spPr>
          <a:xfrm rot="10800000">
            <a:off x="214313" y="2000250"/>
            <a:ext cx="1357312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48" idx="0"/>
          </p:cNvCxnSpPr>
          <p:nvPr/>
        </p:nvCxnSpPr>
        <p:spPr>
          <a:xfrm rot="16200000" flipH="1">
            <a:off x="-107949" y="2320925"/>
            <a:ext cx="785812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678113" y="2320925"/>
            <a:ext cx="78581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7" idx="0"/>
          </p:cNvCxnSpPr>
          <p:nvPr/>
        </p:nvCxnSpPr>
        <p:spPr>
          <a:xfrm rot="16200000" flipH="1">
            <a:off x="4929982" y="2285206"/>
            <a:ext cx="857250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43"/>
          <p:cNvSpPr txBox="1">
            <a:spLocks noChangeArrowheads="1"/>
          </p:cNvSpPr>
          <p:nvPr/>
        </p:nvSpPr>
        <p:spPr bwMode="auto">
          <a:xfrm>
            <a:off x="3143250" y="17859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12761516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86375" y="18573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14313" y="1928813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41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42" name="TextBox 52"/>
          <p:cNvSpPr txBox="1">
            <a:spLocks noChangeArrowheads="1"/>
          </p:cNvSpPr>
          <p:nvPr/>
        </p:nvSpPr>
        <p:spPr bwMode="auto">
          <a:xfrm>
            <a:off x="714375" y="19288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7"/>
          </p:cNvCxnSpPr>
          <p:nvPr/>
        </p:nvCxnSpPr>
        <p:spPr>
          <a:xfrm rot="5400000" flipH="1" flipV="1">
            <a:off x="2836863" y="-571500"/>
            <a:ext cx="20637" cy="50212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000375" y="18573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10252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0254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0" y="2714625"/>
            <a:ext cx="1571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43"/>
          <p:cNvSpPr txBox="1">
            <a:spLocks noChangeArrowheads="1"/>
          </p:cNvSpPr>
          <p:nvPr/>
        </p:nvSpPr>
        <p:spPr bwMode="auto">
          <a:xfrm>
            <a:off x="3071813" y="17859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  <a:r>
              <a:rPr lang="en-US">
                <a:latin typeface="Calibri" pitchFamily="34" charset="0"/>
              </a:rPr>
              <a:t>=0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10984395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929313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1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62" name="TextBox 52"/>
          <p:cNvSpPr txBox="1">
            <a:spLocks noChangeArrowheads="1"/>
          </p:cNvSpPr>
          <p:nvPr/>
        </p:nvSpPr>
        <p:spPr bwMode="auto">
          <a:xfrm>
            <a:off x="714375" y="19288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0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00375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11276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1277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1278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8" idx="3"/>
          </p:cNvCxnSpPr>
          <p:nvPr/>
        </p:nvCxnSpPr>
        <p:spPr>
          <a:xfrm rot="10800000" flipV="1">
            <a:off x="306388" y="2714625"/>
            <a:ext cx="1265237" cy="765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-37306" y="3107531"/>
            <a:ext cx="7874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714625" y="3071813"/>
            <a:ext cx="71437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143625" y="3071813"/>
            <a:ext cx="715963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43"/>
          <p:cNvSpPr txBox="1">
            <a:spLocks noChangeArrowheads="1"/>
          </p:cNvSpPr>
          <p:nvPr/>
        </p:nvSpPr>
        <p:spPr bwMode="auto">
          <a:xfrm>
            <a:off x="3071813" y="3000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</a:t>
            </a:r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8975132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29375" y="328612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5750" y="3357563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9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90" name="TextBox 52"/>
          <p:cNvSpPr txBox="1">
            <a:spLocks noChangeArrowheads="1"/>
          </p:cNvSpPr>
          <p:nvPr/>
        </p:nvSpPr>
        <p:spPr bwMode="auto">
          <a:xfrm>
            <a:off x="1071563" y="30718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R=A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7"/>
          </p:cNvCxnSpPr>
          <p:nvPr/>
        </p:nvCxnSpPr>
        <p:spPr>
          <a:xfrm rot="5400000" flipH="1" flipV="1">
            <a:off x="3444082" y="321469"/>
            <a:ext cx="20637" cy="60928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2" name="TextBox 37"/>
          <p:cNvSpPr txBox="1">
            <a:spLocks noChangeArrowheads="1"/>
          </p:cNvSpPr>
          <p:nvPr/>
        </p:nvSpPr>
        <p:spPr bwMode="auto">
          <a:xfrm>
            <a:off x="928688" y="185737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φ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00375" y="3357563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12300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2301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2302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8" idx="0"/>
          </p:cNvCxnSpPr>
          <p:nvPr/>
        </p:nvCxnSpPr>
        <p:spPr>
          <a:xfrm rot="5400000">
            <a:off x="891382" y="3393281"/>
            <a:ext cx="13589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48" idx="0"/>
          </p:cNvCxnSpPr>
          <p:nvPr/>
        </p:nvCxnSpPr>
        <p:spPr>
          <a:xfrm rot="5400000">
            <a:off x="893762" y="3392488"/>
            <a:ext cx="1357313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357438" y="3429000"/>
            <a:ext cx="14287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750844" y="3393281"/>
            <a:ext cx="1358900" cy="158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43"/>
          <p:cNvSpPr txBox="1">
            <a:spLocks noChangeArrowheads="1"/>
          </p:cNvSpPr>
          <p:nvPr/>
        </p:nvSpPr>
        <p:spPr bwMode="auto">
          <a:xfrm>
            <a:off x="3214688" y="34290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</a:t>
            </a:r>
            <a:r>
              <a:rPr lang="ru-RU">
                <a:latin typeface="Calibri" pitchFamily="34" charset="0"/>
              </a:rPr>
              <a:t>Х</a:t>
            </a:r>
            <a:r>
              <a:rPr lang="en-US">
                <a:latin typeface="Calibri" pitchFamily="34" charset="0"/>
              </a:rPr>
              <a:t>=A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5048544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358063" y="407193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500188" y="407193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13" name="TextBox 51"/>
          <p:cNvSpPr txBox="1">
            <a:spLocks noChangeArrowheads="1"/>
          </p:cNvSpPr>
          <p:nvPr/>
        </p:nvSpPr>
        <p:spPr bwMode="auto">
          <a:xfrm>
            <a:off x="2214563" y="24288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14" name="TextBox 52"/>
          <p:cNvSpPr txBox="1">
            <a:spLocks noChangeArrowheads="1"/>
          </p:cNvSpPr>
          <p:nvPr/>
        </p:nvSpPr>
        <p:spPr bwMode="auto">
          <a:xfrm>
            <a:off x="1071563" y="30718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6"/>
            <a:endCxn id="32" idx="4"/>
          </p:cNvCxnSpPr>
          <p:nvPr/>
        </p:nvCxnSpPr>
        <p:spPr>
          <a:xfrm flipV="1">
            <a:off x="1643063" y="4133850"/>
            <a:ext cx="5788025" cy="95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6" name="TextBox 49"/>
          <p:cNvSpPr txBox="1">
            <a:spLocks noChangeArrowheads="1"/>
          </p:cNvSpPr>
          <p:nvPr/>
        </p:nvSpPr>
        <p:spPr bwMode="auto">
          <a:xfrm>
            <a:off x="7572375" y="35004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endParaRPr lang="ru-RU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00375" y="407193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13324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3325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71813" y="1214438"/>
            <a:ext cx="5768975" cy="2906712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500187" y="2786063"/>
            <a:ext cx="1071563" cy="928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48" idx="0"/>
          </p:cNvCxnSpPr>
          <p:nvPr/>
        </p:nvCxnSpPr>
        <p:spPr>
          <a:xfrm rot="5400000">
            <a:off x="1998662" y="3214688"/>
            <a:ext cx="1001713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536031" y="3250407"/>
            <a:ext cx="10715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7" idx="4"/>
          </p:cNvCxnSpPr>
          <p:nvPr/>
        </p:nvCxnSpPr>
        <p:spPr>
          <a:xfrm rot="5400000">
            <a:off x="7430294" y="3285331"/>
            <a:ext cx="1143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TextBox 43"/>
          <p:cNvSpPr txBox="1">
            <a:spLocks noChangeArrowheads="1"/>
          </p:cNvSpPr>
          <p:nvPr/>
        </p:nvSpPr>
        <p:spPr bwMode="auto">
          <a:xfrm>
            <a:off x="3214688" y="32861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</a:t>
            </a:r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2835995"/>
              <a:gd name="adj2" fmla="val 2156714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929563" y="371475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428875" y="371475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37" name="TextBox 51"/>
          <p:cNvSpPr txBox="1">
            <a:spLocks noChangeArrowheads="1"/>
          </p:cNvSpPr>
          <p:nvPr/>
        </p:nvSpPr>
        <p:spPr bwMode="auto">
          <a:xfrm>
            <a:off x="2143125" y="2286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38" name="TextBox 52"/>
          <p:cNvSpPr txBox="1">
            <a:spLocks noChangeArrowheads="1"/>
          </p:cNvSpPr>
          <p:nvPr/>
        </p:nvSpPr>
        <p:spPr bwMode="auto">
          <a:xfrm>
            <a:off x="1785938" y="32861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2"/>
          </p:cNvCxnSpPr>
          <p:nvPr/>
        </p:nvCxnSpPr>
        <p:spPr>
          <a:xfrm rot="10800000" flipH="1">
            <a:off x="2428875" y="3786188"/>
            <a:ext cx="5500688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000375" y="371475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14348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14349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14350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71813" y="1214438"/>
            <a:ext cx="5768975" cy="2906712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43"/>
          <p:cNvSpPr txBox="1">
            <a:spLocks noChangeArrowheads="1"/>
          </p:cNvSpPr>
          <p:nvPr/>
        </p:nvSpPr>
        <p:spPr bwMode="auto">
          <a:xfrm>
            <a:off x="3429000" y="23574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  <a:r>
              <a:rPr lang="en-US">
                <a:latin typeface="Calibri" pitchFamily="34" charset="0"/>
              </a:rPr>
              <a:t>=0           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Дуга 44"/>
          <p:cNvSpPr/>
          <p:nvPr/>
        </p:nvSpPr>
        <p:spPr>
          <a:xfrm>
            <a:off x="1071563" y="2214563"/>
            <a:ext cx="928687" cy="1000125"/>
          </a:xfrm>
          <a:prstGeom prst="arc">
            <a:avLst>
              <a:gd name="adj1" fmla="val 360915"/>
              <a:gd name="adj2" fmla="val 2528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786813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28938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57" name="TextBox 51"/>
          <p:cNvSpPr txBox="1">
            <a:spLocks noChangeArrowheads="1"/>
          </p:cNvSpPr>
          <p:nvPr/>
        </p:nvSpPr>
        <p:spPr bwMode="auto">
          <a:xfrm>
            <a:off x="2143125" y="228600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9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71813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1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2" name="Прямоугольник 41"/>
          <p:cNvSpPr>
            <a:spLocks noChangeArrowheads="1"/>
          </p:cNvSpPr>
          <p:nvPr/>
        </p:nvSpPr>
        <p:spPr bwMode="auto">
          <a:xfrm>
            <a:off x="4000500" y="235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=0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Величины, характеризующие колебательное движение: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Амплитуда, период, частота и фаза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Амплитуда - максимальное </a:t>
            </a:r>
            <a:r>
              <a:rPr lang="ru-RU" sz="2400" dirty="0"/>
              <a:t>отклонение относительно положения равновесия (А</a:t>
            </a:r>
            <a:r>
              <a:rPr lang="ru-RU" sz="2400" dirty="0" smtClean="0"/>
              <a:t>, м)</a:t>
            </a:r>
          </a:p>
          <a:p>
            <a:pPr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Период - время </a:t>
            </a:r>
            <a:r>
              <a:rPr lang="ru-RU" sz="2400" dirty="0"/>
              <a:t>полного колебания (Т</a:t>
            </a:r>
            <a:r>
              <a:rPr lang="ru-RU" sz="2400" dirty="0" smtClean="0"/>
              <a:t>, с)</a:t>
            </a:r>
          </a:p>
          <a:p>
            <a:pPr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Частота-число колебаний за единицу времени </a:t>
            </a:r>
            <a:r>
              <a:rPr lang="ru-RU" sz="2400" dirty="0" smtClean="0"/>
              <a:t>        (</a:t>
            </a:r>
            <a:r>
              <a:rPr lang="en-US" sz="2400" dirty="0"/>
              <a:t>n</a:t>
            </a:r>
            <a:r>
              <a:rPr lang="ru-RU" sz="2400" dirty="0" smtClean="0"/>
              <a:t>, Гц)</a:t>
            </a:r>
          </a:p>
          <a:p>
            <a:pPr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Фаза колебания - угловая мера времени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7" name="Picture 5" descr="2-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60648"/>
            <a:ext cx="7200800" cy="6257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Колебательное движение</a:t>
            </a:r>
            <a:endParaRPr lang="ru-RU" dirty="0"/>
          </a:p>
        </p:txBody>
      </p:sp>
      <p:pic>
        <p:nvPicPr>
          <p:cNvPr id="4" name="Содержимое 3" descr="сканирование004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нирование00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600" y="5301208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Механические колебания – это движения, которые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точно или приблизительно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повторяются через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определенные </a:t>
            </a:r>
            <a:r>
              <a:rPr lang="ru-RU" sz="2400" b="1" i="1" dirty="0">
                <a:solidFill>
                  <a:srgbClr val="7030A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rbel" pitchFamily="34" charset="0"/>
                <a:ea typeface="Times New Roman" pitchFamily="18" charset="0"/>
                <a:cs typeface="Arial" pitchFamily="34" charset="0"/>
              </a:rPr>
              <a:t>интервалы времени.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7" name="Рисунок 2382"/>
          <p:cNvPicPr>
            <a:picLocks noChangeAspect="1" noChangeArrowheads="1"/>
          </p:cNvPicPr>
          <p:nvPr/>
        </p:nvPicPr>
        <p:blipFill>
          <a:blip r:embed="rId2" cstate="print"/>
          <a:srcRect t="48198"/>
          <a:stretch>
            <a:fillRect/>
          </a:stretch>
        </p:blipFill>
        <p:spPr bwMode="auto">
          <a:xfrm>
            <a:off x="1403648" y="1628800"/>
            <a:ext cx="48244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403648" y="322203"/>
            <a:ext cx="674017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графикам, приведенным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рисунках,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найти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амплитуду, </a:t>
            </a:r>
          </a:p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период и частоту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колебаний маятника.</a:t>
            </a:r>
            <a:endParaRPr lang="ru-RU" sz="2000" dirty="0">
              <a:solidFill>
                <a:srgbClr val="002060"/>
              </a:solidFill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2000" dirty="0">
              <a:cs typeface="Times New Roman" pitchFamily="18" charset="0"/>
            </a:endParaRPr>
          </a:p>
        </p:txBody>
      </p:sp>
      <p:pic>
        <p:nvPicPr>
          <p:cNvPr id="6149" name="Рисунок 2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2"/>
            <a:ext cx="30718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амплитуда пери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0146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6 период част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260648"/>
            <a:ext cx="408842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festival.1september.ru/articles/310976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157192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Bookman Old Style" pitchFamily="18" charset="0"/>
              </a:rPr>
              <a:t>Период колебаний математического маятника.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1. Период колебаний математического маятника не зависит от массы груза.</a:t>
            </a:r>
          </a:p>
          <a:p>
            <a:r>
              <a:rPr lang="ru-RU" dirty="0" smtClean="0">
                <a:latin typeface="Bookman Old Style" pitchFamily="18" charset="0"/>
              </a:rPr>
              <a:t>2. Чем больше длина нити маятника, тем больше период колебаний.</a:t>
            </a:r>
          </a:p>
          <a:p>
            <a:r>
              <a:rPr lang="ru-RU" dirty="0" smtClean="0">
                <a:latin typeface="Bookman Old Style" pitchFamily="18" charset="0"/>
              </a:rPr>
              <a:t>3. Период колебаний математического маятника не зависит от амплитуды.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207459"/>
            <a:ext cx="99371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Период колебаний пружинного маятника.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1. Чем больше масса груза, тем больше период его колебаний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2. Чем больше жёсткость пружины, тем меньше период колебаний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3. Период колебаний пружинного маятника не зависит от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cs typeface="Arial" pitchFamily="34" charset="0"/>
              </a:rPr>
              <a:t>амплитуды.</a:t>
            </a:r>
          </a:p>
        </p:txBody>
      </p:sp>
      <p:sp>
        <p:nvSpPr>
          <p:cNvPr id="10" name="Rectangle 188"/>
          <p:cNvSpPr>
            <a:spLocks noChangeArrowheads="1"/>
          </p:cNvSpPr>
          <p:nvPr/>
        </p:nvSpPr>
        <p:spPr bwMode="auto">
          <a:xfrm>
            <a:off x="6012160" y="2276872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Формула Томсона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132856"/>
            <a:ext cx="12144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772816"/>
            <a:ext cx="19065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30120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157192"/>
            <a:ext cx="248324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ре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1656"/>
            <a:ext cx="5688632" cy="455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0"/>
            <a:ext cx="7128792" cy="4437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576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979712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83568" y="45811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Колебания,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возникающие 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системе под действием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внутренних сил, называются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свободными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11560" y="5373216"/>
            <a:ext cx="77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Колебания, совершаемые телами под действием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внешних периодически изменяющихся сил,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называются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вынужденными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Свободные колебания. Колебательные системы</a:t>
            </a:r>
            <a:endParaRPr lang="ru-RU" dirty="0"/>
          </a:p>
        </p:txBody>
      </p:sp>
      <p:pic>
        <p:nvPicPr>
          <p:cNvPr id="4" name="Содержимое 3" descr="сканирование003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80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нирование00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сканирование004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сканирование0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8"/>
            <a:ext cx="175883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Свободные колебания. Колебательные системы</a:t>
            </a:r>
            <a:endParaRPr lang="ru-RU" dirty="0"/>
          </a:p>
        </p:txBody>
      </p:sp>
      <p:pic>
        <p:nvPicPr>
          <p:cNvPr id="5" name="Picture 6" descr="колеб атомов в кристалле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7"/>
            <a:ext cx="2985632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маят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3"/>
            <a:ext cx="2808312" cy="210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гашение вибраци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9672" y="4509120"/>
            <a:ext cx="2159000" cy="1620837"/>
          </a:xfrm>
          <a:prstGeom prst="rect">
            <a:avLst/>
          </a:prstGeom>
          <a:noFill/>
        </p:spPr>
      </p:pic>
      <p:pic>
        <p:nvPicPr>
          <p:cNvPr id="9" name="Picture 49" descr="гармонические колебан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27984" y="3896850"/>
            <a:ext cx="3241229" cy="243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возникновения колебаний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75656" y="1556792"/>
            <a:ext cx="7498080" cy="4800600"/>
          </a:xfrm>
        </p:spPr>
        <p:txBody>
          <a:bodyPr/>
          <a:lstStyle/>
          <a:p>
            <a:pPr marL="539496" indent="-457200">
              <a:buNone/>
            </a:pPr>
            <a:r>
              <a:rPr lang="ru-RU" sz="2000" dirty="0" smtClean="0"/>
              <a:t>1. У каждой колебательной системы есть состояние устойчивого равновесия.</a:t>
            </a:r>
          </a:p>
          <a:p>
            <a:pPr marL="539496" indent="-45720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Если колебательную систему вывести из состояния устойчивого равновесия, то появляется сила, возвращающая систему в устойчивое положение.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3. Возвратившись в устойчивое состояние, колеблющееся тело не может сразу остановиться.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Силы трения системы стремятся к нулю.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4108" name="TextBox 26"/>
          <p:cNvSpPr txBox="1">
            <a:spLocks noChangeArrowheads="1"/>
          </p:cNvSpPr>
          <p:nvPr/>
        </p:nvSpPr>
        <p:spPr bwMode="auto">
          <a:xfrm>
            <a:off x="2643188" y="857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4109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4110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2928938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000375" y="2643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6" name="TextBox 59"/>
          <p:cNvSpPr txBox="1">
            <a:spLocks noChangeArrowheads="1"/>
          </p:cNvSpPr>
          <p:nvPr/>
        </p:nvSpPr>
        <p:spPr bwMode="auto">
          <a:xfrm>
            <a:off x="3143250" y="12858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X=0</a:t>
            </a:r>
            <a:endParaRPr lang="ru-RU">
              <a:latin typeface="Calibri" pitchFamily="34" charset="0"/>
            </a:endParaRPr>
          </a:p>
        </p:txBody>
      </p:sp>
      <p:sp>
        <p:nvSpPr>
          <p:cNvPr id="4117" name="TextBox 24"/>
          <p:cNvSpPr txBox="1">
            <a:spLocks noChangeArrowheads="1"/>
          </p:cNvSpPr>
          <p:nvPr/>
        </p:nvSpPr>
        <p:spPr bwMode="auto">
          <a:xfrm>
            <a:off x="214313" y="142875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СВЯЗЬ МЕЖДУ ВРАЩАТЕЛЬНЫМ И КОЛЕБАТЕЛЬНЫМ ДВИЖЕНИЯМИ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5132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5133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5134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571625" y="1928813"/>
            <a:ext cx="1214438" cy="7858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392363" y="2320925"/>
            <a:ext cx="78581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679701" y="2320925"/>
            <a:ext cx="785812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251201" y="2320925"/>
            <a:ext cx="785812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TextBox 43"/>
          <p:cNvSpPr txBox="1">
            <a:spLocks noChangeArrowheads="1"/>
          </p:cNvSpPr>
          <p:nvPr/>
        </p:nvSpPr>
        <p:spPr bwMode="auto">
          <a:xfrm>
            <a:off x="3071813" y="20002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2000250" y="2286000"/>
            <a:ext cx="428625" cy="92868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71875" y="18573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714625" y="18573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45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46" name="TextBox 52"/>
          <p:cNvSpPr txBox="1">
            <a:spLocks noChangeArrowheads="1"/>
          </p:cNvSpPr>
          <p:nvPr/>
        </p:nvSpPr>
        <p:spPr bwMode="auto">
          <a:xfrm>
            <a:off x="1857375" y="2000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8" name="Прямая соединительная линия 57"/>
          <p:cNvCxnSpPr>
            <a:stCxn id="48" idx="2"/>
            <a:endCxn id="47" idx="2"/>
          </p:cNvCxnSpPr>
          <p:nvPr/>
        </p:nvCxnSpPr>
        <p:spPr>
          <a:xfrm rot="10800000" flipH="1">
            <a:off x="2714625" y="1928813"/>
            <a:ext cx="8572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Box 29"/>
          <p:cNvSpPr txBox="1">
            <a:spLocks noChangeArrowheads="1"/>
          </p:cNvSpPr>
          <p:nvPr/>
        </p:nvSpPr>
        <p:spPr bwMode="auto">
          <a:xfrm>
            <a:off x="2000250" y="2214563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Arno Pro SmText" pitchFamily="18" charset="0"/>
              </a:rPr>
              <a:t>φ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000375" y="1857375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1285875"/>
            <a:ext cx="28575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141288" y="2714625"/>
            <a:ext cx="28590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 rot="10800000" flipH="1">
            <a:off x="142875" y="2714625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250951" y="2749550"/>
            <a:ext cx="3643312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71813" y="2714625"/>
            <a:ext cx="607218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8943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4656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75188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323138" y="2749550"/>
            <a:ext cx="2143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25"/>
          <p:cNvSpPr txBox="1">
            <a:spLocks noChangeArrowheads="1"/>
          </p:cNvSpPr>
          <p:nvPr/>
        </p:nvSpPr>
        <p:spPr bwMode="auto">
          <a:xfrm>
            <a:off x="4357688" y="3000375"/>
            <a:ext cx="478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/4Т                  1/2Т                    3/4Т                    Т</a:t>
            </a:r>
          </a:p>
        </p:txBody>
      </p:sp>
      <p:sp>
        <p:nvSpPr>
          <p:cNvPr id="6156" name="TextBox 26"/>
          <p:cNvSpPr txBox="1">
            <a:spLocks noChangeArrowheads="1"/>
          </p:cNvSpPr>
          <p:nvPr/>
        </p:nvSpPr>
        <p:spPr bwMode="auto">
          <a:xfrm>
            <a:off x="2571750" y="642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Х</a:t>
            </a:r>
          </a:p>
        </p:txBody>
      </p:sp>
      <p:sp>
        <p:nvSpPr>
          <p:cNvPr id="6157" name="TextBox 27"/>
          <p:cNvSpPr txBox="1">
            <a:spLocks noChangeArrowheads="1"/>
          </p:cNvSpPr>
          <p:nvPr/>
        </p:nvSpPr>
        <p:spPr bwMode="auto">
          <a:xfrm>
            <a:off x="8786813" y="2286000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</a:t>
            </a:r>
            <a:endParaRPr lang="ru-RU">
              <a:latin typeface="Calibri" pitchFamily="34" charset="0"/>
            </a:endParaRPr>
          </a:p>
        </p:txBody>
      </p:sp>
      <p:sp>
        <p:nvSpPr>
          <p:cNvPr id="6158" name="TextBox 28"/>
          <p:cNvSpPr txBox="1">
            <a:spLocks noChangeArrowheads="1"/>
          </p:cNvSpPr>
          <p:nvPr/>
        </p:nvSpPr>
        <p:spPr bwMode="auto">
          <a:xfrm>
            <a:off x="3143250" y="27860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3090863" y="1231900"/>
            <a:ext cx="5770562" cy="2906713"/>
          </a:xfrm>
          <a:custGeom>
            <a:avLst/>
            <a:gdLst>
              <a:gd name="connsiteX0" fmla="*/ 0 w 5769735"/>
              <a:gd name="connsiteY0" fmla="*/ 1485363 h 2906332"/>
              <a:gd name="connsiteX1" fmla="*/ 1468191 w 5769735"/>
              <a:gd name="connsiteY1" fmla="*/ 4293 h 2906332"/>
              <a:gd name="connsiteX2" fmla="*/ 2884867 w 5769735"/>
              <a:gd name="connsiteY2" fmla="*/ 1511121 h 2906332"/>
              <a:gd name="connsiteX3" fmla="*/ 2884867 w 5769735"/>
              <a:gd name="connsiteY3" fmla="*/ 1511121 h 2906332"/>
              <a:gd name="connsiteX4" fmla="*/ 4340180 w 5769735"/>
              <a:gd name="connsiteY4" fmla="*/ 2902039 h 2906332"/>
              <a:gd name="connsiteX5" fmla="*/ 5769735 w 5769735"/>
              <a:gd name="connsiteY5" fmla="*/ 1485363 h 2906332"/>
              <a:gd name="connsiteX6" fmla="*/ 5769735 w 5769735"/>
              <a:gd name="connsiteY6" fmla="*/ 1485363 h 2906332"/>
              <a:gd name="connsiteX7" fmla="*/ 5769735 w 5769735"/>
              <a:gd name="connsiteY7" fmla="*/ 1485363 h 2906332"/>
              <a:gd name="connsiteX8" fmla="*/ 5756856 w 5769735"/>
              <a:gd name="connsiteY8" fmla="*/ 1472484 h 29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735" h="2906332">
                <a:moveTo>
                  <a:pt x="0" y="1485363"/>
                </a:moveTo>
                <a:cubicBezTo>
                  <a:pt x="493690" y="742681"/>
                  <a:pt x="987380" y="0"/>
                  <a:pt x="1468191" y="4293"/>
                </a:cubicBezTo>
                <a:cubicBezTo>
                  <a:pt x="1949002" y="8586"/>
                  <a:pt x="2884867" y="1511121"/>
                  <a:pt x="2884867" y="1511121"/>
                </a:cubicBezTo>
                <a:lnTo>
                  <a:pt x="2884867" y="1511121"/>
                </a:lnTo>
                <a:cubicBezTo>
                  <a:pt x="3127419" y="1742941"/>
                  <a:pt x="3859369" y="2906332"/>
                  <a:pt x="4340180" y="2902039"/>
                </a:cubicBezTo>
                <a:cubicBezTo>
                  <a:pt x="4820991" y="2897746"/>
                  <a:pt x="5769735" y="1485363"/>
                  <a:pt x="5769735" y="1485363"/>
                </a:cubicBezTo>
                <a:lnTo>
                  <a:pt x="5769735" y="1485363"/>
                </a:lnTo>
                <a:lnTo>
                  <a:pt x="5769735" y="1485363"/>
                </a:lnTo>
                <a:lnTo>
                  <a:pt x="5756856" y="1472484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endCxn id="4" idx="6"/>
          </p:cNvCxnSpPr>
          <p:nvPr/>
        </p:nvCxnSpPr>
        <p:spPr>
          <a:xfrm>
            <a:off x="1571625" y="2714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1393032" y="1750218"/>
            <a:ext cx="1143000" cy="785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786732" y="2142331"/>
            <a:ext cx="1143000" cy="15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463800" y="2106613"/>
            <a:ext cx="1214437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465513" y="2178050"/>
            <a:ext cx="107156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TextBox 43"/>
          <p:cNvSpPr txBox="1">
            <a:spLocks noChangeArrowheads="1"/>
          </p:cNvSpPr>
          <p:nvPr/>
        </p:nvSpPr>
        <p:spPr bwMode="auto">
          <a:xfrm>
            <a:off x="3143250" y="17859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</a:t>
            </a:r>
          </a:p>
        </p:txBody>
      </p:sp>
      <p:sp>
        <p:nvSpPr>
          <p:cNvPr id="45" name="Дуга 44"/>
          <p:cNvSpPr/>
          <p:nvPr/>
        </p:nvSpPr>
        <p:spPr>
          <a:xfrm>
            <a:off x="1357313" y="2214563"/>
            <a:ext cx="785812" cy="928687"/>
          </a:xfrm>
          <a:prstGeom prst="arc">
            <a:avLst>
              <a:gd name="adj1" fmla="val 17155310"/>
              <a:gd name="adj2" fmla="val 2132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929063" y="1500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286000" y="15001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9" name="TextBox 51"/>
          <p:cNvSpPr txBox="1">
            <a:spLocks noChangeArrowheads="1"/>
          </p:cNvSpPr>
          <p:nvPr/>
        </p:nvSpPr>
        <p:spPr bwMode="auto">
          <a:xfrm>
            <a:off x="2286000" y="278606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70" name="TextBox 52"/>
          <p:cNvSpPr txBox="1">
            <a:spLocks noChangeArrowheads="1"/>
          </p:cNvSpPr>
          <p:nvPr/>
        </p:nvSpPr>
        <p:spPr bwMode="auto">
          <a:xfrm>
            <a:off x="1714500" y="17145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>
            <a:stCxn id="48" idx="1"/>
            <a:endCxn id="47" idx="7"/>
          </p:cNvCxnSpPr>
          <p:nvPr/>
        </p:nvCxnSpPr>
        <p:spPr>
          <a:xfrm rot="5400000" flipH="1" flipV="1">
            <a:off x="3178969" y="650081"/>
            <a:ext cx="1588" cy="17430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000375" y="1428750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1178</TotalTime>
  <Words>414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Механические колебания и волны. Звук.</vt:lpstr>
      <vt:lpstr>Колебательное движение</vt:lpstr>
      <vt:lpstr>Слайд 3</vt:lpstr>
      <vt:lpstr>Свободные колебания. Колебательные системы</vt:lpstr>
      <vt:lpstr>Свободные колебания. Колебательные системы</vt:lpstr>
      <vt:lpstr>Условия возникновения колебаний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Величины, характеризующие колебательное движение: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колебания и волны. Звук.</dc:title>
  <dc:creator>Пользователь</dc:creator>
  <cp:lastModifiedBy>Пользователь</cp:lastModifiedBy>
  <cp:revision>98</cp:revision>
  <dcterms:created xsi:type="dcterms:W3CDTF">2011-12-08T07:05:26Z</dcterms:created>
  <dcterms:modified xsi:type="dcterms:W3CDTF">2013-01-22T09:10:44Z</dcterms:modified>
</cp:coreProperties>
</file>