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60" r:id="rId4"/>
    <p:sldId id="259" r:id="rId5"/>
    <p:sldId id="261" r:id="rId6"/>
    <p:sldId id="262" r:id="rId7"/>
    <p:sldId id="277" r:id="rId8"/>
    <p:sldId id="274" r:id="rId9"/>
    <p:sldId id="275" r:id="rId10"/>
    <p:sldId id="276" r:id="rId11"/>
    <p:sldId id="285" r:id="rId12"/>
    <p:sldId id="284" r:id="rId13"/>
    <p:sldId id="286" r:id="rId14"/>
    <p:sldId id="287" r:id="rId15"/>
    <p:sldId id="263" r:id="rId16"/>
    <p:sldId id="264" r:id="rId17"/>
    <p:sldId id="265" r:id="rId18"/>
    <p:sldId id="266" r:id="rId19"/>
    <p:sldId id="271" r:id="rId20"/>
    <p:sldId id="272" r:id="rId21"/>
    <p:sldId id="273" r:id="rId22"/>
    <p:sldId id="278" r:id="rId23"/>
    <p:sldId id="279" r:id="rId24"/>
    <p:sldId id="280" r:id="rId25"/>
    <p:sldId id="281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137520"/>
          </a:xfrm>
        </p:spPr>
        <p:txBody>
          <a:bodyPr>
            <a:noAutofit/>
          </a:bodyPr>
          <a:lstStyle/>
          <a:p>
            <a:r>
              <a:rPr lang="ru-RU" sz="3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3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3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3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3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3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3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Формы и методы познавательно- речевого развития.</a:t>
            </a:r>
            <a:br>
              <a:rPr lang="ru-RU" sz="3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3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Образовательные области  </a:t>
            </a:r>
            <a:r>
              <a:rPr lang="ru-RU" sz="3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«Речевое развитие», «Познавательное развитие», </a:t>
            </a:r>
            <a:endParaRPr lang="ru-RU" sz="32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7112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  <a:latin typeface="Monotype Corsiva" pitchFamily="66" charset="0"/>
              </a:rPr>
              <a:t>Форма образовательной деятельности:</a:t>
            </a:r>
            <a:br>
              <a:rPr lang="ru-RU" sz="2000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Самостоятельная деятельность детей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Формы организации детей: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Индивидуальные, подгрупповые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· Игра </a:t>
            </a:r>
          </a:p>
          <a:p>
            <a:endParaRPr lang="ru-RU" dirty="0" smtClean="0"/>
          </a:p>
          <a:p>
            <a:r>
              <a:rPr lang="ru-RU" dirty="0" smtClean="0"/>
              <a:t>· Продуктивная деятельность</a:t>
            </a:r>
          </a:p>
          <a:p>
            <a:endParaRPr lang="ru-RU" dirty="0" smtClean="0"/>
          </a:p>
          <a:p>
            <a:r>
              <a:rPr lang="ru-RU" dirty="0" smtClean="0"/>
              <a:t>· Рассматривание</a:t>
            </a:r>
          </a:p>
          <a:p>
            <a:endParaRPr lang="ru-RU" dirty="0" smtClean="0"/>
          </a:p>
          <a:p>
            <a:r>
              <a:rPr lang="ru-RU" dirty="0" smtClean="0"/>
              <a:t>· Самостоятельная деятельность в книжном уголке и театральном уголке (рассматривание, инсценировка)</a:t>
            </a:r>
          </a:p>
          <a:p>
            <a:endParaRPr lang="ru-RU" dirty="0" smtClean="0"/>
          </a:p>
          <a:p>
            <a:r>
              <a:rPr lang="ru-RU" dirty="0" smtClean="0"/>
              <a:t>· Во всех видах детской деятельности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345638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Образовательная область </a:t>
            </a:r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«Познавательное развитие»</a:t>
            </a:r>
            <a:endParaRPr lang="ru-RU" sz="44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Форма образовательной деятельности: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Непосредственно образовательная деятельность	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Формы организации детей: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Индивидуальные, подгрупповые, групповые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	Создание коллекций</a:t>
            </a:r>
          </a:p>
          <a:p>
            <a:endParaRPr lang="ru-RU" dirty="0" smtClean="0"/>
          </a:p>
          <a:p>
            <a:r>
              <a:rPr lang="ru-RU" dirty="0" smtClean="0"/>
              <a:t>Проектная деятельность</a:t>
            </a:r>
          </a:p>
          <a:p>
            <a:endParaRPr lang="ru-RU" dirty="0" smtClean="0"/>
          </a:p>
          <a:p>
            <a:r>
              <a:rPr lang="ru-RU" dirty="0" smtClean="0"/>
              <a:t>Исследовательская деятельность</a:t>
            </a:r>
          </a:p>
          <a:p>
            <a:endParaRPr lang="ru-RU" dirty="0" smtClean="0"/>
          </a:p>
          <a:p>
            <a:r>
              <a:rPr lang="ru-RU" dirty="0" smtClean="0"/>
              <a:t>Конструирование</a:t>
            </a:r>
          </a:p>
          <a:p>
            <a:endParaRPr lang="ru-RU" dirty="0" smtClean="0"/>
          </a:p>
          <a:p>
            <a:r>
              <a:rPr lang="ru-RU" dirty="0" smtClean="0"/>
              <a:t>Экспериментирование</a:t>
            </a:r>
          </a:p>
          <a:p>
            <a:endParaRPr lang="ru-RU" dirty="0" smtClean="0"/>
          </a:p>
          <a:p>
            <a:r>
              <a:rPr lang="ru-RU" dirty="0" smtClean="0"/>
              <a:t>Развивающие игры</a:t>
            </a:r>
          </a:p>
          <a:p>
            <a:endParaRPr lang="ru-RU" dirty="0" smtClean="0"/>
          </a:p>
          <a:p>
            <a:r>
              <a:rPr lang="ru-RU" dirty="0" smtClean="0"/>
              <a:t>Наблюдение</a:t>
            </a:r>
          </a:p>
          <a:p>
            <a:endParaRPr lang="ru-RU" dirty="0" smtClean="0"/>
          </a:p>
          <a:p>
            <a:r>
              <a:rPr lang="ru-RU" dirty="0" smtClean="0"/>
              <a:t>Проблемные ситуации</a:t>
            </a:r>
          </a:p>
          <a:p>
            <a:endParaRPr lang="ru-RU" dirty="0" smtClean="0"/>
          </a:p>
          <a:p>
            <a:r>
              <a:rPr lang="ru-RU" dirty="0" smtClean="0"/>
              <a:t>Рассказ</a:t>
            </a:r>
          </a:p>
          <a:p>
            <a:endParaRPr lang="ru-RU" dirty="0" smtClean="0"/>
          </a:p>
          <a:p>
            <a:r>
              <a:rPr lang="ru-RU" dirty="0" smtClean="0"/>
              <a:t>Беседа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/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Форма образовательной деятельности: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Режимные моменты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	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Формы организации детей: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Индивидуальные, групповые, подгрупповые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Сюжетно-ролевые игры</a:t>
            </a:r>
          </a:p>
          <a:p>
            <a:endParaRPr lang="ru-RU" dirty="0" smtClean="0"/>
          </a:p>
          <a:p>
            <a:r>
              <a:rPr lang="ru-RU" dirty="0" smtClean="0"/>
              <a:t>Развивающие игры</a:t>
            </a:r>
          </a:p>
          <a:p>
            <a:endParaRPr lang="ru-RU" dirty="0" smtClean="0"/>
          </a:p>
          <a:p>
            <a:r>
              <a:rPr lang="ru-RU" dirty="0" smtClean="0"/>
              <a:t>Создание коллекций</a:t>
            </a:r>
          </a:p>
          <a:p>
            <a:endParaRPr lang="ru-RU" dirty="0" smtClean="0"/>
          </a:p>
          <a:p>
            <a:r>
              <a:rPr lang="ru-RU" dirty="0" smtClean="0"/>
              <a:t>Проектная деятельность</a:t>
            </a:r>
          </a:p>
          <a:p>
            <a:endParaRPr lang="ru-RU" dirty="0" smtClean="0"/>
          </a:p>
          <a:p>
            <a:r>
              <a:rPr lang="ru-RU" dirty="0" smtClean="0"/>
              <a:t>Исследовательская</a:t>
            </a:r>
          </a:p>
          <a:p>
            <a:endParaRPr lang="ru-RU" dirty="0" smtClean="0"/>
          </a:p>
          <a:p>
            <a:r>
              <a:rPr lang="ru-RU" dirty="0" smtClean="0"/>
              <a:t>деятельность</a:t>
            </a:r>
          </a:p>
          <a:p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Конструирование</a:t>
            </a:r>
          </a:p>
          <a:p>
            <a:endParaRPr lang="ru-RU" dirty="0" smtClean="0"/>
          </a:p>
          <a:p>
            <a:r>
              <a:rPr lang="ru-RU" dirty="0" smtClean="0"/>
              <a:t>Экспериментирование</a:t>
            </a:r>
          </a:p>
          <a:p>
            <a:endParaRPr lang="ru-RU" dirty="0" smtClean="0"/>
          </a:p>
          <a:p>
            <a:r>
              <a:rPr lang="ru-RU" dirty="0" smtClean="0"/>
              <a:t>Наблюдение	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Проблемные ситуации</a:t>
            </a:r>
          </a:p>
          <a:p>
            <a:endParaRPr lang="ru-RU" dirty="0" smtClean="0"/>
          </a:p>
          <a:p>
            <a:r>
              <a:rPr lang="ru-RU" dirty="0" smtClean="0"/>
              <a:t>Рассказ</a:t>
            </a:r>
          </a:p>
          <a:p>
            <a:endParaRPr lang="ru-RU" dirty="0" smtClean="0"/>
          </a:p>
          <a:p>
            <a:r>
              <a:rPr lang="ru-RU" dirty="0" smtClean="0"/>
              <a:t>Беседа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  <a:latin typeface="Monotype Corsiva" pitchFamily="66" charset="0"/>
              </a:rPr>
              <a:t>Форма образовательной деятельности:</a:t>
            </a:r>
            <a:br>
              <a:rPr lang="ru-RU" sz="2000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Самостоятельная деятельность детей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Формы организации детей: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Индивидуальные, подгрупповые, групповые 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Сюжетно-ролевые игры</a:t>
            </a:r>
          </a:p>
          <a:p>
            <a:endParaRPr lang="ru-RU" dirty="0" smtClean="0"/>
          </a:p>
          <a:p>
            <a:r>
              <a:rPr lang="ru-RU" dirty="0" smtClean="0"/>
              <a:t>Рассматривание</a:t>
            </a:r>
          </a:p>
          <a:p>
            <a:endParaRPr lang="ru-RU" dirty="0" smtClean="0"/>
          </a:p>
          <a:p>
            <a:r>
              <a:rPr lang="ru-RU" dirty="0" smtClean="0"/>
              <a:t>Экспериментирование</a:t>
            </a:r>
          </a:p>
          <a:p>
            <a:endParaRPr lang="ru-RU" dirty="0" smtClean="0"/>
          </a:p>
          <a:p>
            <a:r>
              <a:rPr lang="ru-RU" dirty="0" smtClean="0"/>
              <a:t>Исследовательская деятельность</a:t>
            </a:r>
          </a:p>
          <a:p>
            <a:endParaRPr lang="ru-RU" dirty="0" smtClean="0"/>
          </a:p>
          <a:p>
            <a:r>
              <a:rPr lang="ru-RU" dirty="0" smtClean="0"/>
              <a:t>Конструирование</a:t>
            </a:r>
          </a:p>
          <a:p>
            <a:endParaRPr lang="ru-RU" dirty="0" smtClean="0"/>
          </a:p>
          <a:p>
            <a:r>
              <a:rPr lang="ru-RU" dirty="0" smtClean="0"/>
              <a:t>Развивающие  игры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Средства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развития коммуникации:</a:t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endParaRPr lang="ru-RU" sz="40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· Общение взрослых и детей;</a:t>
            </a:r>
          </a:p>
          <a:p>
            <a:endParaRPr lang="ru-RU" dirty="0" smtClean="0"/>
          </a:p>
          <a:p>
            <a:r>
              <a:rPr lang="ru-RU" dirty="0" smtClean="0"/>
              <a:t>· Культурная языковая среда;</a:t>
            </a:r>
          </a:p>
          <a:p>
            <a:endParaRPr lang="ru-RU" dirty="0" smtClean="0"/>
          </a:p>
          <a:p>
            <a:r>
              <a:rPr lang="ru-RU" dirty="0" smtClean="0"/>
              <a:t>· Обучение родной речи на занятиях;</a:t>
            </a:r>
          </a:p>
          <a:p>
            <a:endParaRPr lang="ru-RU" dirty="0" smtClean="0"/>
          </a:p>
          <a:p>
            <a:r>
              <a:rPr lang="ru-RU" dirty="0" smtClean="0"/>
              <a:t>· Художественная литература;</a:t>
            </a:r>
          </a:p>
          <a:p>
            <a:endParaRPr lang="ru-RU" dirty="0" smtClean="0"/>
          </a:p>
          <a:p>
            <a:r>
              <a:rPr lang="ru-RU" dirty="0" smtClean="0"/>
              <a:t>· Изобразительное искусство, музыка, театр;</a:t>
            </a:r>
          </a:p>
          <a:p>
            <a:endParaRPr lang="ru-RU" dirty="0" smtClean="0"/>
          </a:p>
          <a:p>
            <a:r>
              <a:rPr lang="ru-RU" dirty="0" smtClean="0"/>
              <a:t>· Занятия по другим разделам программы.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Методы развития коммуникации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</p:spPr>
        <p:txBody>
          <a:bodyPr>
            <a:normAutofit/>
          </a:bodyPr>
          <a:lstStyle/>
          <a:p>
            <a:r>
              <a:rPr lang="ru-RU" dirty="0" smtClean="0"/>
              <a:t>· </a:t>
            </a:r>
            <a:r>
              <a:rPr lang="ru-RU" sz="3600" i="1" u="sng" dirty="0" smtClean="0">
                <a:latin typeface="Monotype Corsiva" pitchFamily="66" charset="0"/>
              </a:rPr>
              <a:t>Наглядные: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i="1" dirty="0" smtClean="0"/>
              <a:t>Метод непосредственного наблюдения и его разновидности: наблюдения в природе; экскурсии;</a:t>
            </a:r>
          </a:p>
          <a:p>
            <a:endParaRPr lang="ru-RU" i="1" dirty="0" smtClean="0"/>
          </a:p>
          <a:p>
            <a:r>
              <a:rPr lang="ru-RU" i="1" dirty="0" smtClean="0"/>
              <a:t> Опосредованное наблюдение (изобразительная наглядность): рассматривание картин, игрушек; рассказывание по игрушке, картине.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>
            <a:normAutofit fontScale="92500" lnSpcReduction="20000"/>
          </a:bodyPr>
          <a:lstStyle/>
          <a:p>
            <a:r>
              <a:rPr lang="ru-RU" sz="4200" i="1" u="sng" dirty="0" smtClean="0">
                <a:latin typeface="Monotype Corsiva" pitchFamily="66" charset="0"/>
              </a:rPr>
              <a:t>· Словесные:</a:t>
            </a:r>
          </a:p>
          <a:p>
            <a:endParaRPr lang="ru-RU" dirty="0" smtClean="0"/>
          </a:p>
          <a:p>
            <a:r>
              <a:rPr lang="ru-RU" dirty="0" smtClean="0"/>
              <a:t> Чтение и рассказывание художественных произведений;</a:t>
            </a:r>
          </a:p>
          <a:p>
            <a:endParaRPr lang="ru-RU" dirty="0" smtClean="0"/>
          </a:p>
          <a:p>
            <a:r>
              <a:rPr lang="ru-RU" dirty="0" smtClean="0"/>
              <a:t> Заучивание наизусть;</a:t>
            </a:r>
          </a:p>
          <a:p>
            <a:endParaRPr lang="ru-RU" dirty="0" smtClean="0"/>
          </a:p>
          <a:p>
            <a:r>
              <a:rPr lang="ru-RU" dirty="0" smtClean="0"/>
              <a:t> Пересказ;</a:t>
            </a:r>
          </a:p>
          <a:p>
            <a:endParaRPr lang="ru-RU" dirty="0" smtClean="0"/>
          </a:p>
          <a:p>
            <a:r>
              <a:rPr lang="ru-RU" dirty="0" smtClean="0"/>
              <a:t> Обобщающая беседа;</a:t>
            </a:r>
          </a:p>
          <a:p>
            <a:endParaRPr lang="ru-RU" dirty="0" smtClean="0"/>
          </a:p>
          <a:p>
            <a:r>
              <a:rPr lang="ru-RU" dirty="0" smtClean="0"/>
              <a:t> Рассказывание без опоры на наглядный материал.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64"/>
          </a:xfrm>
        </p:spPr>
        <p:txBody>
          <a:bodyPr>
            <a:normAutofit fontScale="77500" lnSpcReduction="20000"/>
          </a:bodyPr>
          <a:lstStyle/>
          <a:p>
            <a:r>
              <a:rPr lang="ru-RU" sz="4200" i="1" u="sng" dirty="0" smtClean="0">
                <a:latin typeface="Monotype Corsiva" pitchFamily="66" charset="0"/>
              </a:rPr>
              <a:t>· Практические:</a:t>
            </a:r>
          </a:p>
          <a:p>
            <a:endParaRPr lang="ru-RU" dirty="0" smtClean="0"/>
          </a:p>
          <a:p>
            <a:r>
              <a:rPr lang="ru-RU" dirty="0" smtClean="0"/>
              <a:t> Дидактические игры;</a:t>
            </a:r>
          </a:p>
          <a:p>
            <a:endParaRPr lang="ru-RU" dirty="0" smtClean="0"/>
          </a:p>
          <a:p>
            <a:r>
              <a:rPr lang="ru-RU" dirty="0" smtClean="0"/>
              <a:t> Игры-драматизации;</a:t>
            </a:r>
          </a:p>
          <a:p>
            <a:endParaRPr lang="ru-RU" dirty="0" smtClean="0"/>
          </a:p>
          <a:p>
            <a:r>
              <a:rPr lang="ru-RU" dirty="0" smtClean="0"/>
              <a:t> Инсценировки;</a:t>
            </a:r>
          </a:p>
          <a:p>
            <a:endParaRPr lang="ru-RU" dirty="0" smtClean="0"/>
          </a:p>
          <a:p>
            <a:r>
              <a:rPr lang="ru-RU" dirty="0" smtClean="0"/>
              <a:t> Дидактические упражнения;</a:t>
            </a:r>
          </a:p>
          <a:p>
            <a:endParaRPr lang="ru-RU" dirty="0" smtClean="0"/>
          </a:p>
          <a:p>
            <a:r>
              <a:rPr lang="ru-RU" dirty="0" smtClean="0"/>
              <a:t> Пластические этюды;</a:t>
            </a:r>
          </a:p>
          <a:p>
            <a:endParaRPr lang="ru-RU" dirty="0" smtClean="0"/>
          </a:p>
          <a:p>
            <a:r>
              <a:rPr lang="ru-RU" dirty="0" smtClean="0"/>
              <a:t> Хороводные игры.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Они используются для решения всех речевых задач.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76"/>
          </a:xfrm>
        </p:spPr>
        <p:txBody>
          <a:bodyPr/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В зависимости от характера речевой деятельности детей можно условно выделить :</a:t>
            </a:r>
          </a:p>
          <a:p>
            <a:pPr algn="just"/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>репродуктивные</a:t>
            </a:r>
            <a:r>
              <a:rPr lang="ru-RU" sz="4000" dirty="0" smtClean="0"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</a:t>
            </a:r>
            <a:r>
              <a:rPr lang="ru-RU" dirty="0" smtClean="0"/>
              <a:t> </a:t>
            </a:r>
            <a:r>
              <a:rPr lang="ru-RU" sz="3600" i="1" dirty="0" smtClean="0">
                <a:solidFill>
                  <a:srgbClr val="FF0000"/>
                </a:solidFill>
                <a:latin typeface="Monotype Corsiva" pitchFamily="66" charset="0"/>
              </a:rPr>
              <a:t>продуктивные </a:t>
            </a:r>
          </a:p>
          <a:p>
            <a:pPr algn="ctr">
              <a:buNone/>
            </a:pPr>
            <a:r>
              <a:rPr lang="ru-RU" sz="4000" i="1" u="sng" dirty="0" smtClean="0">
                <a:solidFill>
                  <a:srgbClr val="0070C0"/>
                </a:solidFill>
                <a:latin typeface="Monotype Corsiva" pitchFamily="66" charset="0"/>
              </a:rPr>
              <a:t>методы.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Формы организации работы по познавательно-речевому развитию: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900" dirty="0" smtClean="0"/>
              <a:t>1. Индивидуальная. Педагог общается с ребенком, выясняет речевые возможности и способы индивидуального развития его речи. В таком случае происходит диагностическое и коррекционное общение. </a:t>
            </a:r>
          </a:p>
          <a:p>
            <a:pPr algn="just"/>
            <a:r>
              <a:rPr lang="ru-RU" sz="1900" dirty="0" smtClean="0"/>
              <a:t> 2. Работа в парах. Дети могут сами выбрать пару (стихийный выбор) или по совету педагога. Один может быть в роли консультанта, учителя, затем дети меняются ролями. </a:t>
            </a:r>
          </a:p>
          <a:p>
            <a:pPr algn="just"/>
            <a:r>
              <a:rPr lang="ru-RU" sz="1900" dirty="0" smtClean="0"/>
              <a:t> 3. Работа в стихийно возникающих группах. Такие группы реализуют стихийно возникший замысел. </a:t>
            </a:r>
          </a:p>
          <a:p>
            <a:pPr algn="just"/>
            <a:r>
              <a:rPr lang="ru-RU" sz="1900" dirty="0" smtClean="0"/>
              <a:t> 4. Работа подгрупповая. Дети постоянно объединяются в небольшие группы из 3 – 4 человек и работают сообща. </a:t>
            </a:r>
          </a:p>
          <a:p>
            <a:pPr algn="just"/>
            <a:r>
              <a:rPr lang="ru-RU" sz="1900" dirty="0" smtClean="0"/>
              <a:t> 5. Работа фронтальная. Может быть организована педагогом и объявлена как приглашение или «задание для всех». Чаще воспитатель «заражает» детей, предлагая вначале деятельность только одной малой группе. Происходит «взаимозаряжение» интересной деятельностью. </a:t>
            </a:r>
          </a:p>
          <a:p>
            <a:endParaRPr lang="ru-RU" sz="1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Репродуктивные методы </a:t>
            </a:r>
            <a:r>
              <a:rPr lang="ru-RU" sz="2200" dirty="0" smtClean="0"/>
              <a:t>основаны на воспроизведении речевого материала, готовых образцов. В детском саду они применяются, главным образом, в словарной работе, в работе по воспитанию звуковой культуры речи, меньше при формировании грамматических навыков и связной речи. К репродуктивным можно условно отнести методы наблюдения и его разновидности, рассматривание картин, чтение художественной литературы, пересказ, заучивание наизусть, игры-драматизации по содержанию литературных произведений, многие дидактические игры, т.е. все те методы, при которых дети осваивают слова и законы их сочетания, фразеологические обороты, некоторые грамматические явления, например управление многих слов, овладевают по подражанию звукопроизношением, пересказывают </a:t>
            </a:r>
            <a:r>
              <a:rPr lang="ru-RU" sz="2300" dirty="0" smtClean="0"/>
              <a:t>близко к тексту, копируют рассказ педагога.</a:t>
            </a:r>
          </a:p>
          <a:p>
            <a:pPr algn="just"/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92500" lnSpcReduction="10000"/>
          </a:bodyPr>
          <a:lstStyle/>
          <a:p>
            <a:r>
              <a:rPr lang="ru-RU" sz="3900" dirty="0" smtClean="0">
                <a:solidFill>
                  <a:srgbClr val="C00000"/>
                </a:solidFill>
                <a:latin typeface="Monotype Corsiva" pitchFamily="66" charset="0"/>
              </a:rPr>
              <a:t>Продуктивные методы </a:t>
            </a:r>
            <a:r>
              <a:rPr lang="ru-RU" dirty="0" smtClean="0"/>
              <a:t>предполагают построение детьми собственных связных высказываний, когда ребенок не просто воспроизводит известные ему языковые единицы, а выбирает и комбинирует их всякий раз по-новому, приспосабливаясь к ситуации общения. В этом и заключается творческий характер речевой деятельности. Отсюда очевидно, что продуктивные методы используются при обучении связной речи. К ним можно отнести обобщающую беседу, рассказывание, пересказ с перестройкой текста, дидактические игры на развитие связной речи, метод моделирования, творческие задания.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Методические приемы </a:t>
            </a:r>
            <a:endParaRPr lang="ru-RU" sz="40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3600" dirty="0" smtClean="0">
                <a:latin typeface="Monotype Corsiva" pitchFamily="66" charset="0"/>
                <a:ea typeface="MS Mincho" pitchFamily="49" charset="-128"/>
              </a:rPr>
              <a:t>       делятся на четыре основные группы:</a:t>
            </a:r>
            <a:r>
              <a:rPr lang="ru-RU" dirty="0" smtClean="0">
                <a:latin typeface="MS Mincho" pitchFamily="49" charset="-128"/>
                <a:ea typeface="MS Mincho" pitchFamily="49" charset="-128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latin typeface="Monotype Corsiva" pitchFamily="66" charset="0"/>
              </a:rPr>
              <a:t>  словесные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  </a:t>
            </a:r>
            <a:r>
              <a:rPr lang="ru-RU" sz="4000" dirty="0" smtClean="0">
                <a:latin typeface="Monotype Corsiva" pitchFamily="66" charset="0"/>
              </a:rPr>
              <a:t>наглядные 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   </a:t>
            </a:r>
            <a:r>
              <a:rPr lang="ru-RU" sz="4000" dirty="0" smtClean="0">
                <a:latin typeface="Monotype Corsiva" pitchFamily="66" charset="0"/>
              </a:rPr>
              <a:t>игровые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latin typeface="Monotype Corsiva" pitchFamily="66" charset="0"/>
              </a:rPr>
              <a:t>    практические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Словесные приемы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речевой образец</a:t>
            </a:r>
          </a:p>
          <a:p>
            <a:r>
              <a:rPr lang="ru-RU" sz="3200" dirty="0" smtClean="0"/>
              <a:t> повторное проговаривание</a:t>
            </a:r>
          </a:p>
          <a:p>
            <a:r>
              <a:rPr lang="ru-RU" sz="3200" dirty="0" smtClean="0"/>
              <a:t> объяснение</a:t>
            </a:r>
          </a:p>
          <a:p>
            <a:r>
              <a:rPr lang="ru-RU" sz="3200" dirty="0" smtClean="0"/>
              <a:t> указания</a:t>
            </a:r>
          </a:p>
          <a:p>
            <a:r>
              <a:rPr lang="ru-RU" sz="3200" dirty="0" smtClean="0"/>
              <a:t> оценка детской речи</a:t>
            </a:r>
          </a:p>
          <a:p>
            <a:r>
              <a:rPr lang="ru-RU" sz="3200" dirty="0" smtClean="0"/>
              <a:t> вопрос</a:t>
            </a:r>
          </a:p>
          <a:p>
            <a:r>
              <a:rPr lang="ru-RU" sz="3200" dirty="0" smtClean="0"/>
              <a:t>рассказ</a:t>
            </a:r>
          </a:p>
          <a:p>
            <a:r>
              <a:rPr lang="ru-RU" sz="3200" dirty="0" smtClean="0"/>
              <a:t>чтение</a:t>
            </a:r>
          </a:p>
          <a:p>
            <a:r>
              <a:rPr lang="ru-RU" sz="3200" dirty="0" smtClean="0"/>
              <a:t> беседы</a:t>
            </a:r>
          </a:p>
          <a:p>
            <a:r>
              <a:rPr lang="ru-RU" sz="3200" dirty="0" smtClean="0"/>
              <a:t> использование художественного слова.</a:t>
            </a:r>
          </a:p>
          <a:p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Наглядные приемы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 иллюстративного материала</a:t>
            </a:r>
          </a:p>
          <a:p>
            <a:r>
              <a:rPr lang="ru-RU" dirty="0" smtClean="0"/>
              <a:t> показ положения органов артикуляции при обучении правильному звукопроизношению.</a:t>
            </a:r>
          </a:p>
          <a:p>
            <a:r>
              <a:rPr lang="ru-RU" dirty="0" smtClean="0"/>
              <a:t>наблюдения</a:t>
            </a:r>
          </a:p>
          <a:p>
            <a:r>
              <a:rPr lang="ru-RU" dirty="0" smtClean="0"/>
              <a:t>рассматривание картин</a:t>
            </a:r>
          </a:p>
          <a:p>
            <a:r>
              <a:rPr lang="ru-RU" dirty="0" smtClean="0"/>
              <a:t> демонстрация фильмов, слайдов, презентаций.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Игровые приемы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Игровые приемы могут быть словесными и наглядными. Они возбуждают у ребенка интерес к деятельности, обогащают мотивы речи, создают положительный эмоциональный фон процесса обучения и тем самым повышают речевую активность детей и результативность занятий. Игровые приемы отвечают возрастным особенностям детей и поэтому занимают важное место на занятиях по родному языку в детском саду.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Практические  приемы</a:t>
            </a:r>
            <a:endParaRPr lang="ru-RU" sz="48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Упражнения</a:t>
            </a:r>
          </a:p>
          <a:p>
            <a:r>
              <a:rPr lang="ru-RU" dirty="0" smtClean="0"/>
              <a:t>Игры</a:t>
            </a:r>
          </a:p>
          <a:p>
            <a:r>
              <a:rPr lang="ru-RU" dirty="0" smtClean="0"/>
              <a:t> эксперименты и опыты</a:t>
            </a:r>
          </a:p>
          <a:p>
            <a:r>
              <a:rPr lang="ru-RU" dirty="0" smtClean="0"/>
              <a:t> моделирование</a:t>
            </a:r>
          </a:p>
          <a:p>
            <a:r>
              <a:rPr lang="ru-RU" dirty="0" smtClean="0"/>
              <a:t> проектная деятельность</a:t>
            </a:r>
          </a:p>
          <a:p>
            <a:r>
              <a:rPr lang="ru-RU" dirty="0" smtClean="0"/>
              <a:t> исследовательно-поисковая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sz="4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Образовательная область</a:t>
            </a:r>
            <a:br>
              <a:rPr lang="ru-RU" sz="4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4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«Речевое развитие»</a:t>
            </a:r>
            <a:br>
              <a:rPr lang="ru-RU" sz="4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4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Развитие  речи</a:t>
            </a:r>
            <a:endParaRPr lang="ru-RU" sz="4800" i="1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>Форма образовательной деятельности: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2700" b="0" i="1" dirty="0" smtClean="0">
                <a:solidFill>
                  <a:schemeClr val="tx2"/>
                </a:solidFill>
              </a:rPr>
              <a:t>Непосредственно образовательная деятельность </a:t>
            </a:r>
            <a:r>
              <a:rPr lang="ru-RU" sz="2700" b="0" i="1" u="sng" dirty="0" smtClean="0">
                <a:solidFill>
                  <a:schemeClr val="tx2"/>
                </a:solidFill>
              </a:rPr>
              <a:t/>
            </a:r>
            <a:br>
              <a:rPr lang="ru-RU" sz="2700" b="0" i="1" u="sng" dirty="0" smtClean="0">
                <a:solidFill>
                  <a:schemeClr val="tx2"/>
                </a:solidFill>
              </a:rPr>
            </a:br>
            <a:r>
              <a:rPr lang="ru-RU" sz="2700" b="0" i="1" u="sng" dirty="0" smtClean="0">
                <a:solidFill>
                  <a:schemeClr val="tx1"/>
                </a:solidFill>
              </a:rPr>
              <a:t>Формы организации детей:</a:t>
            </a:r>
            <a:r>
              <a:rPr lang="ru-RU" sz="2700" b="0" i="1" u="sng" dirty="0" smtClean="0">
                <a:solidFill>
                  <a:schemeClr val="tx2"/>
                </a:solidFill>
              </a:rPr>
              <a:t/>
            </a:r>
            <a:br>
              <a:rPr lang="ru-RU" sz="2700" b="0" i="1" u="sng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Индивидуальные, подгрупповые, групповые, в парах, фронтальные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b="0" i="1" u="sng" dirty="0" smtClean="0">
                <a:solidFill>
                  <a:schemeClr val="tx2"/>
                </a:solidFill>
              </a:rPr>
              <a:t/>
            </a:r>
            <a:br>
              <a:rPr lang="ru-RU" sz="2700" b="0" i="1" u="sng" dirty="0" smtClean="0">
                <a:solidFill>
                  <a:schemeClr val="tx2"/>
                </a:solidFill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5600" dirty="0" smtClean="0"/>
              <a:t>· Беседа после чтения</a:t>
            </a:r>
          </a:p>
          <a:p>
            <a:endParaRPr lang="ru-RU" sz="5600" dirty="0" smtClean="0"/>
          </a:p>
          <a:p>
            <a:r>
              <a:rPr lang="ru-RU" sz="5600" dirty="0" smtClean="0"/>
              <a:t>· Рассматривание</a:t>
            </a:r>
          </a:p>
          <a:p>
            <a:endParaRPr lang="ru-RU" sz="5600" dirty="0" smtClean="0"/>
          </a:p>
          <a:p>
            <a:r>
              <a:rPr lang="ru-RU" sz="5600" dirty="0" smtClean="0"/>
              <a:t>· Игровая ситуация</a:t>
            </a:r>
          </a:p>
          <a:p>
            <a:endParaRPr lang="ru-RU" sz="5600" dirty="0" smtClean="0"/>
          </a:p>
          <a:p>
            <a:r>
              <a:rPr lang="ru-RU" sz="5600" dirty="0" smtClean="0"/>
              <a:t>· Дидактическая игра</a:t>
            </a:r>
          </a:p>
          <a:p>
            <a:endParaRPr lang="ru-RU" sz="5600" dirty="0" smtClean="0"/>
          </a:p>
          <a:p>
            <a:r>
              <a:rPr lang="ru-RU" sz="5600" dirty="0" smtClean="0"/>
              <a:t>· Интегративная деятельность</a:t>
            </a:r>
          </a:p>
          <a:p>
            <a:endParaRPr lang="ru-RU" sz="5600" dirty="0" smtClean="0"/>
          </a:p>
          <a:p>
            <a:r>
              <a:rPr lang="ru-RU" sz="5600" dirty="0" smtClean="0"/>
              <a:t>· Чтение</a:t>
            </a:r>
          </a:p>
          <a:p>
            <a:endParaRPr lang="ru-RU" sz="5600" dirty="0" smtClean="0"/>
          </a:p>
          <a:p>
            <a:r>
              <a:rPr lang="ru-RU" sz="5600" dirty="0" smtClean="0"/>
              <a:t>· Беседа о прочитанном</a:t>
            </a:r>
          </a:p>
          <a:p>
            <a:endParaRPr lang="ru-RU" sz="5600" dirty="0" smtClean="0"/>
          </a:p>
          <a:p>
            <a:r>
              <a:rPr lang="ru-RU" sz="5600" dirty="0" smtClean="0"/>
              <a:t>· Показ настольного театра</a:t>
            </a:r>
          </a:p>
          <a:p>
            <a:endParaRPr lang="ru-RU" sz="5600" dirty="0" smtClean="0"/>
          </a:p>
          <a:p>
            <a:r>
              <a:rPr lang="ru-RU" sz="5600" dirty="0" smtClean="0"/>
              <a:t>· Разучивание стихотворений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7200" dirty="0" smtClean="0"/>
          </a:p>
          <a:p>
            <a:pPr>
              <a:lnSpc>
                <a:spcPct val="170000"/>
              </a:lnSpc>
              <a:buNone/>
            </a:pPr>
            <a:r>
              <a:rPr lang="ru-RU" sz="5600" dirty="0" smtClean="0"/>
              <a:t>· Интегративная деятельность</a:t>
            </a:r>
          </a:p>
          <a:p>
            <a:pPr>
              <a:lnSpc>
                <a:spcPct val="170000"/>
              </a:lnSpc>
              <a:buNone/>
            </a:pPr>
            <a:r>
              <a:rPr lang="ru-RU" sz="5600" dirty="0" smtClean="0"/>
              <a:t>· Конструирование</a:t>
            </a:r>
          </a:p>
          <a:p>
            <a:pPr>
              <a:lnSpc>
                <a:spcPct val="170000"/>
              </a:lnSpc>
              <a:buNone/>
            </a:pPr>
            <a:r>
              <a:rPr lang="ru-RU" sz="5600" dirty="0" smtClean="0"/>
              <a:t>· Исследовательская деятельность</a:t>
            </a:r>
          </a:p>
          <a:p>
            <a:pPr>
              <a:lnSpc>
                <a:spcPct val="170000"/>
              </a:lnSpc>
              <a:buNone/>
            </a:pPr>
            <a:r>
              <a:rPr lang="ru-RU" sz="5600" dirty="0" smtClean="0"/>
              <a:t>· Рассказ</a:t>
            </a:r>
          </a:p>
          <a:p>
            <a:pPr>
              <a:lnSpc>
                <a:spcPct val="170000"/>
              </a:lnSpc>
              <a:buNone/>
            </a:pPr>
            <a:r>
              <a:rPr lang="ru-RU" sz="5600" dirty="0" smtClean="0"/>
              <a:t>· Беседа</a:t>
            </a:r>
          </a:p>
          <a:p>
            <a:pPr>
              <a:lnSpc>
                <a:spcPct val="170000"/>
              </a:lnSpc>
              <a:buNone/>
            </a:pPr>
            <a:r>
              <a:rPr lang="ru-RU" sz="5600" dirty="0" smtClean="0"/>
              <a:t>· Создание коллекций</a:t>
            </a:r>
          </a:p>
          <a:p>
            <a:pPr>
              <a:lnSpc>
                <a:spcPct val="170000"/>
              </a:lnSpc>
              <a:buNone/>
            </a:pPr>
            <a:r>
              <a:rPr lang="ru-RU" sz="5600" dirty="0" smtClean="0"/>
              <a:t>· Проектная деятельность</a:t>
            </a:r>
          </a:p>
          <a:p>
            <a:pPr>
              <a:lnSpc>
                <a:spcPct val="170000"/>
              </a:lnSpc>
              <a:buNone/>
            </a:pPr>
            <a:r>
              <a:rPr lang="ru-RU" sz="5600" dirty="0" smtClean="0"/>
              <a:t>· Экспериментирование</a:t>
            </a:r>
          </a:p>
          <a:p>
            <a:pPr>
              <a:lnSpc>
                <a:spcPct val="170000"/>
              </a:lnSpc>
              <a:buNone/>
            </a:pPr>
            <a:r>
              <a:rPr lang="ru-RU" sz="5600" dirty="0" smtClean="0"/>
              <a:t>· Проблемные ситуации</a:t>
            </a:r>
          </a:p>
          <a:p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</a:rPr>
              <a:t>Форма образовательной деятельности: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Режимные моменты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Индивидуальные, подгрупповые,  групповые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sz="2900" dirty="0" smtClean="0"/>
          </a:p>
          <a:p>
            <a:r>
              <a:rPr lang="ru-RU" sz="3400" dirty="0" smtClean="0"/>
              <a:t> Ситуация общения в процессе режимных моментов</a:t>
            </a:r>
          </a:p>
          <a:p>
            <a:endParaRPr lang="ru-RU" sz="3400" dirty="0" smtClean="0"/>
          </a:p>
          <a:p>
            <a:r>
              <a:rPr lang="ru-RU" sz="3400" dirty="0" smtClean="0"/>
              <a:t>· Дидактическая игра</a:t>
            </a:r>
          </a:p>
          <a:p>
            <a:endParaRPr lang="ru-RU" sz="3400" dirty="0" smtClean="0"/>
          </a:p>
          <a:p>
            <a:r>
              <a:rPr lang="ru-RU" sz="3400" dirty="0" smtClean="0"/>
              <a:t>· Чтение (в том числе на прогулке)</a:t>
            </a:r>
          </a:p>
          <a:p>
            <a:endParaRPr lang="ru-RU" sz="3400" dirty="0" smtClean="0"/>
          </a:p>
          <a:p>
            <a:r>
              <a:rPr lang="ru-RU" sz="3400" dirty="0" smtClean="0"/>
              <a:t>· Словесная игра на прогулке</a:t>
            </a:r>
          </a:p>
          <a:p>
            <a:endParaRPr lang="ru-RU" sz="3400" dirty="0" smtClean="0"/>
          </a:p>
          <a:p>
            <a:r>
              <a:rPr lang="ru-RU" sz="3400" dirty="0" smtClean="0"/>
              <a:t>· Наблюдение на прогулке</a:t>
            </a:r>
          </a:p>
          <a:p>
            <a:endParaRPr lang="ru-RU" sz="3400" dirty="0" smtClean="0"/>
          </a:p>
          <a:p>
            <a:r>
              <a:rPr lang="ru-RU" sz="3400" dirty="0" smtClean="0"/>
              <a:t>· Труд</a:t>
            </a:r>
          </a:p>
          <a:p>
            <a:endParaRPr lang="ru-RU" sz="3400" dirty="0" smtClean="0"/>
          </a:p>
          <a:p>
            <a:r>
              <a:rPr lang="ru-RU" sz="3400" dirty="0" smtClean="0"/>
              <a:t>· Игра на прогулке</a:t>
            </a:r>
          </a:p>
          <a:p>
            <a:endParaRPr lang="ru-RU" sz="3400" dirty="0" smtClean="0"/>
          </a:p>
          <a:p>
            <a:r>
              <a:rPr lang="ru-RU" sz="3400" dirty="0" smtClean="0"/>
              <a:t>· Ситуативный разговор</a:t>
            </a:r>
            <a:endParaRPr lang="ru-RU" sz="3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500" dirty="0" smtClean="0"/>
              <a:t>· Беседа</a:t>
            </a:r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· Беседа после чтения</a:t>
            </a:r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· Интегративная деятельность</a:t>
            </a:r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· Создание коллекций</a:t>
            </a:r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· Разговор с детьми</a:t>
            </a:r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· Разучивание стихов, потешек</a:t>
            </a:r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· Сочинение загадок</a:t>
            </a:r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· Проектная деятельность</a:t>
            </a:r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· Разновозрастное общение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Форма образовательной деятельности:</a:t>
            </a:r>
            <a:b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>Самостоятельная деятельность детей</a:t>
            </a:r>
            <a:b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Индивидуальные, подгрупповые</a:t>
            </a:r>
            <a:r>
              <a:rPr lang="ru-RU" sz="2800" i="1" dirty="0" smtClean="0">
                <a:solidFill>
                  <a:srgbClr val="FF0000"/>
                </a:solidFill>
              </a:rPr>
              <a:t/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28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Сюжетно-ролевая игра</a:t>
            </a:r>
          </a:p>
          <a:p>
            <a:endParaRPr lang="ru-RU" dirty="0" smtClean="0"/>
          </a:p>
          <a:p>
            <a:r>
              <a:rPr lang="ru-RU" dirty="0" smtClean="0"/>
              <a:t>· Подвижная игра с текстом</a:t>
            </a:r>
          </a:p>
          <a:p>
            <a:endParaRPr lang="ru-RU" dirty="0" smtClean="0"/>
          </a:p>
          <a:p>
            <a:r>
              <a:rPr lang="ru-RU" dirty="0" smtClean="0"/>
              <a:t>· Игровое общение</a:t>
            </a:r>
          </a:p>
          <a:p>
            <a:endParaRPr lang="ru-RU" dirty="0" smtClean="0"/>
          </a:p>
          <a:p>
            <a:r>
              <a:rPr lang="ru-RU" dirty="0" smtClean="0"/>
              <a:t>· Все виды самостоятельной детской деятельности, предполагающие общение со сверстниками</a:t>
            </a:r>
          </a:p>
          <a:p>
            <a:endParaRPr lang="ru-RU" dirty="0" smtClean="0"/>
          </a:p>
          <a:p>
            <a:r>
              <a:rPr lang="ru-RU" dirty="0" smtClean="0"/>
              <a:t>· Хороводная игра с пением</a:t>
            </a:r>
          </a:p>
          <a:p>
            <a:endParaRPr lang="ru-RU" dirty="0" smtClean="0"/>
          </a:p>
          <a:p>
            <a:r>
              <a:rPr lang="ru-RU" dirty="0" smtClean="0"/>
              <a:t>· Игра-драматизация</a:t>
            </a:r>
          </a:p>
          <a:p>
            <a:endParaRPr lang="ru-RU" dirty="0" smtClean="0"/>
          </a:p>
          <a:p>
            <a:r>
              <a:rPr lang="ru-RU" dirty="0" smtClean="0"/>
              <a:t>· Чтение наизусть и отгадывание загадок в условиях книжного уголка</a:t>
            </a:r>
          </a:p>
          <a:p>
            <a:endParaRPr lang="ru-RU" dirty="0" smtClean="0"/>
          </a:p>
          <a:p>
            <a:r>
              <a:rPr lang="ru-RU" dirty="0" smtClean="0"/>
              <a:t>· Дидактическая игра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3528392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Образовательная область</a:t>
            </a:r>
            <a:br>
              <a:rPr lang="ru-RU" sz="4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4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«Речевое развитие»</a:t>
            </a:r>
            <a:br>
              <a:rPr lang="ru-RU" sz="4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4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Чтение художественной литературы</a:t>
            </a:r>
            <a:endParaRPr lang="ru-RU" sz="4000" i="1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>Форма образовательной деятельности: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Непосредственно образовательная деятельность	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Формы организации детей: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Индивидуальные, подгрупповые, групповые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52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· Чтение</a:t>
            </a:r>
          </a:p>
          <a:p>
            <a:endParaRPr lang="ru-RU" sz="2000" dirty="0" smtClean="0"/>
          </a:p>
          <a:p>
            <a:r>
              <a:rPr lang="ru-RU" sz="2000" dirty="0" smtClean="0"/>
              <a:t>· Обсуждение</a:t>
            </a:r>
          </a:p>
          <a:p>
            <a:endParaRPr lang="ru-RU" sz="2000" dirty="0" smtClean="0"/>
          </a:p>
          <a:p>
            <a:r>
              <a:rPr lang="ru-RU" sz="2000" dirty="0" smtClean="0"/>
              <a:t>· Рассказ</a:t>
            </a:r>
          </a:p>
          <a:p>
            <a:endParaRPr lang="ru-RU" sz="2000" dirty="0" smtClean="0"/>
          </a:p>
          <a:p>
            <a:r>
              <a:rPr lang="ru-RU" sz="2000" dirty="0" smtClean="0"/>
              <a:t>· Беседа</a:t>
            </a:r>
          </a:p>
          <a:p>
            <a:endParaRPr lang="ru-RU" sz="2000" dirty="0" smtClean="0"/>
          </a:p>
          <a:p>
            <a:r>
              <a:rPr lang="ru-RU" sz="2000" dirty="0" smtClean="0"/>
              <a:t>· Игра</a:t>
            </a:r>
          </a:p>
          <a:p>
            <a:endParaRPr lang="ru-RU" sz="2000" dirty="0" smtClean="0"/>
          </a:p>
          <a:p>
            <a:r>
              <a:rPr lang="ru-RU" sz="2000" dirty="0" smtClean="0"/>
              <a:t>· Инсценирование</a:t>
            </a:r>
          </a:p>
          <a:p>
            <a:endParaRPr lang="ru-RU" sz="2000" dirty="0" smtClean="0"/>
          </a:p>
          <a:p>
            <a:r>
              <a:rPr lang="ru-RU" sz="2000" dirty="0" smtClean="0"/>
              <a:t>· Викторина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Форма образовательной деятельности: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Режимные моменты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	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Формы организации детей: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Индивидуальные, групповые, подгрупповые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· Ситуативный разговор с детьми</a:t>
            </a:r>
          </a:p>
          <a:p>
            <a:endParaRPr lang="ru-RU" dirty="0" smtClean="0"/>
          </a:p>
          <a:p>
            <a:r>
              <a:rPr lang="ru-RU" dirty="0" smtClean="0"/>
              <a:t>· Игра (сюжетно-ролевая, театрализованная)</a:t>
            </a:r>
          </a:p>
          <a:p>
            <a:endParaRPr lang="ru-RU" dirty="0" smtClean="0"/>
          </a:p>
          <a:p>
            <a:r>
              <a:rPr lang="ru-RU" dirty="0" smtClean="0"/>
              <a:t>· Продуктивная деятельность</a:t>
            </a:r>
          </a:p>
          <a:p>
            <a:endParaRPr lang="ru-RU" dirty="0" smtClean="0"/>
          </a:p>
          <a:p>
            <a:r>
              <a:rPr lang="ru-RU" dirty="0" smtClean="0"/>
              <a:t>· Беседа</a:t>
            </a:r>
          </a:p>
          <a:p>
            <a:endParaRPr lang="ru-RU" dirty="0" smtClean="0"/>
          </a:p>
          <a:p>
            <a:r>
              <a:rPr lang="ru-RU" dirty="0" smtClean="0"/>
              <a:t>· Сочинение загадок</a:t>
            </a:r>
          </a:p>
          <a:p>
            <a:endParaRPr lang="ru-RU" dirty="0" smtClean="0"/>
          </a:p>
          <a:p>
            <a:r>
              <a:rPr lang="ru-RU" dirty="0" smtClean="0"/>
              <a:t>· Проблемная ситуация</a:t>
            </a:r>
          </a:p>
          <a:p>
            <a:endParaRPr lang="ru-RU" dirty="0" smtClean="0"/>
          </a:p>
          <a:p>
            <a:r>
              <a:rPr lang="ru-RU" dirty="0" smtClean="0"/>
              <a:t>· Использование различных видов театра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382</TotalTime>
  <Words>888</Words>
  <Application>Microsoft Office PowerPoint</Application>
  <PresentationFormat>Экран (4:3)</PresentationFormat>
  <Paragraphs>274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Апекс</vt:lpstr>
      <vt:lpstr>   Формы и методы познавательно- речевого развития.  Образовательные области  «Речевое развитие», «Познавательное развитие», </vt:lpstr>
      <vt:lpstr>Формы организации работы по познавательно-речевому развитию:</vt:lpstr>
      <vt:lpstr>Образовательная область «Речевое развитие» Развитие  речи</vt:lpstr>
      <vt:lpstr>   Форма образовательной деятельности: Непосредственно образовательная деятельность  Формы организации детей: Индивидуальные, подгрупповые, групповые, в парах, фронтальные   </vt:lpstr>
      <vt:lpstr>Форма образовательной деятельности: Режимные моменты  Индивидуальные, подгрупповые,  групповые</vt:lpstr>
      <vt:lpstr>   Форма образовательной деятельности: Самостоятельная деятельность детей Индивидуальные, подгрупповые   </vt:lpstr>
      <vt:lpstr>Образовательная область «Речевое развитие» Чтение художественной литературы</vt:lpstr>
      <vt:lpstr>    Форма образовательной деятельности: Непосредственно образовательная деятельность  Формы организации детей: Индивидуальные, подгрупповые, групповые  </vt:lpstr>
      <vt:lpstr>Форма образовательной деятельности: Режимные моменты  Формы организации детей: Индивидуальные, групповые, подгрупповые </vt:lpstr>
      <vt:lpstr>Форма образовательной деятельности: Самостоятельная деятельность детей Формы организации детей: Индивидуальные, подгрупповые</vt:lpstr>
      <vt:lpstr>Образовательная область «Познавательное развитие»</vt:lpstr>
      <vt:lpstr>Форма образовательной деятельности: Непосредственно образовательная деятельность  Формы организации детей: Индивидуальные, подгрупповые, групповые </vt:lpstr>
      <vt:lpstr> Форма образовательной деятельности: Режимные моменты  Формы организации детей: Индивидуальные, групповые, подгрупповые </vt:lpstr>
      <vt:lpstr>Форма образовательной деятельности: Самостоятельная деятельность детей Формы организации детей: Индивидуальные, подгрупповые, групповые </vt:lpstr>
      <vt:lpstr> Средства развития коммуникации: </vt:lpstr>
      <vt:lpstr>Методы развития коммуникации</vt:lpstr>
      <vt:lpstr>Слайд 17</vt:lpstr>
      <vt:lpstr>Слайд 18</vt:lpstr>
      <vt:lpstr>Слайд 19</vt:lpstr>
      <vt:lpstr>Слайд 20</vt:lpstr>
      <vt:lpstr>Слайд 21</vt:lpstr>
      <vt:lpstr>Методические приемы </vt:lpstr>
      <vt:lpstr>Словесные приемы</vt:lpstr>
      <vt:lpstr>Наглядные приемы</vt:lpstr>
      <vt:lpstr>Игровые приемы</vt:lpstr>
      <vt:lpstr>Практические  приемы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Методы и приемы познавательно- речевого развития. Образовательные области  «Расширение кругозора», «Коммуникация», «Чтение художественной литературы»</dc:title>
  <cp:lastModifiedBy>Admin</cp:lastModifiedBy>
  <cp:revision>23</cp:revision>
  <dcterms:modified xsi:type="dcterms:W3CDTF">2015-05-31T16:10:23Z</dcterms:modified>
</cp:coreProperties>
</file>