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3" r:id="rId4"/>
    <p:sldId id="284" r:id="rId5"/>
    <p:sldId id="281" r:id="rId6"/>
    <p:sldId id="285" r:id="rId7"/>
    <p:sldId id="286" r:id="rId8"/>
    <p:sldId id="287" r:id="rId9"/>
    <p:sldId id="288" r:id="rId10"/>
    <p:sldId id="270" r:id="rId11"/>
    <p:sldId id="257" r:id="rId12"/>
    <p:sldId id="259" r:id="rId13"/>
    <p:sldId id="260" r:id="rId14"/>
    <p:sldId id="271" r:id="rId15"/>
    <p:sldId id="289" r:id="rId16"/>
    <p:sldId id="290" r:id="rId17"/>
    <p:sldId id="263" r:id="rId18"/>
    <p:sldId id="269" r:id="rId19"/>
    <p:sldId id="272" r:id="rId20"/>
    <p:sldId id="273" r:id="rId21"/>
    <p:sldId id="274" r:id="rId22"/>
    <p:sldId id="275" r:id="rId23"/>
    <p:sldId id="291" r:id="rId24"/>
    <p:sldId id="276" r:id="rId25"/>
    <p:sldId id="277" r:id="rId26"/>
    <p:sldId id="278" r:id="rId27"/>
    <p:sldId id="280" r:id="rId28"/>
    <p:sldId id="267" r:id="rId29"/>
    <p:sldId id="26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66"/>
    <a:srgbClr val="800000"/>
    <a:srgbClr val="0099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CB3E-C1CA-487B-ACBC-3D637B616E90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60D4-191E-4BC1-854E-965D04740A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351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5571-BAC8-4C35-A7AF-824FF0EBA502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D011-6D6B-4A91-ADFA-1FB9F1F52A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83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310A-2DCB-4D55-8BEB-5E3C3ECFEECD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BDD7-EDDC-4EE1-83C5-7A8CC5E58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064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9ED2-579B-4BE5-BE2D-85774D9862CD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B25B-C684-46A9-9C02-77050FF94F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296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C0AA-5390-4BEF-961C-EBBE5DA23C4A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74F0-9401-4EE3-9463-385ED5B541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817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A771-DB64-468B-B7D1-F39D349B6CA0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D1FD-2EF4-485A-876C-38DA788A60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002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17A4-AB46-46B6-9212-357A49B42D06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B67B-32DC-4A7D-AB0F-8BF59BE1F3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890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0E49-A9F0-4840-8D3D-629B3504C5E7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A0D3-7291-435E-BC05-95963BD8E7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945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12E1-C34E-4562-B3CA-65C1416B406B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941E-4A59-4701-9CF1-87313354F4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29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4D74-E1E3-4CAE-92C3-EFB10FAB072E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634F-F22B-4260-8BE7-FF10B09887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417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8F55-8209-4C9D-89C0-8B55DDF67CD7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016A-680D-4E8C-A158-B182D6BE7E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52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145844-DDC9-4D50-803F-7BA712380ED6}" type="datetimeFigureOut">
              <a:rPr lang="ru-RU"/>
              <a:pPr>
                <a:defRPr/>
              </a:pPr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BDB79F-7B81-4BBD-8E09-B674A241DC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Downloads\&#1086;&#1090;&#1082;&#1088;&#1099;&#1090;&#1099;&#1081;%20&#1091;&#1088;&#1086;&#1082;%20&#1085;&#1072;%20&#1085;&#1077;&#1076;.%20&#1085;&#1072;&#1095;.%20&#1082;&#1083;.%203%20&#1082;&#1083;%20&#1052;&#1072;&#1088;&#1090;&#1099;&#1096;&#1082;&#1072;%20&#1080;%20&#1086;&#1095;&#1082;&#1080;\&#1084;&#1072;&#1088;&#1090;&#1099;&#1096;&#1082;&#1080;%20&#1087;&#1072;&#1091;&#1079;&#1072;.mp3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&#1086;&#1090;&#1082;&#1088;&#1099;&#1090;&#1099;&#1081;%20&#1091;&#1088;&#1086;&#1082;%20&#1085;&#1072;%20&#1085;&#1077;&#1076;.%20&#1085;&#1072;&#1095;.%20&#1082;&#1083;.%203%20&#1082;&#1083;%20&#1052;&#1072;&#1088;&#1090;&#1099;&#1096;&#1082;&#1072;%20&#1080;%20&#1086;&#1095;&#1082;&#1080;\&#1050;&#1088;&#1099;&#1083;&#1086;&#1074;%20&#1073;&#1072;&#1089;&#1085;&#1103;.mp3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литературного чтения </a:t>
            </a:r>
            <a:b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3 классе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800080"/>
                </a:solidFill>
              </a:rPr>
              <a:t>учитель начальных классов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800080"/>
                </a:solidFill>
              </a:rPr>
              <a:t>Комова</a:t>
            </a:r>
            <a:r>
              <a:rPr lang="ru-RU" dirty="0" smtClean="0">
                <a:solidFill>
                  <a:srgbClr val="800080"/>
                </a:solidFill>
              </a:rPr>
              <a:t> Л. 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урока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8472518" cy="4357718"/>
          </a:xfrm>
        </p:spPr>
        <p:txBody>
          <a:bodyPr/>
          <a:lstStyle/>
          <a:p>
            <a:endParaRPr lang="ru-RU" i="1" dirty="0" smtClean="0"/>
          </a:p>
          <a:p>
            <a:r>
              <a:rPr lang="ru-RU" sz="4000" b="1" i="1" dirty="0" smtClean="0"/>
              <a:t> 1) Узнать, …</a:t>
            </a:r>
            <a:endParaRPr lang="ru-RU" sz="4000" b="1" dirty="0" smtClean="0"/>
          </a:p>
          <a:p>
            <a:r>
              <a:rPr lang="ru-RU" sz="4000" b="1" i="1" dirty="0" smtClean="0"/>
              <a:t> 2) Учиться понимать …</a:t>
            </a:r>
          </a:p>
          <a:p>
            <a:r>
              <a:rPr lang="ru-RU" sz="4000" b="1" i="1" dirty="0" smtClean="0"/>
              <a:t>3) Для чего мы читаем басни </a:t>
            </a:r>
          </a:p>
          <a:p>
            <a:pPr>
              <a:buNone/>
            </a:pPr>
            <a:r>
              <a:rPr lang="ru-RU" sz="4000" b="1" i="1" dirty="0" smtClean="0"/>
              <a:t>И. А. Крылова?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rgbClr val="800080"/>
                </a:solidFill>
              </a:rPr>
              <a:t>Крылов</a:t>
            </a:r>
          </a:p>
          <a:p>
            <a:pPr algn="ctr"/>
            <a:r>
              <a:rPr lang="ru-RU" sz="4400" b="1" dirty="0" smtClean="0">
                <a:solidFill>
                  <a:srgbClr val="800080"/>
                </a:solidFill>
              </a:rPr>
              <a:t> </a:t>
            </a:r>
            <a:r>
              <a:rPr lang="ru-RU" sz="4400" b="1" dirty="0">
                <a:solidFill>
                  <a:srgbClr val="800080"/>
                </a:solidFill>
              </a:rPr>
              <a:t>Иван</a:t>
            </a:r>
          </a:p>
          <a:p>
            <a:pPr algn="ctr"/>
            <a:r>
              <a:rPr lang="ru-RU" sz="4400" b="1" dirty="0" smtClean="0">
                <a:solidFill>
                  <a:srgbClr val="800080"/>
                </a:solidFill>
              </a:rPr>
              <a:t>Андреевич</a:t>
            </a:r>
            <a:endParaRPr lang="ru-RU" sz="4400" b="1" dirty="0">
              <a:solidFill>
                <a:srgbClr val="800080"/>
              </a:solidFill>
            </a:endParaRPr>
          </a:p>
          <a:p>
            <a:pPr algn="ctr"/>
            <a:endParaRPr lang="ru-RU" sz="2400" b="1" dirty="0" smtClean="0">
              <a:solidFill>
                <a:srgbClr val="660066"/>
              </a:solidFill>
            </a:endParaRPr>
          </a:p>
          <a:p>
            <a:pPr algn="ctr"/>
            <a:endParaRPr lang="ru-RU" sz="2400" b="1" dirty="0">
              <a:solidFill>
                <a:srgbClr val="66006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1769- </a:t>
            </a:r>
            <a:r>
              <a:rPr lang="ru-RU" sz="2400" b="1" dirty="0">
                <a:solidFill>
                  <a:srgbClr val="660066"/>
                </a:solidFill>
              </a:rPr>
              <a:t>1844</a:t>
            </a:r>
          </a:p>
          <a:p>
            <a:endParaRPr lang="ru-RU" dirty="0"/>
          </a:p>
        </p:txBody>
      </p:sp>
      <p:pic>
        <p:nvPicPr>
          <p:cNvPr id="5" name="Содержимое 4" descr="pk_120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5936" y="1340768"/>
            <a:ext cx="4713201" cy="52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166937"/>
            <a:ext cx="3214710" cy="226219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660066"/>
                </a:solidFill>
              </a:rPr>
              <a:t>Памятник И.А.Крылову в Летнем саду</a:t>
            </a:r>
          </a:p>
          <a:p>
            <a:endParaRPr lang="ru-RU" dirty="0"/>
          </a:p>
        </p:txBody>
      </p:sp>
      <p:pic>
        <p:nvPicPr>
          <p:cNvPr id="5" name="Picture 3" descr="krilov_pamyatni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9952" y="1087917"/>
            <a:ext cx="4248472" cy="566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21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Что такое басня? </a:t>
            </a:r>
            <a:r>
              <a:rPr lang="ru-RU" b="1" dirty="0" smtClean="0">
                <a:solidFill>
                  <a:srgbClr val="800080"/>
                </a:solidFill>
              </a:rPr>
              <a:t/>
            </a:r>
            <a:br>
              <a:rPr lang="ru-RU" b="1" dirty="0" smtClean="0">
                <a:solidFill>
                  <a:srgbClr val="800080"/>
                </a:solidFill>
              </a:rPr>
            </a:br>
            <a:endParaRPr lang="ru-RU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1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572560" cy="4857784"/>
          </a:xfrm>
        </p:spPr>
        <p:txBody>
          <a:bodyPr/>
          <a:lstStyle/>
          <a:p>
            <a:r>
              <a:rPr lang="ru-RU" sz="3600" b="1" dirty="0" smtClean="0"/>
              <a:t>Басня </a:t>
            </a:r>
            <a:r>
              <a:rPr lang="ru-RU" sz="3600" dirty="0" smtClean="0"/>
              <a:t>– это небольшое произведение, написанное стихами или прозой, в котором высмеиваются недостатки людей.</a:t>
            </a:r>
            <a:br>
              <a:rPr lang="ru-RU" sz="3600" dirty="0" smtClean="0"/>
            </a:br>
            <a:r>
              <a:rPr lang="ru-RU" sz="3600" b="1" dirty="0" smtClean="0"/>
              <a:t>В баснях </a:t>
            </a:r>
            <a:r>
              <a:rPr lang="ru-RU" sz="3600" dirty="0" smtClean="0"/>
              <a:t>обычно действуют животные, в которых мы легко узнаём людей;</a:t>
            </a:r>
            <a:br>
              <a:rPr lang="ru-RU" sz="3600" dirty="0" smtClean="0"/>
            </a:br>
            <a:r>
              <a:rPr lang="ru-RU" sz="3600" b="1" dirty="0" smtClean="0"/>
              <a:t>Басня </a:t>
            </a:r>
            <a:r>
              <a:rPr lang="ru-RU" sz="3600" dirty="0" smtClean="0"/>
              <a:t>начинается или заканчивается </a:t>
            </a:r>
            <a:r>
              <a:rPr lang="ru-RU" sz="3600" u="sng" dirty="0" smtClean="0"/>
              <a:t>моралью</a:t>
            </a:r>
            <a:r>
              <a:rPr lang="ru-RU" sz="3600" dirty="0" smtClean="0"/>
              <a:t> – выводом, поучением, где объясняется смысл басни.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214422"/>
            <a:ext cx="7429552" cy="5429264"/>
          </a:xfrm>
        </p:spPr>
        <p:txBody>
          <a:bodyPr/>
          <a:lstStyle/>
          <a:p>
            <a:r>
              <a:rPr lang="ru-RU" b="1" dirty="0" smtClean="0"/>
              <a:t>Рано утром на полянке</a:t>
            </a:r>
            <a:br>
              <a:rPr lang="ru-RU" b="1" dirty="0" smtClean="0"/>
            </a:br>
            <a:r>
              <a:rPr lang="ru-RU" b="1" dirty="0" smtClean="0"/>
              <a:t>Так резвились обезьянки:</a:t>
            </a:r>
            <a:br>
              <a:rPr lang="ru-RU" b="1" dirty="0" smtClean="0"/>
            </a:br>
            <a:r>
              <a:rPr lang="ru-RU" b="1" dirty="0" smtClean="0"/>
              <a:t>Левой ножкой: топ, топ!</a:t>
            </a:r>
            <a:br>
              <a:rPr lang="ru-RU" b="1" dirty="0" smtClean="0"/>
            </a:br>
            <a:r>
              <a:rPr lang="ru-RU" b="1" dirty="0" smtClean="0"/>
              <a:t>Правой ножкой: топ, топ!</a:t>
            </a:r>
            <a:br>
              <a:rPr lang="ru-RU" b="1" dirty="0" smtClean="0"/>
            </a:br>
            <a:r>
              <a:rPr lang="ru-RU" b="1" dirty="0" smtClean="0"/>
              <a:t>Руки вверх, вверх, вверх!</a:t>
            </a:r>
            <a:br>
              <a:rPr lang="ru-RU" b="1" dirty="0" smtClean="0"/>
            </a:br>
            <a:r>
              <a:rPr lang="ru-RU" b="1" dirty="0" smtClean="0"/>
              <a:t>Кто поднимет выше всех?</a:t>
            </a:r>
            <a:br>
              <a:rPr lang="ru-RU" b="1" dirty="0" smtClean="0"/>
            </a:br>
            <a:r>
              <a:rPr lang="ru-RU" b="1" dirty="0" smtClean="0"/>
              <a:t>Все присели, снова встали</a:t>
            </a:r>
            <a:br>
              <a:rPr lang="ru-RU" b="1" dirty="0" smtClean="0"/>
            </a:br>
            <a:r>
              <a:rPr lang="ru-RU" b="1" dirty="0" smtClean="0"/>
              <a:t>Вы резвиться не устали?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6286544" cy="472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мартышки пау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81514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Словарная работа</a:t>
            </a:r>
            <a:br>
              <a:rPr lang="ru-RU" dirty="0" smtClean="0">
                <a:solidFill>
                  <a:srgbClr val="660066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253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МАРТЫШКА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</a:t>
            </a:r>
            <a:r>
              <a:rPr lang="ru-RU" sz="2400" dirty="0" smtClean="0">
                <a:solidFill>
                  <a:srgbClr val="FF0066"/>
                </a:solidFill>
                <a:hlinkClick r:id="" action="ppaction://noaction"/>
              </a:rPr>
              <a:t>маленькая обезьянка</a:t>
            </a:r>
            <a:endParaRPr lang="ru-RU" sz="2400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ДЮЖИНА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12</a:t>
            </a:r>
            <a:endParaRPr lang="ru-RU" sz="2400" i="1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ПОЛДЮЖИНЫ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6</a:t>
            </a:r>
            <a:endParaRPr lang="ru-RU" sz="2400" i="1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ТЕМЯ 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— верхняя часть головы</a:t>
            </a:r>
            <a:endParaRPr lang="ru-RU" sz="2400" i="1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НАНИЖАЕТ 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— оденет подряд на нитку, проволоку</a:t>
            </a:r>
            <a:endParaRPr lang="ru-RU" sz="2400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К ХУДУ КЛОНИТ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к плохому клонит</a:t>
            </a:r>
            <a:endParaRPr lang="ru-RU" sz="2400" i="1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ПОЗНАТНЕЙ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знать — в буржуазно-дворянском обществе: высший слой привилегированного класса</a:t>
            </a:r>
            <a:r>
              <a:rPr lang="ru-RU" sz="2400" i="1" dirty="0" smtClean="0">
                <a:solidFill>
                  <a:srgbClr val="FF0066"/>
                </a:solidFill>
              </a:rPr>
              <a:t>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НЕВЕЖДА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необразованный, несведущий человек</a:t>
            </a:r>
            <a:endParaRPr lang="ru-RU" sz="2400" i="1" dirty="0" smtClean="0">
              <a:solidFill>
                <a:srgbClr val="FF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0066"/>
                </a:solidFill>
                <a:hlinkClick r:id="" action="ppaction://noaction"/>
              </a:rPr>
              <a:t>НЕВЕЖА</a:t>
            </a:r>
            <a:r>
              <a:rPr lang="ru-RU" sz="2400" i="1" dirty="0" smtClean="0">
                <a:solidFill>
                  <a:srgbClr val="FF0066"/>
                </a:solidFill>
                <a:hlinkClick r:id="" action="ppaction://noaction"/>
              </a:rPr>
              <a:t> — грубый невоспитанный человек</a:t>
            </a:r>
            <a:endParaRPr lang="ru-RU" sz="2400" dirty="0" smtClean="0">
              <a:solidFill>
                <a:srgbClr val="FF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50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17967"/>
            <a:ext cx="7786710" cy="58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Крылов ба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5919782"/>
            <a:ext cx="652490" cy="652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52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Речевая разминка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844" y="2143116"/>
            <a:ext cx="5286412" cy="400052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800080"/>
                </a:solidFill>
              </a:rPr>
              <a:t>Ваня - </a:t>
            </a:r>
            <a:r>
              <a:rPr lang="ru-RU" sz="4000" b="1" dirty="0">
                <a:solidFill>
                  <a:srgbClr val="800080"/>
                </a:solidFill>
              </a:rPr>
              <a:t>Ваня простота</a:t>
            </a:r>
            <a:br>
              <a:rPr lang="ru-RU" sz="4000" b="1" dirty="0">
                <a:solidFill>
                  <a:srgbClr val="800080"/>
                </a:solidFill>
              </a:rPr>
            </a:br>
            <a:r>
              <a:rPr lang="ru-RU" sz="4000" b="1" dirty="0">
                <a:solidFill>
                  <a:srgbClr val="800080"/>
                </a:solidFill>
              </a:rPr>
              <a:t>Купил лошадь без хвоста.</a:t>
            </a:r>
            <a:br>
              <a:rPr lang="ru-RU" sz="4000" b="1" dirty="0">
                <a:solidFill>
                  <a:srgbClr val="800080"/>
                </a:solidFill>
              </a:rPr>
            </a:br>
            <a:r>
              <a:rPr lang="ru-RU" sz="4000" b="1" dirty="0">
                <a:solidFill>
                  <a:srgbClr val="800080"/>
                </a:solidFill>
              </a:rPr>
              <a:t>Сел задом наперед</a:t>
            </a:r>
            <a:br>
              <a:rPr lang="ru-RU" sz="4000" b="1" dirty="0">
                <a:solidFill>
                  <a:srgbClr val="800080"/>
                </a:solidFill>
              </a:rPr>
            </a:br>
            <a:r>
              <a:rPr lang="ru-RU" sz="4000" b="1" dirty="0">
                <a:solidFill>
                  <a:srgbClr val="800080"/>
                </a:solidFill>
              </a:rPr>
              <a:t>И поехал в огород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2571744"/>
            <a:ext cx="3649721" cy="2664296"/>
          </a:xfrm>
        </p:spPr>
      </p:pic>
    </p:spTree>
    <p:extLst>
      <p:ext uri="{BB962C8B-B14F-4D97-AF65-F5344CB8AC3E}">
        <p14:creationId xmlns="" xmlns:p14="http://schemas.microsoft.com/office/powerpoint/2010/main" val="6876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 мар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71546"/>
            <a:ext cx="7527864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Мои рисунки\7 ма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7715272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8 м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142984"/>
            <a:ext cx="7296184" cy="5472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85778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____________</a:t>
            </a:r>
          </a:p>
          <a:p>
            <a:pPr algn="ctr">
              <a:buNone/>
            </a:pPr>
            <a:r>
              <a:rPr lang="ru-RU" sz="3600" b="1" dirty="0" smtClean="0"/>
              <a:t>К несчастью, то ж бывает у людей:</a:t>
            </a:r>
          </a:p>
          <a:p>
            <a:pPr algn="ctr">
              <a:buNone/>
            </a:pPr>
            <a:r>
              <a:rPr lang="ru-RU" sz="3600" b="1" dirty="0" smtClean="0"/>
              <a:t>Как ни полезна вещь,- цены не зная ей, </a:t>
            </a:r>
          </a:p>
          <a:p>
            <a:pPr algn="ctr">
              <a:buNone/>
            </a:pPr>
            <a:r>
              <a:rPr lang="ru-RU" sz="3600" b="1" dirty="0" smtClean="0"/>
              <a:t>Невежда про нее свой толк всё к худу</a:t>
            </a:r>
          </a:p>
          <a:p>
            <a:pPr algn="ctr">
              <a:buNone/>
            </a:pPr>
            <a:r>
              <a:rPr lang="ru-RU" sz="3600" b="1" dirty="0" smtClean="0"/>
              <a:t>клонит; </a:t>
            </a:r>
            <a:br>
              <a:rPr lang="ru-RU" sz="3600" b="1" dirty="0" smtClean="0"/>
            </a:br>
            <a:r>
              <a:rPr lang="ru-RU" sz="3600" b="1" dirty="0" smtClean="0"/>
              <a:t>А ежели невежда познатней, </a:t>
            </a:r>
            <a:br>
              <a:rPr lang="ru-RU" sz="3600" b="1" dirty="0" smtClean="0"/>
            </a:br>
            <a:r>
              <a:rPr lang="ru-RU" sz="3600" b="1" dirty="0" smtClean="0"/>
              <a:t>То он её ещё и гонит.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h1262.ru/krylov/img/deti_martyshka_i_oc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14172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429684" cy="2857520"/>
          </a:xfrm>
        </p:spPr>
        <p:txBody>
          <a:bodyPr/>
          <a:lstStyle/>
          <a:p>
            <a:r>
              <a:rPr lang="ru-RU" b="1" i="1" dirty="0" smtClean="0"/>
              <a:t>Урок был для меня: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интересный, сложный, увлекательный, непонятный, познавательный, трудный</a:t>
            </a:r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8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Домашнее задание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80008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800080"/>
                </a:solidFill>
              </a:rPr>
              <a:t>С.134-135, наизусть</a:t>
            </a:r>
            <a:endParaRPr lang="ru-RU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06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b="1" dirty="0" smtClean="0"/>
              <a:t>ЛИНАЫБ,  КЗАСАК,</a:t>
            </a:r>
            <a:endParaRPr lang="ru-RU" sz="6600" dirty="0" smtClean="0"/>
          </a:p>
          <a:p>
            <a:pPr algn="ctr">
              <a:buNone/>
            </a:pPr>
            <a:r>
              <a:rPr lang="ru-RU" sz="6600" b="1" dirty="0" smtClean="0"/>
              <a:t>ХОТИСВОРТЕЕНИ,</a:t>
            </a:r>
          </a:p>
          <a:p>
            <a:pPr algn="ctr">
              <a:buNone/>
            </a:pPr>
            <a:r>
              <a:rPr lang="ru-RU" sz="6600" b="1" dirty="0" smtClean="0"/>
              <a:t>АСНЯБ, ГАЗАДАК</a:t>
            </a:r>
            <a:endParaRPr lang="ru-RU" sz="6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b="1" dirty="0" smtClean="0"/>
              <a:t>БЫЛИНА, СКАЗКА, </a:t>
            </a:r>
          </a:p>
          <a:p>
            <a:pPr algn="ctr">
              <a:buNone/>
            </a:pPr>
            <a:r>
              <a:rPr lang="ru-RU" sz="6600" b="1" dirty="0" smtClean="0"/>
              <a:t>СТИХОТВОРЕНИЕ, </a:t>
            </a:r>
          </a:p>
          <a:p>
            <a:pPr algn="ctr">
              <a:buNone/>
            </a:pPr>
            <a:r>
              <a:rPr lang="ru-RU" sz="6600" b="1" dirty="0" smtClean="0"/>
              <a:t>БАСНЯ, ЗАГАДКА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158162" cy="857248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Расшифруйте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42" y="1428736"/>
          <a:ext cx="609599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Е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Ж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Л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Х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Ц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Ш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Щ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Э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Я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585789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857760"/>
            <a:ext cx="3776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3,4; 3,5; 1,5; 2,3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500702"/>
            <a:ext cx="848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1,5; 2,3; 5,5; 5,3; 6,5; 6,5: 3,5; 3,4; 6,2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150114"/>
            <a:ext cx="5658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5,4; 5,3; 3,1; 6,4; 3,3; 3,5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pk_120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14422"/>
            <a:ext cx="4713201" cy="52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857364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800080"/>
                </a:solidFill>
              </a:rPr>
              <a:t>Иван</a:t>
            </a:r>
          </a:p>
          <a:p>
            <a:pPr algn="ctr"/>
            <a:r>
              <a:rPr lang="ru-RU" sz="5400" b="1" dirty="0" smtClean="0">
                <a:solidFill>
                  <a:srgbClr val="800080"/>
                </a:solidFill>
              </a:rPr>
              <a:t>Андреевич</a:t>
            </a:r>
          </a:p>
          <a:p>
            <a:pPr algn="ctr"/>
            <a:r>
              <a:rPr lang="ru-RU" sz="5400" b="1" dirty="0" smtClean="0">
                <a:solidFill>
                  <a:srgbClr val="800080"/>
                </a:solidFill>
              </a:rPr>
              <a:t>Крылов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301038" cy="3429016"/>
          </a:xfrm>
        </p:spPr>
        <p:txBody>
          <a:bodyPr/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СОБАКА, КОШКА, МАРТЫШКА, КОРОВА, ОВЦА, КОЗА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5715040" cy="1214438"/>
          </a:xfrm>
        </p:spPr>
        <p:txBody>
          <a:bodyPr/>
          <a:lstStyle/>
          <a:p>
            <a:r>
              <a:rPr lang="ru-RU" sz="6000" b="1" dirty="0" smtClean="0"/>
              <a:t>МАРТЫШКА</a:t>
            </a:r>
            <a:endParaRPr lang="ru-RU" sz="60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100" y="2413000"/>
            <a:ext cx="55499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1685924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/>
              <a:t>Тема урока: «И. А. Крылов «Мартышка и очки»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366</TotalTime>
  <Words>274</Words>
  <Application>Microsoft Office PowerPoint</Application>
  <PresentationFormat>Экран (4:3)</PresentationFormat>
  <Paragraphs>97</Paragraphs>
  <Slides>29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11</vt:lpstr>
      <vt:lpstr>Урок литературного чтения  в 3 классе</vt:lpstr>
      <vt:lpstr>Речевая разминка</vt:lpstr>
      <vt:lpstr>Слайд 3</vt:lpstr>
      <vt:lpstr>Слайд 4</vt:lpstr>
      <vt:lpstr>Расшифруйте</vt:lpstr>
      <vt:lpstr>Слайд 6</vt:lpstr>
      <vt:lpstr> СОБАКА, КОШКА, МАРТЫШКА, КОРОВА, ОВЦА, КОЗА  </vt:lpstr>
      <vt:lpstr>МАРТЫШКА</vt:lpstr>
      <vt:lpstr>Слайд 9</vt:lpstr>
      <vt:lpstr>Задачи урока</vt:lpstr>
      <vt:lpstr>Слайд 11</vt:lpstr>
      <vt:lpstr>Слайд 12</vt:lpstr>
      <vt:lpstr> Что такое басня?  </vt:lpstr>
      <vt:lpstr>Басня – это небольшое произведение, написанное стихами или прозой, в котором высмеиваются недостатки людей. В баснях обычно действуют животные, в которых мы легко узнаём людей; Басня начинается или заканчивается моралью – выводом, поучением, где объясняется смысл басни.</vt:lpstr>
      <vt:lpstr>Рано утром на полянке Так резвились обезьянки: Левой ножкой: топ, топ! Правой ножкой: топ, топ! Руки вверх, вверх, вверх! Кто поднимет выше всех? Все присели, снова встали Вы резвиться не устали?</vt:lpstr>
      <vt:lpstr>Слайд 16</vt:lpstr>
      <vt:lpstr>Словарная работа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Урок был для меня: интересный, сложный, увлекательный, непонятный, познавательный, трудный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 в 3 классе</dc:title>
  <dc:creator>SWork</dc:creator>
  <cp:lastModifiedBy>User</cp:lastModifiedBy>
  <cp:revision>44</cp:revision>
  <dcterms:created xsi:type="dcterms:W3CDTF">2013-11-17T15:52:32Z</dcterms:created>
  <dcterms:modified xsi:type="dcterms:W3CDTF">2015-10-21T20:15:49Z</dcterms:modified>
</cp:coreProperties>
</file>