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72" r:id="rId13"/>
    <p:sldId id="266" r:id="rId14"/>
    <p:sldId id="270" r:id="rId15"/>
    <p:sldId id="273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1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Mistral" panose="03090702030407020403" pitchFamily="66" charset="0"/>
              </a:rPr>
              <a:t>Решение уравнений</a:t>
            </a:r>
            <a:endParaRPr lang="ru-RU" sz="96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280920" cy="17526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Mistral" panose="03090702030407020403" pitchFamily="66" charset="0"/>
              </a:rPr>
              <a:t>Урок в 6 классе</a:t>
            </a:r>
          </a:p>
          <a:p>
            <a:r>
              <a:rPr lang="ru-RU" sz="4400" dirty="0" smtClean="0">
                <a:solidFill>
                  <a:schemeClr val="bg1"/>
                </a:solidFill>
                <a:latin typeface="Mistral" panose="03090702030407020403" pitchFamily="66" charset="0"/>
              </a:rPr>
              <a:t>Подготовил: учитель Кондратьева А.Г.</a:t>
            </a:r>
            <a:endParaRPr lang="ru-RU" sz="44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Проверка диктанта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41589" cy="59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6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Разминка для глаз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960708" y="1556792"/>
            <a:ext cx="1523060" cy="1512168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0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54 0.20879 C -0.11354 0.35717 -0.02257 0.47778 0.08854 0.47778 C 0.21979 0.47778 0.26719 0.34375 0.28715 0.26273 L 0.30746 0.15486 C 0.32795 0.07384 0.3783 -0.05996 0.52639 -0.05996 C 0.62118 -0.05996 0.72899 0.06042 0.72899 0.20879 C 0.72899 0.35717 0.62118 0.47778 0.52639 0.47778 C 0.3783 0.47778 0.32795 0.34375 0.30746 0.26273 L 0.28715 0.15486 C 0.26719 0.07384 0.21979 -0.05996 0.08854 -0.05996 C -0.02257 -0.05996 -0.11354 0.06042 -0.11354 0.20879 Z " pathEditMode="relative" rAng="0" ptsTypes="ffFffffFfff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Разминка для глаз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6660232" y="1556792"/>
            <a:ext cx="1728192" cy="10081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2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46 -0.11551 C -0.15607 -0.11551 -0.03142 -0.03727 -0.03142 0.05787 C -0.03142 0.17107 -0.16961 0.21158 -0.25243 0.22917 L -0.36215 0.24676 C -0.44514 0.26366 -0.58264 0.30741 -0.58264 0.43496 C -0.58264 0.51598 -0.45868 0.6088 -0.30746 0.6088 C -0.15607 0.6088 -0.03142 0.51598 -0.03142 0.43496 C -0.03142 0.30741 -0.16961 0.26366 -0.25243 0.24676 L -0.36215 0.22917 C -0.44514 0.21158 -0.58264 0.17107 -0.58264 0.05787 C -0.58264 -0.03727 -0.45868 -0.11551 -0.30746 -0.11551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816076"/>
            <a:ext cx="9144000" cy="57961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altLang="ru-RU" sz="4000" b="1" dirty="0" smtClean="0">
                <a:solidFill>
                  <a:schemeClr val="bg1"/>
                </a:solidFill>
              </a:rPr>
              <a:t> </a:t>
            </a:r>
            <a:r>
              <a:rPr lang="ru-RU" altLang="ru-RU" sz="4000" b="1" dirty="0" smtClean="0">
                <a:solidFill>
                  <a:schemeClr val="bg1"/>
                </a:solidFill>
              </a:rPr>
              <a:t>1,2(3</a:t>
            </a:r>
            <a:r>
              <a:rPr lang="en-US" altLang="ru-RU" sz="4000" b="1" i="1" dirty="0" smtClean="0">
                <a:solidFill>
                  <a:schemeClr val="bg1"/>
                </a:solidFill>
                <a:latin typeface="Times New Roman" pitchFamily="18" charset="0"/>
              </a:rPr>
              <a:t>b</a:t>
            </a:r>
            <a:r>
              <a:rPr lang="en-US" altLang="ru-RU" sz="4000" b="1" dirty="0" smtClean="0">
                <a:solidFill>
                  <a:schemeClr val="bg1"/>
                </a:solidFill>
              </a:rPr>
              <a:t>+5)=2(2,4</a:t>
            </a:r>
            <a:r>
              <a:rPr lang="en-US" altLang="ru-RU" sz="4000" b="1" i="1" dirty="0" smtClean="0">
                <a:solidFill>
                  <a:schemeClr val="bg1"/>
                </a:solidFill>
                <a:latin typeface="Times New Roman" pitchFamily="18" charset="0"/>
              </a:rPr>
              <a:t>b </a:t>
            </a:r>
            <a:r>
              <a:rPr lang="en-US" altLang="ru-RU" sz="4000" b="1" dirty="0" smtClean="0">
                <a:solidFill>
                  <a:schemeClr val="bg1"/>
                </a:solidFill>
              </a:rPr>
              <a:t>– 3,6)</a:t>
            </a:r>
            <a:endParaRPr lang="ru-RU" altLang="ru-RU" sz="4000" b="1" dirty="0" smtClean="0">
              <a:solidFill>
                <a:schemeClr val="bg1"/>
              </a:solidFill>
            </a:endParaRPr>
          </a:p>
          <a:p>
            <a:pPr marL="609600" indent="-609600">
              <a:buNone/>
            </a:pPr>
            <a:r>
              <a:rPr lang="ru-RU" altLang="ru-RU" sz="4000" b="1" i="1" dirty="0" smtClean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en-US" altLang="ru-RU" sz="4000" b="1" i="1" dirty="0" smtClean="0">
                <a:solidFill>
                  <a:schemeClr val="bg1"/>
                </a:solidFill>
                <a:latin typeface="Times New Roman" pitchFamily="18" charset="0"/>
              </a:rPr>
              <a:t>b</a:t>
            </a:r>
            <a:r>
              <a:rPr lang="en-US" altLang="ru-RU" sz="4000" b="1" dirty="0" smtClean="0">
                <a:solidFill>
                  <a:schemeClr val="bg1"/>
                </a:solidFill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</a:rPr>
              <a:t>= 11</a:t>
            </a:r>
            <a:endParaRPr lang="ru-RU" altLang="ru-RU" sz="4000" b="1" dirty="0">
              <a:solidFill>
                <a:schemeClr val="bg1"/>
              </a:solidFill>
            </a:endParaRPr>
          </a:p>
          <a:p>
            <a:pPr marL="609600" indent="-609600"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</a:rPr>
              <a:t>2. </a:t>
            </a:r>
            <a:r>
              <a:rPr lang="en-US" altLang="ru-RU" sz="4000" b="1" dirty="0" smtClean="0">
                <a:solidFill>
                  <a:schemeClr val="bg1"/>
                </a:solidFill>
              </a:rPr>
              <a:t>  3,2(5</a:t>
            </a:r>
            <a:r>
              <a:rPr lang="en-US" altLang="ru-RU" sz="4000" b="1" i="1" dirty="0" smtClean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altLang="ru-RU" sz="4000" b="1" dirty="0" smtClean="0">
                <a:solidFill>
                  <a:schemeClr val="bg1"/>
                </a:solidFill>
              </a:rPr>
              <a:t> - 1) = 3,6</a:t>
            </a:r>
            <a:r>
              <a:rPr lang="en-US" altLang="ru-RU" sz="4000" b="1" i="1" dirty="0" smtClean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altLang="ru-RU" sz="4000" b="1" dirty="0" smtClean="0">
                <a:solidFill>
                  <a:schemeClr val="bg1"/>
                </a:solidFill>
              </a:rPr>
              <a:t> – 9,4</a:t>
            </a:r>
            <a:endParaRPr lang="ru-RU" altLang="ru-RU" sz="4000" b="1" dirty="0" smtClean="0">
              <a:solidFill>
                <a:schemeClr val="bg1"/>
              </a:solidFill>
            </a:endParaRPr>
          </a:p>
          <a:p>
            <a:pPr marL="609600" indent="-609600">
              <a:buNone/>
            </a:pPr>
            <a:r>
              <a:rPr lang="en-US" altLang="ru-RU" sz="4000" b="1" dirty="0">
                <a:solidFill>
                  <a:schemeClr val="bg1"/>
                </a:solidFill>
              </a:rPr>
              <a:t> </a:t>
            </a:r>
            <a:r>
              <a:rPr lang="ru-RU" altLang="ru-RU" sz="4000" b="1" dirty="0" smtClean="0">
                <a:solidFill>
                  <a:schemeClr val="bg1"/>
                </a:solidFill>
              </a:rPr>
              <a:t>    </a:t>
            </a:r>
            <a:r>
              <a:rPr lang="en-US" altLang="ru-RU" sz="4000" b="1" i="1" dirty="0" smtClean="0">
                <a:solidFill>
                  <a:schemeClr val="bg1"/>
                </a:solidFill>
                <a:latin typeface="Times New Roman" pitchFamily="18" charset="0"/>
              </a:rPr>
              <a:t>x </a:t>
            </a:r>
            <a:r>
              <a:rPr lang="en-US" altLang="ru-RU" sz="4000" b="1" dirty="0" smtClean="0">
                <a:solidFill>
                  <a:schemeClr val="bg1"/>
                </a:solidFill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</a:rPr>
              <a:t>= - </a:t>
            </a:r>
            <a:r>
              <a:rPr lang="en-US" altLang="ru-RU" sz="4000" b="1" dirty="0" smtClean="0">
                <a:solidFill>
                  <a:schemeClr val="bg1"/>
                </a:solidFill>
              </a:rPr>
              <a:t>0,5</a:t>
            </a:r>
            <a:endParaRPr lang="ru-RU" altLang="ru-RU" sz="4000" b="1" dirty="0" smtClean="0">
              <a:solidFill>
                <a:schemeClr val="bg1"/>
              </a:solidFill>
            </a:endParaRPr>
          </a:p>
          <a:p>
            <a:pPr marL="609600" indent="-609600"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</a:rPr>
              <a:t>3. </a:t>
            </a:r>
            <a:r>
              <a:rPr lang="en-US" altLang="ru-RU" sz="4000" b="1" dirty="0" smtClean="0">
                <a:solidFill>
                  <a:schemeClr val="bg1"/>
                </a:solidFill>
              </a:rPr>
              <a:t>  0,3(5</a:t>
            </a:r>
            <a:r>
              <a:rPr lang="en-US" altLang="ru-RU" sz="4000" b="1" i="1" dirty="0" smtClean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altLang="ru-RU" sz="4000" b="1" dirty="0" smtClean="0">
                <a:solidFill>
                  <a:schemeClr val="bg1"/>
                </a:solidFill>
              </a:rPr>
              <a:t> - 7)=3(0,2</a:t>
            </a:r>
            <a:r>
              <a:rPr lang="en-US" altLang="ru-RU" sz="4000" b="1" i="1" dirty="0" smtClean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altLang="ru-RU" sz="4000" b="1" dirty="0" smtClean="0">
                <a:solidFill>
                  <a:schemeClr val="bg1"/>
                </a:solidFill>
              </a:rPr>
              <a:t>+3,2)</a:t>
            </a:r>
            <a:endParaRPr lang="ru-RU" altLang="ru-RU" sz="4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altLang="ru-RU" sz="4000" b="1" i="1" dirty="0" smtClean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en-US" altLang="ru-RU" sz="4000" b="1" i="1" dirty="0" smtClean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altLang="ru-RU" sz="4000" b="1" dirty="0" smtClean="0">
                <a:solidFill>
                  <a:schemeClr val="bg1"/>
                </a:solidFill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</a:rPr>
              <a:t>= </a:t>
            </a:r>
            <a:r>
              <a:rPr lang="en-US" altLang="ru-RU" sz="4000" b="1" dirty="0" smtClean="0">
                <a:solidFill>
                  <a:schemeClr val="bg1"/>
                </a:solidFill>
              </a:rPr>
              <a:t>13</a:t>
            </a:r>
            <a:endParaRPr lang="ru-RU" altLang="ru-RU" sz="4000" b="1" dirty="0" smtClean="0">
              <a:solidFill>
                <a:schemeClr val="bg1"/>
              </a:solidFill>
            </a:endParaRPr>
          </a:p>
          <a:p>
            <a:pPr marL="742950" indent="-742950">
              <a:buFontTx/>
              <a:buAutoNum type="arabicPeriod" startAt="4"/>
            </a:pPr>
            <a:r>
              <a:rPr lang="en-US" altLang="ru-RU" sz="4000" b="1" dirty="0" smtClean="0">
                <a:solidFill>
                  <a:schemeClr val="bg1"/>
                </a:solidFill>
              </a:rPr>
              <a:t>4(1,2</a:t>
            </a:r>
            <a:r>
              <a:rPr lang="en-US" altLang="ru-RU" sz="4000" b="1" i="1" dirty="0" smtClean="0">
                <a:solidFill>
                  <a:schemeClr val="bg1"/>
                </a:solidFill>
                <a:latin typeface="Times New Roman" pitchFamily="18" charset="0"/>
              </a:rPr>
              <a:t>x </a:t>
            </a:r>
            <a:r>
              <a:rPr lang="en-US" altLang="ru-RU" sz="4000" b="1" dirty="0" smtClean="0">
                <a:solidFill>
                  <a:schemeClr val="bg1"/>
                </a:solidFill>
              </a:rPr>
              <a:t>+ 3,7) – 2,8 =5,2</a:t>
            </a:r>
            <a:r>
              <a:rPr lang="en-US" altLang="ru-RU" sz="4000" b="1" i="1" dirty="0" smtClean="0">
                <a:solidFill>
                  <a:schemeClr val="bg1"/>
                </a:solidFill>
                <a:latin typeface="Times New Roman" pitchFamily="18" charset="0"/>
              </a:rPr>
              <a:t>x</a:t>
            </a:r>
            <a:endParaRPr lang="ru-RU" altLang="ru-RU" sz="40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altLang="ru-RU" sz="4000" b="1" i="1" dirty="0" smtClean="0">
                <a:solidFill>
                  <a:schemeClr val="bg1"/>
                </a:solidFill>
                <a:sym typeface="Wingdings" pitchFamily="2" charset="2"/>
              </a:rPr>
              <a:t>     </a:t>
            </a:r>
            <a:r>
              <a:rPr lang="en-US" altLang="ru-RU" sz="4000" b="1" i="1" dirty="0" smtClean="0">
                <a:solidFill>
                  <a:schemeClr val="bg1"/>
                </a:solidFill>
                <a:sym typeface="Wingdings" pitchFamily="2" charset="2"/>
              </a:rPr>
              <a:t>x</a:t>
            </a:r>
            <a:r>
              <a:rPr lang="en-US" altLang="ru-RU" sz="40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  <a:sym typeface="Wingdings" pitchFamily="2" charset="2"/>
              </a:rPr>
              <a:t>= </a:t>
            </a:r>
            <a:r>
              <a:rPr lang="en-US" altLang="ru-RU" sz="4000" b="1" dirty="0" smtClean="0">
                <a:solidFill>
                  <a:schemeClr val="bg1"/>
                </a:solidFill>
                <a:sym typeface="Wingdings" pitchFamily="2" charset="2"/>
              </a:rPr>
              <a:t>30</a:t>
            </a:r>
            <a:endParaRPr lang="ru-RU" altLang="ru-RU" sz="4000" b="1" dirty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chemeClr val="bg1"/>
                </a:solidFill>
              </a:rPr>
              <a:t>Решить уравнения</a:t>
            </a:r>
            <a:endParaRPr lang="ru-RU" altLang="ru-RU" sz="4000" b="1" dirty="0" smtClean="0">
              <a:solidFill>
                <a:schemeClr val="bg1"/>
              </a:solidFill>
            </a:endParaRPr>
          </a:p>
        </p:txBody>
      </p:sp>
      <p:sp>
        <p:nvSpPr>
          <p:cNvPr id="6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4971" y="1501207"/>
            <a:ext cx="26670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990033"/>
                </a:solidFill>
              </a:rPr>
              <a:t>Ответ</a:t>
            </a:r>
          </a:p>
        </p:txBody>
      </p:sp>
      <p:sp>
        <p:nvSpPr>
          <p:cNvPr id="7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3138" y="2780928"/>
            <a:ext cx="26670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990033"/>
                </a:solidFill>
              </a:rPr>
              <a:t>Ответ</a:t>
            </a:r>
          </a:p>
        </p:txBody>
      </p:sp>
      <p:sp>
        <p:nvSpPr>
          <p:cNvPr id="8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79512" y="4077072"/>
            <a:ext cx="26670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990033"/>
                </a:solidFill>
              </a:rPr>
              <a:t>Ответ</a:t>
            </a:r>
          </a:p>
        </p:txBody>
      </p:sp>
      <p:sp>
        <p:nvSpPr>
          <p:cNvPr id="9" name="Oval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64764" y="5451988"/>
            <a:ext cx="26670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990033"/>
                </a:solidFill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407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Самостоятельная работа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277608"/>
              </p:ext>
            </p:extLst>
          </p:nvPr>
        </p:nvGraphicFramePr>
        <p:xfrm>
          <a:off x="1259632" y="1196753"/>
          <a:ext cx="6912768" cy="4840932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456384"/>
                <a:gridCol w="3456384"/>
              </a:tblGrid>
              <a:tr h="372234">
                <a:tc gridSpan="2"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9" marR="29949" marT="29949" marB="2994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186">
                <a:tc>
                  <a:txBody>
                    <a:bodyPr/>
                    <a:lstStyle/>
                    <a:p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</a:p>
                  </a:txBody>
                  <a:tcPr marL="41929" marR="41929" marT="41929" marB="41929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</a:p>
                  </a:txBody>
                  <a:tcPr marL="41929" marR="41929" marT="41929" marB="41929"/>
                </a:tc>
              </a:tr>
              <a:tr h="393186">
                <a:tc>
                  <a:txBody>
                    <a:bodyPr/>
                    <a:lstStyle/>
                    <a:p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10х – 2 = 18</a:t>
                      </a:r>
                    </a:p>
                  </a:txBody>
                  <a:tcPr marL="41929" marR="41929" marT="41929" marB="41929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20х + 4 = 44</a:t>
                      </a:r>
                    </a:p>
                  </a:txBody>
                  <a:tcPr marL="41929" marR="41929" marT="41929" marB="41929"/>
                </a:tc>
              </a:tr>
              <a:tr h="393186">
                <a:tc>
                  <a:txBody>
                    <a:bodyPr/>
                    <a:lstStyle/>
                    <a:p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3х + 1 = -5х - 15</a:t>
                      </a:r>
                    </a:p>
                  </a:txBody>
                  <a:tcPr marL="41929" marR="41929" marT="41929" marB="41929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7х +7 = х - 11</a:t>
                      </a:r>
                    </a:p>
                  </a:txBody>
                  <a:tcPr marL="41929" marR="41929" marT="41929" marB="41929"/>
                </a:tc>
              </a:tr>
              <a:tr h="1267948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-3( х – 5 ) = -2( 5 – х )</a:t>
                      </a:r>
                    </a:p>
                  </a:txBody>
                  <a:tcPr marL="41929" marR="41929" marT="41929" marB="41929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-4( х – 5 ) = -2(2 – х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9" marR="41929" marT="41929" marB="41929"/>
                </a:tc>
              </a:tr>
              <a:tr h="393186">
                <a:tc>
                  <a:txBody>
                    <a:bodyPr/>
                    <a:lstStyle/>
                    <a:p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</a:p>
                  </a:txBody>
                  <a:tcPr marL="41929" marR="41929" marT="41929" marB="41929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</a:p>
                  </a:txBody>
                  <a:tcPr marL="41929" marR="41929" marT="41929" marB="41929"/>
                </a:tc>
              </a:tr>
              <a:tr h="393186">
                <a:tc>
                  <a:txBody>
                    <a:bodyPr/>
                    <a:lstStyle/>
                    <a:p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х=2</a:t>
                      </a:r>
                    </a:p>
                  </a:txBody>
                  <a:tcPr marL="41929" marR="41929" marT="41929" marB="41929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х=2</a:t>
                      </a:r>
                    </a:p>
                  </a:txBody>
                  <a:tcPr marL="41929" marR="41929" marT="41929" marB="41929"/>
                </a:tc>
              </a:tr>
              <a:tr h="393186">
                <a:tc>
                  <a:txBody>
                    <a:bodyPr/>
                    <a:lstStyle/>
                    <a:p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х=3</a:t>
                      </a:r>
                    </a:p>
                  </a:txBody>
                  <a:tcPr marL="41929" marR="41929" marT="41929" marB="41929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х=-3</a:t>
                      </a:r>
                    </a:p>
                  </a:txBody>
                  <a:tcPr marL="41929" marR="41929" marT="41929" marB="41929"/>
                </a:tc>
              </a:tr>
              <a:tr h="393186">
                <a:tc>
                  <a:txBody>
                    <a:bodyPr/>
                    <a:lstStyle/>
                    <a:p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х=5</a:t>
                      </a:r>
                    </a:p>
                  </a:txBody>
                  <a:tcPr marL="41929" marR="41929" marT="41929" marB="41929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х=4</a:t>
                      </a:r>
                    </a:p>
                  </a:txBody>
                  <a:tcPr marL="41929" marR="41929" marT="41929" marB="41929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121870"/>
              </p:ext>
            </p:extLst>
          </p:nvPr>
        </p:nvGraphicFramePr>
        <p:xfrm>
          <a:off x="395536" y="6165304"/>
          <a:ext cx="8229600" cy="36957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Arial"/>
                        </a:rPr>
                        <a:t>Найдите ошибки, у кого их нет - поставьте себе "5"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://www.websib.ru/fio/works/041/group4/4u04/colec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3719"/>
            <a:ext cx="1828403" cy="203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27780"/>
            <a:ext cx="2304256" cy="27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Физкульминутка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22079"/>
            <a:ext cx="3168352" cy="496055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278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70567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знаете, когда люди начали решать уравнения?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лет назад вавилоняне и египтяне решали разные задачи землемерия, строительства и военного дела с помощью уравнений. Уравнения умели решать в древности также китайские и индийские ученые. В музее изобразительных искусств в Москве хранится папирус, изготовленный из растений, на котором сделаны записи около 3500 тысяч лет назад. Вот одна из задач этого папируса: "Число и его половина составляет 9. Найдите эти числа".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77072"/>
            <a:ext cx="2148830" cy="214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Домашнее задание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auto">
          <a:xfrm>
            <a:off x="1331640" y="1708969"/>
            <a:ext cx="5654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</a:rPr>
              <a:t>Повторить правила</a:t>
            </a:r>
            <a:r>
              <a:rPr lang="ru-RU" altLang="ru-RU" sz="2800" b="1" dirty="0">
                <a:solidFill>
                  <a:schemeClr val="bg1"/>
                </a:solidFill>
              </a:rPr>
              <a:t>   из </a:t>
            </a:r>
            <a:r>
              <a:rPr lang="ru-RU" altLang="ru-RU" sz="2800" b="1" dirty="0" err="1">
                <a:solidFill>
                  <a:schemeClr val="bg1"/>
                </a:solidFill>
              </a:rPr>
              <a:t>п.п</a:t>
            </a:r>
            <a:r>
              <a:rPr lang="ru-RU" altLang="ru-RU" sz="2800" b="1" dirty="0">
                <a:solidFill>
                  <a:schemeClr val="bg1"/>
                </a:solidFill>
              </a:rPr>
              <a:t>. 41-42</a:t>
            </a:r>
          </a:p>
        </p:txBody>
      </p:sp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1933296" y="2666999"/>
            <a:ext cx="505239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chemeClr val="bg1"/>
                </a:solidFill>
              </a:rPr>
              <a:t>№   </a:t>
            </a:r>
            <a:r>
              <a:rPr lang="ru-RU" altLang="ru-RU" sz="3200" b="1" dirty="0">
                <a:solidFill>
                  <a:schemeClr val="bg1"/>
                </a:solidFill>
              </a:rPr>
              <a:t>1341 (</a:t>
            </a:r>
            <a:r>
              <a:rPr lang="en-US" altLang="ru-RU" sz="3200" b="1" dirty="0">
                <a:solidFill>
                  <a:schemeClr val="bg1"/>
                </a:solidFill>
              </a:rPr>
              <a:t>II </a:t>
            </a:r>
            <a:r>
              <a:rPr lang="ru-RU" altLang="ru-RU" sz="3200" b="1" dirty="0">
                <a:solidFill>
                  <a:schemeClr val="bg1"/>
                </a:solidFill>
              </a:rPr>
              <a:t>ст.),</a:t>
            </a:r>
          </a:p>
          <a:p>
            <a:pPr eaLnBrk="1" hangingPunct="1"/>
            <a:r>
              <a:rPr lang="ru-RU" altLang="ru-RU" sz="3200" b="1" dirty="0">
                <a:solidFill>
                  <a:schemeClr val="bg1"/>
                </a:solidFill>
              </a:rPr>
              <a:t>       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1342(и </a:t>
            </a:r>
            <a:r>
              <a:rPr lang="ru-RU" altLang="ru-RU" sz="3200" b="1" dirty="0">
                <a:solidFill>
                  <a:schemeClr val="bg1"/>
                </a:solidFill>
              </a:rPr>
              <a:t>- м), </a:t>
            </a:r>
          </a:p>
          <a:p>
            <a:pPr eaLnBrk="1" hangingPunct="1"/>
            <a:r>
              <a:rPr lang="ru-RU" altLang="ru-RU" sz="3200" b="1" dirty="0">
                <a:solidFill>
                  <a:schemeClr val="bg1"/>
                </a:solidFill>
              </a:rPr>
              <a:t>       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1348(а</a:t>
            </a:r>
            <a:r>
              <a:rPr lang="ru-RU" altLang="ru-RU" sz="3200" b="1" dirty="0">
                <a:solidFill>
                  <a:schemeClr val="bg1"/>
                </a:solidFill>
              </a:rPr>
              <a:t>),   </a:t>
            </a:r>
          </a:p>
          <a:p>
            <a:pPr eaLnBrk="1" hangingPunct="1"/>
            <a:r>
              <a:rPr lang="ru-RU" altLang="ru-RU" sz="3200" b="1" dirty="0">
                <a:solidFill>
                  <a:schemeClr val="bg1"/>
                </a:solidFill>
              </a:rPr>
              <a:t>       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1350</a:t>
            </a:r>
            <a:endParaRPr lang="ru-RU" alt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64" y="3789040"/>
            <a:ext cx="3111572" cy="20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Решение уравнений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770984" cy="341297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Решение линейных уравнений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Действия с рациональными числами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Раскрытие  скобок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Приведение подобных слагаемых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64904"/>
            <a:ext cx="2736354" cy="36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Diagram 2"/>
          <p:cNvGrpSpPr>
            <a:grpSpLocks/>
          </p:cNvGrpSpPr>
          <p:nvPr/>
        </p:nvGrpSpPr>
        <p:grpSpPr bwMode="auto">
          <a:xfrm>
            <a:off x="990600" y="533400"/>
            <a:ext cx="7115175" cy="5668963"/>
            <a:chOff x="1735" y="1016"/>
            <a:chExt cx="2290" cy="2288"/>
          </a:xfrm>
        </p:grpSpPr>
        <p:sp>
          <p:nvSpPr>
            <p:cNvPr id="11" name="_s1028"/>
            <p:cNvSpPr>
              <a:spLocks noChangeShapeType="1"/>
            </p:cNvSpPr>
            <p:nvPr/>
          </p:nvSpPr>
          <p:spPr bwMode="auto">
            <a:xfrm flipH="1" flipV="1">
              <a:off x="2385" y="1873"/>
              <a:ext cx="249" cy="1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1029"/>
            <p:cNvSpPr>
              <a:spLocks noChangeArrowheads="1"/>
            </p:cNvSpPr>
            <p:nvPr/>
          </p:nvSpPr>
          <p:spPr bwMode="auto">
            <a:xfrm>
              <a:off x="1851" y="1444"/>
              <a:ext cx="572" cy="57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_s1030"/>
            <p:cNvSpPr>
              <a:spLocks noChangeShapeType="1"/>
            </p:cNvSpPr>
            <p:nvPr/>
          </p:nvSpPr>
          <p:spPr bwMode="auto">
            <a:xfrm flipH="1">
              <a:off x="2385" y="2302"/>
              <a:ext cx="249" cy="14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1031"/>
            <p:cNvSpPr>
              <a:spLocks noChangeArrowheads="1"/>
            </p:cNvSpPr>
            <p:nvPr/>
          </p:nvSpPr>
          <p:spPr bwMode="auto">
            <a:xfrm>
              <a:off x="1851" y="2302"/>
              <a:ext cx="572" cy="57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-1</a:t>
              </a:r>
            </a:p>
          </p:txBody>
        </p:sp>
        <p:sp>
          <p:nvSpPr>
            <p:cNvPr id="15" name="_s1032"/>
            <p:cNvSpPr>
              <a:spLocks noChangeShapeType="1"/>
            </p:cNvSpPr>
            <p:nvPr/>
          </p:nvSpPr>
          <p:spPr bwMode="auto">
            <a:xfrm>
              <a:off x="2880" y="2444"/>
              <a:ext cx="0" cy="28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_s1033"/>
            <p:cNvSpPr>
              <a:spLocks noChangeArrowheads="1"/>
            </p:cNvSpPr>
            <p:nvPr/>
          </p:nvSpPr>
          <p:spPr bwMode="auto">
            <a:xfrm>
              <a:off x="2594" y="2731"/>
              <a:ext cx="572" cy="57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-15</a:t>
              </a:r>
            </a:p>
          </p:txBody>
        </p:sp>
        <p:sp>
          <p:nvSpPr>
            <p:cNvPr id="17" name="_s1034"/>
            <p:cNvSpPr>
              <a:spLocks noChangeShapeType="1"/>
            </p:cNvSpPr>
            <p:nvPr/>
          </p:nvSpPr>
          <p:spPr bwMode="auto">
            <a:xfrm>
              <a:off x="3127" y="2302"/>
              <a:ext cx="248" cy="14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_s1035"/>
            <p:cNvSpPr>
              <a:spLocks noChangeArrowheads="1"/>
            </p:cNvSpPr>
            <p:nvPr/>
          </p:nvSpPr>
          <p:spPr bwMode="auto">
            <a:xfrm>
              <a:off x="3337" y="2302"/>
              <a:ext cx="572" cy="57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- 50</a:t>
              </a:r>
            </a:p>
          </p:txBody>
        </p:sp>
        <p:sp>
          <p:nvSpPr>
            <p:cNvPr id="19" name="_s1036"/>
            <p:cNvSpPr>
              <a:spLocks noChangeShapeType="1"/>
            </p:cNvSpPr>
            <p:nvPr/>
          </p:nvSpPr>
          <p:spPr bwMode="auto">
            <a:xfrm flipV="1">
              <a:off x="3127" y="1874"/>
              <a:ext cx="248" cy="14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_s1037"/>
            <p:cNvSpPr>
              <a:spLocks noChangeArrowheads="1"/>
            </p:cNvSpPr>
            <p:nvPr/>
          </p:nvSpPr>
          <p:spPr bwMode="auto">
            <a:xfrm>
              <a:off x="3337" y="1445"/>
              <a:ext cx="572" cy="57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5</a:t>
              </a:r>
            </a:p>
          </p:txBody>
        </p:sp>
        <p:sp>
          <p:nvSpPr>
            <p:cNvPr id="21" name="_s1038"/>
            <p:cNvSpPr>
              <a:spLocks noChangeShapeType="1"/>
            </p:cNvSpPr>
            <p:nvPr/>
          </p:nvSpPr>
          <p:spPr bwMode="auto">
            <a:xfrm flipV="1">
              <a:off x="2880" y="1588"/>
              <a:ext cx="0" cy="28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_s1039"/>
            <p:cNvSpPr>
              <a:spLocks noChangeArrowheads="1"/>
            </p:cNvSpPr>
            <p:nvPr/>
          </p:nvSpPr>
          <p:spPr bwMode="auto">
            <a:xfrm>
              <a:off x="2594" y="1016"/>
              <a:ext cx="572" cy="57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_s1040"/>
            <p:cNvSpPr>
              <a:spLocks noChangeArrowheads="1"/>
            </p:cNvSpPr>
            <p:nvPr/>
          </p:nvSpPr>
          <p:spPr bwMode="auto">
            <a:xfrm>
              <a:off x="2594" y="1874"/>
              <a:ext cx="572" cy="57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ru-RU" alt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:(-5)</a:t>
              </a:r>
            </a:p>
          </p:txBody>
        </p:sp>
      </p:grpSp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1809750" y="1676400"/>
          <a:ext cx="8874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Формула" r:id="rId3" imgW="241200" imgH="393480" progId="Equation.3">
                  <p:embed/>
                </p:oleObj>
              </mc:Choice>
              <mc:Fallback>
                <p:oleObj name="Формула" r:id="rId3" imgW="24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1676400"/>
                        <a:ext cx="88741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4179888" y="1128713"/>
          <a:ext cx="100171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Формула" r:id="rId5" imgW="291960" imgH="177480" progId="Equation.3">
                  <p:embed/>
                </p:oleObj>
              </mc:Choice>
              <mc:Fallback>
                <p:oleObj name="Формула" r:id="rId5" imgW="291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1128713"/>
                        <a:ext cx="1001712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5" descr="C:\Documents and Settings\UserXP\Рабочий стол\семинар нов\конкурс математика\картинки для урока\pe5flr65iovag4eo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17" y="188640"/>
            <a:ext cx="2048497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66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Diagram 2"/>
          <p:cNvGrpSpPr>
            <a:grpSpLocks noChangeAspect="1"/>
          </p:cNvGrpSpPr>
          <p:nvPr/>
        </p:nvGrpSpPr>
        <p:grpSpPr bwMode="auto">
          <a:xfrm>
            <a:off x="990600" y="533400"/>
            <a:ext cx="7115175" cy="5668963"/>
            <a:chOff x="1735" y="1016"/>
            <a:chExt cx="2290" cy="2288"/>
          </a:xfrm>
        </p:grpSpPr>
        <p:sp>
          <p:nvSpPr>
            <p:cNvPr id="13" name="_s2069"/>
            <p:cNvSpPr>
              <a:spLocks noChangeShapeType="1"/>
            </p:cNvSpPr>
            <p:nvPr/>
          </p:nvSpPr>
          <p:spPr bwMode="auto">
            <a:xfrm flipH="1" flipV="1">
              <a:off x="2385" y="1873"/>
              <a:ext cx="249" cy="1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2070"/>
            <p:cNvSpPr>
              <a:spLocks noChangeArrowheads="1"/>
            </p:cNvSpPr>
            <p:nvPr/>
          </p:nvSpPr>
          <p:spPr bwMode="auto">
            <a:xfrm>
              <a:off x="1851" y="1444"/>
              <a:ext cx="572" cy="57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z="1000" extrusionH="172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_s2071"/>
            <p:cNvSpPr>
              <a:spLocks noChangeShapeType="1"/>
            </p:cNvSpPr>
            <p:nvPr/>
          </p:nvSpPr>
          <p:spPr bwMode="auto">
            <a:xfrm flipH="1">
              <a:off x="2385" y="2302"/>
              <a:ext cx="249" cy="14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_s2072"/>
            <p:cNvSpPr>
              <a:spLocks noChangeArrowheads="1"/>
            </p:cNvSpPr>
            <p:nvPr/>
          </p:nvSpPr>
          <p:spPr bwMode="auto">
            <a:xfrm>
              <a:off x="1851" y="2302"/>
              <a:ext cx="572" cy="57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z="1000" extrusionH="1720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-1</a:t>
              </a:r>
            </a:p>
          </p:txBody>
        </p:sp>
        <p:sp>
          <p:nvSpPr>
            <p:cNvPr id="17" name="_s2073"/>
            <p:cNvSpPr>
              <a:spLocks noChangeShapeType="1"/>
            </p:cNvSpPr>
            <p:nvPr/>
          </p:nvSpPr>
          <p:spPr bwMode="auto">
            <a:xfrm>
              <a:off x="2880" y="2444"/>
              <a:ext cx="0" cy="28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_s2074"/>
            <p:cNvSpPr>
              <a:spLocks noChangeArrowheads="1"/>
            </p:cNvSpPr>
            <p:nvPr/>
          </p:nvSpPr>
          <p:spPr bwMode="auto">
            <a:xfrm>
              <a:off x="2594" y="2731"/>
              <a:ext cx="572" cy="57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z="1000" extrusionH="172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_s2075"/>
            <p:cNvSpPr>
              <a:spLocks noChangeShapeType="1"/>
            </p:cNvSpPr>
            <p:nvPr/>
          </p:nvSpPr>
          <p:spPr bwMode="auto">
            <a:xfrm>
              <a:off x="3127" y="2302"/>
              <a:ext cx="248" cy="14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_s2076"/>
            <p:cNvSpPr>
              <a:spLocks noChangeArrowheads="1"/>
            </p:cNvSpPr>
            <p:nvPr/>
          </p:nvSpPr>
          <p:spPr bwMode="auto">
            <a:xfrm>
              <a:off x="3337" y="2302"/>
              <a:ext cx="572" cy="57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z="1000" extrusionH="1720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+1</a:t>
              </a:r>
            </a:p>
          </p:txBody>
        </p:sp>
        <p:sp>
          <p:nvSpPr>
            <p:cNvPr id="21" name="_s2077"/>
            <p:cNvSpPr>
              <a:spLocks noChangeShapeType="1"/>
            </p:cNvSpPr>
            <p:nvPr/>
          </p:nvSpPr>
          <p:spPr bwMode="auto">
            <a:xfrm flipV="1">
              <a:off x="3127" y="1874"/>
              <a:ext cx="248" cy="14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_s2078"/>
            <p:cNvSpPr>
              <a:spLocks noChangeArrowheads="1"/>
            </p:cNvSpPr>
            <p:nvPr/>
          </p:nvSpPr>
          <p:spPr bwMode="auto">
            <a:xfrm>
              <a:off x="3337" y="1445"/>
              <a:ext cx="572" cy="57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z="1000" extrusionH="1720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_s2079"/>
            <p:cNvSpPr>
              <a:spLocks noChangeShapeType="1"/>
            </p:cNvSpPr>
            <p:nvPr/>
          </p:nvSpPr>
          <p:spPr bwMode="auto">
            <a:xfrm flipV="1">
              <a:off x="2880" y="1588"/>
              <a:ext cx="0" cy="28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_s2080"/>
            <p:cNvSpPr>
              <a:spLocks noChangeArrowheads="1"/>
            </p:cNvSpPr>
            <p:nvPr/>
          </p:nvSpPr>
          <p:spPr bwMode="auto">
            <a:xfrm>
              <a:off x="2594" y="1016"/>
              <a:ext cx="572" cy="57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z="1000" extrusionH="1720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_s2081"/>
            <p:cNvSpPr>
              <a:spLocks noChangeArrowheads="1"/>
            </p:cNvSpPr>
            <p:nvPr/>
          </p:nvSpPr>
          <p:spPr bwMode="auto">
            <a:xfrm>
              <a:off x="2594" y="1874"/>
              <a:ext cx="572" cy="57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z="1000" extrusionH="172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graphicFrame>
          <p:nvGraphicFramePr>
            <p:cNvPr id="26" name="Объект 25"/>
            <p:cNvGraphicFramePr>
              <a:graphicFrameLocks noChangeAspect="1"/>
            </p:cNvGraphicFramePr>
            <p:nvPr/>
          </p:nvGraphicFramePr>
          <p:xfrm>
            <a:off x="2706" y="1877"/>
            <a:ext cx="288" cy="5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4" name="Формула" r:id="rId3" imgW="253800" imgH="393480" progId="Equation.3">
                    <p:embed/>
                  </p:oleObj>
                </mc:Choice>
                <mc:Fallback>
                  <p:oleObj name="Формула" r:id="rId3" imgW="253800" imgH="3934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6" y="1877"/>
                          <a:ext cx="288" cy="5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Объект 26"/>
            <p:cNvGraphicFramePr>
              <a:graphicFrameLocks noChangeAspect="1"/>
            </p:cNvGraphicFramePr>
            <p:nvPr/>
          </p:nvGraphicFramePr>
          <p:xfrm>
            <a:off x="3487" y="1447"/>
            <a:ext cx="317" cy="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5" name="Формула" r:id="rId5" imgW="266400" imgH="393480" progId="Equation.3">
                    <p:embed/>
                  </p:oleObj>
                </mc:Choice>
                <mc:Fallback>
                  <p:oleObj name="Формула" r:id="rId5" imgW="266400" imgH="39348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7" y="1447"/>
                          <a:ext cx="317" cy="5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1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49425" y="1633538"/>
          <a:ext cx="919163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Формула" r:id="rId7" imgW="253800" imgH="393480" progId="Equation.3">
                  <p:embed/>
                </p:oleObj>
              </mc:Choice>
              <mc:Fallback>
                <p:oleObj name="Формула" r:id="rId7" imgW="25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1633538"/>
                        <a:ext cx="919163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3"/>
          <p:cNvGraphicFramePr>
            <a:graphicFrameLocks noChangeAspect="1"/>
          </p:cNvGraphicFramePr>
          <p:nvPr/>
        </p:nvGraphicFramePr>
        <p:xfrm>
          <a:off x="4114800" y="685800"/>
          <a:ext cx="77946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Формула" r:id="rId9" imgW="253800" imgH="393480" progId="Equation.3">
                  <p:embed/>
                </p:oleObj>
              </mc:Choice>
              <mc:Fallback>
                <p:oleObj name="Формула" r:id="rId9" imgW="25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685800"/>
                        <a:ext cx="779463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9"/>
          <p:cNvGraphicFramePr>
            <a:graphicFrameLocks noChangeAspect="1"/>
          </p:cNvGraphicFramePr>
          <p:nvPr/>
        </p:nvGraphicFramePr>
        <p:xfrm>
          <a:off x="4003675" y="4800600"/>
          <a:ext cx="112871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Формула" r:id="rId11" imgW="342720" imgH="393480" progId="Equation.3">
                  <p:embed/>
                </p:oleObj>
              </mc:Choice>
              <mc:Fallback>
                <p:oleObj name="Формула" r:id="rId11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4800600"/>
                        <a:ext cx="112871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6" descr="C:\Documents and Settings\UserXP\Рабочий стол\семинар нов\конкурс математика\картинки для урока\11954322131712176739question_mark_naught101_02.svg.hi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864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87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800" b="1" dirty="0">
                <a:solidFill>
                  <a:schemeClr val="bg1"/>
                </a:solidFill>
              </a:rPr>
              <a:t>Упростить выражение из правой таблицы </a:t>
            </a:r>
            <a:br>
              <a:rPr lang="ru-RU" altLang="ru-RU" sz="2800" b="1" dirty="0">
                <a:solidFill>
                  <a:schemeClr val="bg1"/>
                </a:solidFill>
              </a:rPr>
            </a:br>
            <a:r>
              <a:rPr lang="ru-RU" altLang="ru-RU" sz="2800" b="1" dirty="0">
                <a:solidFill>
                  <a:schemeClr val="bg1"/>
                </a:solidFill>
              </a:rPr>
              <a:t>и поставить ему в соответствие  </a:t>
            </a:r>
            <a:br>
              <a:rPr lang="ru-RU" altLang="ru-RU" sz="2800" b="1" dirty="0">
                <a:solidFill>
                  <a:schemeClr val="bg1"/>
                </a:solidFill>
              </a:rPr>
            </a:br>
            <a:r>
              <a:rPr lang="ru-RU" altLang="ru-RU" sz="2800" b="1" dirty="0">
                <a:solidFill>
                  <a:schemeClr val="bg1"/>
                </a:solidFill>
              </a:rPr>
              <a:t>выражение из левой таблицы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Group 6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410877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7538"/>
                <a:gridCol w="3421062"/>
              </a:tblGrid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 + 2b – a – 3b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-2a + 5 – 3 - 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06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 – 4a + 3a -18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4t + 1 – 2t –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+ 3t – 7 – 5t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6" name="Group 1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406667"/>
              </p:ext>
            </p:extLst>
          </p:nvPr>
        </p:nvGraphicFramePr>
        <p:xfrm>
          <a:off x="6096000" y="1600200"/>
          <a:ext cx="2590800" cy="452596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85800"/>
                <a:gridCol w="1905000"/>
              </a:tblGrid>
              <a:tr h="754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ru-RU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54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-2t - 2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55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54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2t - 12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54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2t - 1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54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-3a + 2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6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bg1"/>
                </a:solidFill>
              </a:rPr>
              <a:t>Найти уравнение, равносильное уравнению  </a:t>
            </a:r>
            <a:r>
              <a:rPr lang="en-US" altLang="ru-RU" sz="3600" b="1" dirty="0">
                <a:solidFill>
                  <a:schemeClr val="bg1"/>
                </a:solidFill>
              </a:rPr>
              <a:t/>
            </a:r>
            <a:br>
              <a:rPr lang="en-US" altLang="ru-RU" sz="3600" b="1" dirty="0">
                <a:solidFill>
                  <a:schemeClr val="bg1"/>
                </a:solidFill>
              </a:rPr>
            </a:br>
            <a:r>
              <a:rPr lang="ru-RU" altLang="ru-RU" sz="3600" b="1" dirty="0">
                <a:solidFill>
                  <a:schemeClr val="bg1"/>
                </a:solidFill>
              </a:rPr>
              <a:t>2</a:t>
            </a:r>
            <a:r>
              <a:rPr lang="en-US" altLang="ru-RU" sz="3600" b="1" dirty="0">
                <a:solidFill>
                  <a:schemeClr val="bg1"/>
                </a:solidFill>
              </a:rPr>
              <a:t>x - 6 = 5 – 7x</a:t>
            </a:r>
            <a:r>
              <a:rPr lang="en-US" altLang="ru-RU" sz="3600" dirty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Group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789289"/>
              </p:ext>
            </p:extLst>
          </p:nvPr>
        </p:nvGraphicFramePr>
        <p:xfrm>
          <a:off x="2209800" y="1981200"/>
          <a:ext cx="4495800" cy="452596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87388"/>
                <a:gridCol w="3808412"/>
              </a:tblGrid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2x – 7x = 5 – 6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2x + 7x = 6 - 5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906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2x + 7x = 5 + 6 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-5x = 11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9x = 11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1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chemeClr val="bg1"/>
                </a:solidFill>
              </a:rPr>
              <a:t>Найти уравнение, равносильное уравнению  </a:t>
            </a:r>
            <a:r>
              <a:rPr lang="en-US" altLang="ru-RU" sz="3200" b="1" dirty="0" smtClean="0">
                <a:solidFill>
                  <a:schemeClr val="bg1"/>
                </a:solidFill>
              </a:rPr>
              <a:t/>
            </a:r>
            <a:br>
              <a:rPr lang="en-US" altLang="ru-RU" sz="3200" b="1" dirty="0" smtClean="0">
                <a:solidFill>
                  <a:schemeClr val="bg1"/>
                </a:solidFill>
              </a:rPr>
            </a:br>
            <a:r>
              <a:rPr lang="en-US" altLang="ru-RU" sz="3200" dirty="0" smtClean="0">
                <a:solidFill>
                  <a:schemeClr val="bg1"/>
                </a:solidFill>
              </a:rPr>
              <a:t> </a:t>
            </a:r>
            <a:r>
              <a:rPr lang="en-US" alt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-2</a:t>
            </a:r>
            <a:r>
              <a:rPr lang="en-US" altLang="ru-RU" sz="3200" b="1" i="1" dirty="0" smtClean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alt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 + 5 = 3 – 4</a:t>
            </a:r>
            <a:r>
              <a:rPr lang="en-US" altLang="ru-RU" sz="3200" b="1" i="1" dirty="0" smtClean="0">
                <a:solidFill>
                  <a:schemeClr val="bg1"/>
                </a:solidFill>
                <a:latin typeface="Times New Roman" pitchFamily="18" charset="0"/>
              </a:rPr>
              <a:t>x</a:t>
            </a:r>
            <a:endParaRPr lang="ru-RU" altLang="ru-RU" sz="3200" b="1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406568"/>
              </p:ext>
            </p:extLst>
          </p:nvPr>
        </p:nvGraphicFramePr>
        <p:xfrm>
          <a:off x="2267744" y="1628800"/>
          <a:ext cx="4495800" cy="45259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87388"/>
                <a:gridCol w="3808412"/>
              </a:tblGrid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-2x + 4x = 3 - 5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2x + 4x = 3 + 5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906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2x + 4x = 5 - 3 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2x = -2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6x = 2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3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chemeClr val="bg1"/>
                </a:solidFill>
              </a:rPr>
              <a:t>Найти выражение, равное выражению  </a:t>
            </a:r>
            <a:r>
              <a:rPr lang="en-US" altLang="ru-RU" sz="3200" b="1" dirty="0" smtClean="0">
                <a:solidFill>
                  <a:schemeClr val="bg1"/>
                </a:solidFill>
              </a:rPr>
              <a:t/>
            </a:r>
            <a:br>
              <a:rPr lang="en-US" altLang="ru-RU" sz="3200" b="1" dirty="0" smtClean="0">
                <a:solidFill>
                  <a:schemeClr val="bg1"/>
                </a:solidFill>
              </a:rPr>
            </a:br>
            <a:r>
              <a:rPr lang="en-US" altLang="ru-RU" sz="3200" dirty="0" smtClean="0">
                <a:solidFill>
                  <a:schemeClr val="bg1"/>
                </a:solidFill>
              </a:rPr>
              <a:t> </a:t>
            </a:r>
            <a:r>
              <a:rPr lang="en-US" alt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-2( -3</a:t>
            </a:r>
            <a:r>
              <a:rPr lang="en-US" altLang="ru-RU" sz="3200" b="1" i="1" dirty="0" smtClean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alt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 + 2</a:t>
            </a:r>
            <a:r>
              <a:rPr lang="en-US" altLang="ru-RU" sz="3200" b="1" i="1" dirty="0" smtClean="0">
                <a:solidFill>
                  <a:schemeClr val="bg1"/>
                </a:solidFill>
                <a:latin typeface="Times New Roman" pitchFamily="18" charset="0"/>
              </a:rPr>
              <a:t>y</a:t>
            </a:r>
            <a:r>
              <a:rPr lang="en-US" alt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 -4)</a:t>
            </a:r>
            <a:endParaRPr lang="ru-RU" altLang="ru-RU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729292"/>
              </p:ext>
            </p:extLst>
          </p:nvPr>
        </p:nvGraphicFramePr>
        <p:xfrm>
          <a:off x="2339752" y="1628800"/>
          <a:ext cx="4495800" cy="452596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87388"/>
                <a:gridCol w="3808412"/>
              </a:tblGrid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-6x + 4y -8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6x + 2y -4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906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6x - 4y + 8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-6x - 4y -8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6x + 4y -8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8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chemeClr val="bg1"/>
                </a:solidFill>
              </a:rPr>
              <a:t>Математический диктант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19200"/>
            <a:ext cx="8229600" cy="45259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Сумма чисел -2,1 и 3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Разность чисел -2,1 и 3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Частное чисел -2,1 и 3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Произведение чисел -2,1 и 3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Произведение числа -7 и выражения (2х – 3у)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Произведение числа -3 и выражения (2 – 2х + 3у)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7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.Сумма чисел -2 и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</a:rPr>
              <a:t>х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равна -1,5. Найти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</a:rPr>
              <a:t>х.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7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.Разность чисел 5 и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</a:rPr>
              <a:t>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равна -7,2. Найти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</a:rPr>
              <a:t>х.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 startAt="7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.Произведение чисел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</a:rPr>
              <a:t>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 и 2,4 равно -4,8. Найти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</a:rPr>
              <a:t>х.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 startAt="7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Число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</a:rPr>
              <a:t>х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в 3 раза больше числа 1,2. Найти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</a:rPr>
              <a:t>х.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 startAt="7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Число, противоположное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</a:rPr>
              <a:t>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, равно -5. Найти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</a:rPr>
              <a:t>х.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 startAt="7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Число, противоположное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</a:rPr>
              <a:t>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, равно 2,25. Найти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</a:rPr>
              <a:t>х.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5)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DBE5F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Доска и мелки</Template>
  <TotalTime>187</TotalTime>
  <Words>607</Words>
  <Application>Microsoft Office PowerPoint</Application>
  <PresentationFormat>Экран (4:3)</PresentationFormat>
  <Paragraphs>130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CSC(5)</vt:lpstr>
      <vt:lpstr>Формула</vt:lpstr>
      <vt:lpstr>Решение уравнений</vt:lpstr>
      <vt:lpstr>Решение уравнений</vt:lpstr>
      <vt:lpstr>Презентация PowerPoint</vt:lpstr>
      <vt:lpstr>Презентация PowerPoint</vt:lpstr>
      <vt:lpstr>Упростить выражение из правой таблицы  и поставить ему в соответствие   выражение из левой таблицы</vt:lpstr>
      <vt:lpstr>Найти уравнение, равносильное уравнению   2x - 6 = 5 – 7x </vt:lpstr>
      <vt:lpstr>Найти уравнение, равносильное уравнению    -2x + 5 = 3 – 4x</vt:lpstr>
      <vt:lpstr>Найти выражение, равное выражению    -2( -3x + 2y -4)</vt:lpstr>
      <vt:lpstr>Математический диктант</vt:lpstr>
      <vt:lpstr>Проверка диктанта</vt:lpstr>
      <vt:lpstr>Разминка для глаз</vt:lpstr>
      <vt:lpstr>Разминка для глаз</vt:lpstr>
      <vt:lpstr>Презентация PowerPoint</vt:lpstr>
      <vt:lpstr>Самостоятельная работа</vt:lpstr>
      <vt:lpstr>Физкульминутка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уравнений</dc:title>
  <dc:creator>Анна</dc:creator>
  <cp:lastModifiedBy>Анна</cp:lastModifiedBy>
  <cp:revision>8</cp:revision>
  <dcterms:created xsi:type="dcterms:W3CDTF">2013-09-26T17:21:33Z</dcterms:created>
  <dcterms:modified xsi:type="dcterms:W3CDTF">2013-09-29T17:44:20Z</dcterms:modified>
</cp:coreProperties>
</file>