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82" r:id="rId8"/>
    <p:sldId id="261" r:id="rId9"/>
    <p:sldId id="280" r:id="rId10"/>
    <p:sldId id="262" r:id="rId11"/>
    <p:sldId id="263" r:id="rId12"/>
    <p:sldId id="264" r:id="rId13"/>
    <p:sldId id="279" r:id="rId14"/>
    <p:sldId id="281" r:id="rId15"/>
    <p:sldId id="277" r:id="rId16"/>
    <p:sldId id="265" r:id="rId17"/>
    <p:sldId id="266" r:id="rId18"/>
    <p:sldId id="267" r:id="rId19"/>
    <p:sldId id="268" r:id="rId20"/>
    <p:sldId id="276" r:id="rId21"/>
    <p:sldId id="283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66"/>
    <a:srgbClr val="6600FF"/>
    <a:srgbClr val="0000FF"/>
    <a:srgbClr val="00FF00"/>
    <a:srgbClr val="660066"/>
    <a:srgbClr val="FF00FF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598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134E8-2A5B-4A57-AE99-B6CCDF97FD75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44CF9-CAD1-44BA-8BAA-52B6F582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nnm.ru/blogs/sponekross/nature_wallpapers_2/" TargetMode="External"/><Relationship Id="rId13" Type="http://schemas.openxmlformats.org/officeDocument/2006/relationships/hyperlink" Target="http://kartiny.ucoz.ru/photo/kartinki/vremena_goda/osen_skachat_besplatno/64-0-17998" TargetMode="External"/><Relationship Id="rId18" Type="http://schemas.openxmlformats.org/officeDocument/2006/relationships/hyperlink" Target="http://www.liveinternet.ru/users/valera12345/post204629953/" TargetMode="External"/><Relationship Id="rId26" Type="http://schemas.openxmlformats.org/officeDocument/2006/relationships/hyperlink" Target="http://photoshare.ru/photo5122938.html" TargetMode="External"/><Relationship Id="rId39" Type="http://schemas.openxmlformats.org/officeDocument/2006/relationships/hyperlink" Target="http://www.wallpampers.ru/nature/5100" TargetMode="External"/><Relationship Id="rId3" Type="http://schemas.openxmlformats.org/officeDocument/2006/relationships/hyperlink" Target="http://4566655.beon.ru/13079-388-zimnii-les.zhtml" TargetMode="External"/><Relationship Id="rId21" Type="http://schemas.openxmlformats.org/officeDocument/2006/relationships/hyperlink" Target="http://fotki.yandex.ru/users/kri2555/view/40651/?page=2" TargetMode="External"/><Relationship Id="rId34" Type="http://schemas.openxmlformats.org/officeDocument/2006/relationships/hyperlink" Target="http://www.mota.ru/wallpapers/get/id/24917/resolution/1280x800" TargetMode="External"/><Relationship Id="rId42" Type="http://schemas.openxmlformats.org/officeDocument/2006/relationships/hyperlink" Target="http://ifolderlinks.ru/foto/priroda-v-fotografiyakh.html" TargetMode="External"/><Relationship Id="rId7" Type="http://schemas.openxmlformats.org/officeDocument/2006/relationships/hyperlink" Target="http://www.podkat.ru/index.php?newsid=71780" TargetMode="External"/><Relationship Id="rId12" Type="http://schemas.openxmlformats.org/officeDocument/2006/relationships/hyperlink" Target="http://svetikya.com/page21.shtml" TargetMode="External"/><Relationship Id="rId17" Type="http://schemas.openxmlformats.org/officeDocument/2006/relationships/hyperlink" Target="http://belosnezhka.com/post125769470" TargetMode="External"/><Relationship Id="rId25" Type="http://schemas.openxmlformats.org/officeDocument/2006/relationships/hyperlink" Target="http://anashina.com/korotkaya-pora/" TargetMode="External"/><Relationship Id="rId33" Type="http://schemas.openxmlformats.org/officeDocument/2006/relationships/hyperlink" Target="http://www.turkforum.net/1108672866-wallpaper-telden-93.html" TargetMode="External"/><Relationship Id="rId38" Type="http://schemas.openxmlformats.org/officeDocument/2006/relationships/hyperlink" Target="http://litta.ru/wallpapers/priroda/picture279-b7448176d85c26cfe003df64d2f9cf42.html" TargetMode="External"/><Relationship Id="rId2" Type="http://schemas.openxmlformats.org/officeDocument/2006/relationships/hyperlink" Target="http://my.mail.ru/community/zhelayu-udachi/30FD94C83996ADE9.html" TargetMode="External"/><Relationship Id="rId16" Type="http://schemas.openxmlformats.org/officeDocument/2006/relationships/hyperlink" Target="http://colnyshko.ru/?image=2926" TargetMode="External"/><Relationship Id="rId20" Type="http://schemas.openxmlformats.org/officeDocument/2006/relationships/hyperlink" Target="http://preobrazenie.ucoz.ru/forum/14-73-146" TargetMode="External"/><Relationship Id="rId29" Type="http://schemas.openxmlformats.org/officeDocument/2006/relationships/hyperlink" Target="http://nnm.ru/blogs/serj792/winter_scenery_wallpapers/" TargetMode="External"/><Relationship Id="rId41" Type="http://schemas.openxmlformats.org/officeDocument/2006/relationships/hyperlink" Target="http://www.1zoom.ru/%D0%9F%D1%80%D0%B8%D1%80%D0%BE%D0%B4%D0%B0/%D0%BE%D0%B1%D0%BE%D0%B8/89140/z225.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vasprintsonline.com/Blog/" TargetMode="External"/><Relationship Id="rId11" Type="http://schemas.openxmlformats.org/officeDocument/2006/relationships/hyperlink" Target="http://www.biser.info/node/222497" TargetMode="External"/><Relationship Id="rId24" Type="http://schemas.openxmlformats.org/officeDocument/2006/relationships/hyperlink" Target="http://club.foto.ru/gallery/photos/author.php?author_id=33400&amp;series_id=4221&amp;sort=awards" TargetMode="External"/><Relationship Id="rId32" Type="http://schemas.openxmlformats.org/officeDocument/2006/relationships/hyperlink" Target="http://www.liveinternet.ru/community/1148378/post91777210/" TargetMode="External"/><Relationship Id="rId37" Type="http://schemas.openxmlformats.org/officeDocument/2006/relationships/hyperlink" Target="http://www.small-pets.ru/albums/index.php?up=farmNew" TargetMode="External"/><Relationship Id="rId40" Type="http://schemas.openxmlformats.org/officeDocument/2006/relationships/hyperlink" Target="http://blogs.privet.ru/community/Art-noat/55960746" TargetMode="External"/><Relationship Id="rId5" Type="http://schemas.openxmlformats.org/officeDocument/2006/relationships/hyperlink" Target="http://expicture.ru/pictures/zima/picture61-6b5f70e1ba373ad0e1e64dd17e11f962.html" TargetMode="External"/><Relationship Id="rId15" Type="http://schemas.openxmlformats.org/officeDocument/2006/relationships/hyperlink" Target="http://photo.i.ua/channel/1058/3712689/" TargetMode="External"/><Relationship Id="rId23" Type="http://schemas.openxmlformats.org/officeDocument/2006/relationships/hyperlink" Target="http://www.bfoto.ru/bfoto_ru_456.php" TargetMode="External"/><Relationship Id="rId28" Type="http://schemas.openxmlformats.org/officeDocument/2006/relationships/hyperlink" Target="http://full-house.ru/detail.php?id=10707" TargetMode="External"/><Relationship Id="rId36" Type="http://schemas.openxmlformats.org/officeDocument/2006/relationships/hyperlink" Target="http://www.rodon.org/foto-071114103842" TargetMode="External"/><Relationship Id="rId10" Type="http://schemas.openxmlformats.org/officeDocument/2006/relationships/hyperlink" Target="http://redsoo.beon.ru/19238-819-osen.zhtml" TargetMode="External"/><Relationship Id="rId19" Type="http://schemas.openxmlformats.org/officeDocument/2006/relationships/hyperlink" Target="http://superstar.ucoz.ru/photo/4-0-243" TargetMode="External"/><Relationship Id="rId31" Type="http://schemas.openxmlformats.org/officeDocument/2006/relationships/hyperlink" Target="http://images.yandex.ru/" TargetMode="External"/><Relationship Id="rId44" Type="http://schemas.openxmlformats.org/officeDocument/2006/relationships/hyperlink" Target="http://namonitore.ru/wallpapers/big/meksika_sunrise_over_the_caribbean_1920.html" TargetMode="External"/><Relationship Id="rId4" Type="http://schemas.openxmlformats.org/officeDocument/2006/relationships/hyperlink" Target="http://www.xrest.ru/preview/8773/" TargetMode="External"/><Relationship Id="rId9" Type="http://schemas.openxmlformats.org/officeDocument/2006/relationships/hyperlink" Target="http://www.rewalls.com/download/882/800x600/" TargetMode="External"/><Relationship Id="rId14" Type="http://schemas.openxmlformats.org/officeDocument/2006/relationships/hyperlink" Target="http://yaturistka.ru/blog/travel-writer/585.html" TargetMode="External"/><Relationship Id="rId22" Type="http://schemas.openxmlformats.org/officeDocument/2006/relationships/hyperlink" Target="http://sfart.ru/info/image/0/56/5630/price/0/" TargetMode="External"/><Relationship Id="rId27" Type="http://schemas.openxmlformats.org/officeDocument/2006/relationships/hyperlink" Target="http://nnm.ru/blogs/Apologetik/zolotaya-kollekciya-oboev-s-vidami-yaponii-wallpapers-with-japan-visions-gold-collection-jpeg/" TargetMode="External"/><Relationship Id="rId30" Type="http://schemas.openxmlformats.org/officeDocument/2006/relationships/hyperlink" Target="http://namonitore.ru/wallpapers/big/gorniy_sklon_1600.html" TargetMode="External"/><Relationship Id="rId35" Type="http://schemas.openxmlformats.org/officeDocument/2006/relationships/hyperlink" Target="http://www.photosight.ru/photo/alone/224391/" TargetMode="External"/><Relationship Id="rId43" Type="http://schemas.openxmlformats.org/officeDocument/2006/relationships/hyperlink" Target="http://pda.privet.ru/blog/26675289?page=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66"/>
                </a:solidFill>
              </a:rPr>
              <a:t>Красота родной природы в стихах русских поэтов</a:t>
            </a:r>
            <a:endParaRPr lang="ru-RU" sz="4800" b="1" i="1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5776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Презентацию подготовила учитель начальных классов МОУ СОШ №9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г.Балахна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Кокуркина Е.Г.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2011 г.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nature-3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572008"/>
            <a:ext cx="2928958" cy="212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a__ ve g__l manzaras__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2357430"/>
            <a:ext cx="2809868" cy="210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_43162_104476_298746360_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2357430"/>
            <a:ext cx="3286116" cy="205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071678"/>
            <a:ext cx="36670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Уж тает снег, бегут ручьи,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 окно повеяло весною…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Засвищут скоро соловьи,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 лес оденется листвою.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Чиста небесная лазурь,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Теплей и ярче солнце стало,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Пора метелей злых и бурь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Опять надолго миновала…</a:t>
            </a:r>
          </a:p>
          <a:p>
            <a:endPara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А. Плещеев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Содержимое 7" descr="0_22a53_b347749d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14744" y="142852"/>
            <a:ext cx="4977117" cy="337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488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786190"/>
            <a:ext cx="3714776" cy="278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f146_14a6c3c6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3286124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00694" y="1357298"/>
            <a:ext cx="28980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Это утро, радость эта,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Эта мощь и дня и света,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Этот синий свод,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Этот крик и вереницы,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Эти стаи, эти птицы,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Этот говор вод,</a:t>
            </a:r>
          </a:p>
          <a:p>
            <a:endParaRPr lang="ru-RU" sz="1600" b="1" dirty="0" smtClean="0">
              <a:solidFill>
                <a:srgbClr val="660066"/>
              </a:solidFill>
            </a:endParaRP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Эти ивы и берёзы, 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Эти капли – эти слёзы,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Этот пух – не лист,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Эти горы , эти долы,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Эти мошки, эти пчёлы,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Этот зык и свист,</a:t>
            </a:r>
          </a:p>
          <a:p>
            <a:endParaRPr lang="ru-RU" sz="1600" b="1" dirty="0" smtClean="0">
              <a:solidFill>
                <a:srgbClr val="660066"/>
              </a:solidFill>
            </a:endParaRP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Эти зори без затменья,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Этот вздох ночной селенья,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Эта мгла и жар постели,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Эта дробь и эти трели,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Это всё – весна!</a:t>
            </a:r>
          </a:p>
          <a:p>
            <a:endParaRPr lang="ru-RU" sz="1600" b="1" dirty="0" smtClean="0">
              <a:solidFill>
                <a:srgbClr val="660066"/>
              </a:solidFill>
            </a:endParaRPr>
          </a:p>
          <a:p>
            <a:r>
              <a:rPr lang="ru-RU" sz="1600" b="1" dirty="0" smtClean="0">
                <a:solidFill>
                  <a:srgbClr val="660066"/>
                </a:solidFill>
              </a:rPr>
              <a:t>                                         А. Фет</a:t>
            </a:r>
            <a:endParaRPr lang="ru-RU" sz="1600" b="1" dirty="0">
              <a:solidFill>
                <a:srgbClr val="660066"/>
              </a:solidFill>
            </a:endParaRPr>
          </a:p>
        </p:txBody>
      </p:sp>
      <p:pic>
        <p:nvPicPr>
          <p:cNvPr id="5" name="Рисунок 4" descr="57003894_1385907_4522a9ae83b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4572032" cy="2907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3643314"/>
            <a:ext cx="40166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Зелень нивы, рощи лепет,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небе жаворонка трепет,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Тёплый дождь, сверканье вод,-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Вас назвавши, что прибавить?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Чем иным тебя прославить,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Жизнь души, весны приход?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		В. Жуковский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ceb513d9bdf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428604"/>
            <a:ext cx="4000528" cy="280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38f40243946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3571876"/>
            <a:ext cx="4000507" cy="300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_56dee_a3d1c125_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428604"/>
            <a:ext cx="4071966" cy="284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3500438"/>
            <a:ext cx="28705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Травка зеленеет,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Солнышко блестит;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Ласточка с весною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сени к нам летит.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 нею солнце краше…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весна милей…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Прощебечь</a:t>
            </a:r>
            <a:r>
              <a:rPr lang="ru-RU" sz="2000" b="1" dirty="0" smtClean="0">
                <a:solidFill>
                  <a:srgbClr val="002060"/>
                </a:solidFill>
              </a:rPr>
              <a:t> с дороги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Нам привет скорей!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3571876"/>
            <a:ext cx="282314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Дам тебе я зёрен;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ты песню спой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Что из стран далёких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Принесла с собой.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А. Плещеев</a:t>
            </a:r>
          </a:p>
          <a:p>
            <a:endParaRPr lang="ru-RU" dirty="0"/>
          </a:p>
        </p:txBody>
      </p:sp>
      <p:pic>
        <p:nvPicPr>
          <p:cNvPr id="6" name="Рисунок 5" descr="0_71fa6_aeb82f49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28624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_2a225_65bfb5e2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14290"/>
            <a:ext cx="414340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Прошли дожди, апрель теплеет,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Всю ночь – туман, а поутру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Весенний воздух точно млеет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И мягкой дымкою синеет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В далёких просеках в бору.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И тихо дремлет бор зелёный,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И в серебре лесных озёр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Ещё стройней его колонны,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Ещё свежее сосен кроны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И нежных лиственниц узор!</a:t>
            </a:r>
          </a:p>
          <a:p>
            <a:pPr>
              <a:buNone/>
            </a:pPr>
            <a:endParaRPr lang="ru-RU" sz="2000" b="1" dirty="0" smtClean="0">
              <a:solidFill>
                <a:srgbClr val="6633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				И. Бунин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4" descr="143182-1024x7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1571612"/>
            <a:ext cx="457203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</a:rPr>
              <a:t>Лето</a:t>
            </a:r>
            <a:endParaRPr lang="ru-RU" sz="80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57086_1280_1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4942" y="1571612"/>
            <a:ext cx="3357586" cy="2686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1276649531_133185_1280_8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000496" y="4429132"/>
            <a:ext cx="3643338" cy="2277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357290" y="1571612"/>
            <a:ext cx="23024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Ярко солнце светит,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воздухе тепло,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куда ни глянешь-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Всё кругом светло,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 лугу пестреют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Яркие цветы,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Золотом облиты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Тёмные листы.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И.Суриков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4003314_slovo_pic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142852"/>
            <a:ext cx="422445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lowers_ref_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786190"/>
            <a:ext cx="3905251" cy="2928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a422dcb966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786190"/>
            <a:ext cx="3857652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395494_378703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214282" y="142852"/>
            <a:ext cx="4148487" cy="2915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e32_3f44fbf5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286248" y="1428736"/>
            <a:ext cx="487107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FF"/>
                </a:solidFill>
              </a:rPr>
              <a:t>Смотри, как роща зеленеет,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Палящим солнцем облита,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А в ней какою негой веет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От каждой ветки и листа!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Войдём и сядем под корнями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Дерев, поимых родником,-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Там, где, </a:t>
            </a:r>
            <a:r>
              <a:rPr lang="ru-RU" sz="2000" b="1" dirty="0" err="1" smtClean="0">
                <a:solidFill>
                  <a:srgbClr val="6600FF"/>
                </a:solidFill>
              </a:rPr>
              <a:t>обвеяных</a:t>
            </a:r>
            <a:r>
              <a:rPr lang="ru-RU" sz="2000" b="1" dirty="0" smtClean="0">
                <a:solidFill>
                  <a:srgbClr val="6600FF"/>
                </a:solidFill>
              </a:rPr>
              <a:t> их мглами,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Он шепчет в сумраке немом.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Над нами бредят их вершины,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В полдневный зной погружены,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И лишь порою крик орлиный</a:t>
            </a:r>
          </a:p>
          <a:p>
            <a:r>
              <a:rPr lang="ru-RU" sz="2000" b="1" dirty="0" smtClean="0">
                <a:solidFill>
                  <a:srgbClr val="6600FF"/>
                </a:solidFill>
              </a:rPr>
              <a:t>До нас доходит с вышины…</a:t>
            </a:r>
          </a:p>
          <a:p>
            <a:endParaRPr lang="ru-RU" sz="2000" b="1" dirty="0" smtClean="0">
              <a:solidFill>
                <a:srgbClr val="6600FF"/>
              </a:solidFill>
            </a:endParaRPr>
          </a:p>
          <a:p>
            <a:r>
              <a:rPr lang="ru-RU" b="1" dirty="0" smtClean="0">
                <a:solidFill>
                  <a:srgbClr val="6600FF"/>
                </a:solidFill>
              </a:rPr>
              <a:t>Ф. Тютчев «Смотри как роща зеленеет…»</a:t>
            </a:r>
          </a:p>
          <a:p>
            <a:endParaRPr lang="ru-RU" sz="2000" b="1" dirty="0">
              <a:solidFill>
                <a:srgbClr val="6600FF"/>
              </a:solidFill>
            </a:endParaRPr>
          </a:p>
        </p:txBody>
      </p:sp>
      <p:pic>
        <p:nvPicPr>
          <p:cNvPr id="5" name="Рисунок 4" descr="58569747_11fc1acf650f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3429000"/>
            <a:ext cx="2276038" cy="3262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ww_yeniresim_com_-_Aa_Resimleri_-_am_Aa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00562" y="214290"/>
            <a:ext cx="4501098" cy="3375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_14f65_56834406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821885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2976" y="0"/>
            <a:ext cx="19771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</a:rPr>
              <a:t>Румяной зарёю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Покрылся восток.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В селе, за рекою,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Потух огонёк.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Росой окропились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Цветы на полях.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Стада пробудились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На мягких лугах.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Седые туманы 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Плывут к облакам,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Гусей караваны</a:t>
            </a:r>
          </a:p>
          <a:p>
            <a:r>
              <a:rPr lang="ru-RU" sz="1600" b="1" dirty="0" smtClean="0">
                <a:solidFill>
                  <a:schemeClr val="accent6"/>
                </a:solidFill>
              </a:rPr>
              <a:t>Несутся к лугам.</a:t>
            </a:r>
          </a:p>
          <a:p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4071942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/>
                </a:solidFill>
              </a:rPr>
              <a:t>Проснулися</a:t>
            </a:r>
            <a:r>
              <a:rPr lang="ru-RU" b="1" dirty="0" smtClean="0">
                <a:solidFill>
                  <a:schemeClr val="accent6"/>
                </a:solidFill>
              </a:rPr>
              <a:t> люди,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Спешат на поля,</a:t>
            </a:r>
          </a:p>
          <a:p>
            <a:r>
              <a:rPr lang="ru-RU" b="1" dirty="0" err="1" smtClean="0">
                <a:solidFill>
                  <a:schemeClr val="accent6"/>
                </a:solidFill>
              </a:rPr>
              <a:t>Явилося</a:t>
            </a:r>
            <a:r>
              <a:rPr lang="ru-RU" b="1" dirty="0" smtClean="0">
                <a:solidFill>
                  <a:schemeClr val="accent6"/>
                </a:solidFill>
              </a:rPr>
              <a:t> солнце,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Ликует земля.</a:t>
            </a:r>
          </a:p>
          <a:p>
            <a:endParaRPr lang="ru-RU" b="1" dirty="0" smtClean="0">
              <a:solidFill>
                <a:schemeClr val="accent6"/>
              </a:solidFill>
            </a:endParaRPr>
          </a:p>
          <a:p>
            <a:r>
              <a:rPr lang="ru-RU" b="1" dirty="0" smtClean="0">
                <a:solidFill>
                  <a:schemeClr val="accent6"/>
                </a:solidFill>
              </a:rPr>
              <a:t>              А.С. Пушкин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9ae3_dd3ee504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28586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accent5">
                    <a:lumMod val="75000"/>
                  </a:schemeClr>
                </a:solidFill>
              </a:rPr>
              <a:t>Зима</a:t>
            </a:r>
            <a:endParaRPr lang="ru-RU" sz="9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41b80_87625c2b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6" y="1643050"/>
            <a:ext cx="2905145" cy="2178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_23446_c84cdd9f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4395640"/>
            <a:ext cx="3286148" cy="246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1643050"/>
            <a:ext cx="222246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Чудная картина,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Как ты мне родна: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Белая равнина,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Полная луна,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 Свет небес высоких,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И блестящий снег,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И саней далёких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Одинокий бег.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                        А. Фет.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1428736"/>
            <a:ext cx="306365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Зимним холодом пахнуло</a:t>
            </a: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поля и на леса.</a:t>
            </a: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Ярким пурпуром </a:t>
            </a:r>
            <a:r>
              <a:rPr lang="ru-RU" sz="1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зажглися</a:t>
            </a:r>
            <a:endParaRPr lang="ru-RU" sz="1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Пред закатом небеса.</a:t>
            </a:r>
          </a:p>
          <a:p>
            <a:endParaRPr lang="ru-RU" sz="1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Ночью буря бушевала,</a:t>
            </a: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 с рассветом на село,</a:t>
            </a: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пруды, на сад пустынный</a:t>
            </a: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Первым снегом понесло.</a:t>
            </a:r>
          </a:p>
          <a:p>
            <a:endParaRPr lang="ru-RU" sz="1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 сегодня над широкой</a:t>
            </a: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Белой скатертью полей.</a:t>
            </a: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Мы простились с запоздалой</a:t>
            </a: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Вереницею гусей.</a:t>
            </a:r>
          </a:p>
          <a:p>
            <a:endParaRPr lang="ru-RU" sz="1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А. Бунин</a:t>
            </a:r>
          </a:p>
          <a:p>
            <a:endParaRPr lang="ru-RU" sz="1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" name="Рисунок 9" descr="luceneve2eq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58016" y="5000636"/>
            <a:ext cx="2151509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4942" y="214290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488" y="2714621"/>
            <a:ext cx="371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Неохотно и несмело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Солнце смотрит на поля.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Чу, за тучей прогремело.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Принахмурилась земля.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Вот пробилась из-за тучи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Синей молнии струя-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Пламень белый и летучий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Окаймил её края.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Чаще капли дождевые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Вихрем пыль летит с полей,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И раскаты громовые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Всё сердиты и смелей.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                   Ф. Тютчев «Гроза»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8" name="Рисунок 7" descr="42353880_9634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14290"/>
            <a:ext cx="3357586" cy="2427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571612"/>
            <a:ext cx="41751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здесь свежо под липою густою –</a:t>
            </a:r>
          </a:p>
          <a:p>
            <a:r>
              <a:rPr lang="ru-RU" b="1" dirty="0" smtClean="0"/>
              <a:t>Полдневный зной сюда не проникал,</a:t>
            </a:r>
          </a:p>
          <a:p>
            <a:r>
              <a:rPr lang="ru-RU" b="1" dirty="0" smtClean="0"/>
              <a:t>И тысячи висящих надо мною</a:t>
            </a:r>
          </a:p>
          <a:p>
            <a:r>
              <a:rPr lang="ru-RU" b="1" dirty="0" smtClean="0"/>
              <a:t>Качаются душистых опахал.</a:t>
            </a:r>
          </a:p>
          <a:p>
            <a:endParaRPr lang="ru-RU" b="1" dirty="0" smtClean="0"/>
          </a:p>
          <a:p>
            <a:r>
              <a:rPr lang="ru-RU" b="1" dirty="0" smtClean="0"/>
              <a:t>А там, вдали, сверкает воздух жгучий,</a:t>
            </a:r>
          </a:p>
          <a:p>
            <a:r>
              <a:rPr lang="ru-RU" b="1" dirty="0" err="1" smtClean="0"/>
              <a:t>Колебляся</a:t>
            </a:r>
            <a:r>
              <a:rPr lang="ru-RU" b="1" dirty="0" smtClean="0"/>
              <a:t>, как будто дремлет он.</a:t>
            </a:r>
          </a:p>
          <a:p>
            <a:r>
              <a:rPr lang="ru-RU" b="1" dirty="0" smtClean="0"/>
              <a:t>Так резко- сух снотворный и трескучий</a:t>
            </a:r>
          </a:p>
          <a:p>
            <a:r>
              <a:rPr lang="ru-RU" b="1" dirty="0" smtClean="0"/>
              <a:t>Кузнечиков неугомонный звон.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		А. Майков	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6" name="Рисунок 5" descr="200906211315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714488"/>
            <a:ext cx="4357718" cy="3486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FF"/>
                </a:solidFill>
              </a:rPr>
              <a:t>Осень</a:t>
            </a:r>
            <a:endParaRPr lang="ru-RU" sz="8000" b="1" i="1" dirty="0">
              <a:solidFill>
                <a:srgbClr val="FF00FF"/>
              </a:solidFill>
            </a:endParaRPr>
          </a:p>
        </p:txBody>
      </p:sp>
      <p:pic>
        <p:nvPicPr>
          <p:cNvPr id="4" name="Содержимое 3" descr="0_380_41a903f8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643050"/>
            <a:ext cx="4214842" cy="3161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9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429000"/>
            <a:ext cx="4500594" cy="3090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018581_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14744" y="1857364"/>
            <a:ext cx="5180422" cy="3453614"/>
          </a:xfrm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32529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</a:rPr>
              <a:t>Слава тебе, поднебесный,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Радостный краткий покой!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Солнечный блеск твой чудесный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С нашей играет рекой,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С рощей играет багряной,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С россыпью ягод в сенях,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Словно бы праздник нагрянул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На златогривых конях!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Радуюсь громкому лаю,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Листьям, корове, грачу,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И ничего не желаю,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И ничего не хочу!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И никому не известно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То, что, с зимой говоря,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В бездне таится небесный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Ветер и грусть октября…</a:t>
            </a:r>
          </a:p>
          <a:p>
            <a:endParaRPr lang="ru-RU" b="1" dirty="0" smtClean="0">
              <a:solidFill>
                <a:srgbClr val="00FF00"/>
              </a:solidFill>
            </a:endParaRPr>
          </a:p>
          <a:p>
            <a:r>
              <a:rPr lang="ru-RU" b="1" dirty="0" smtClean="0">
                <a:solidFill>
                  <a:srgbClr val="00FF00"/>
                </a:solidFill>
              </a:rPr>
              <a:t>        Н. Рубцов «Сентябрь».</a:t>
            </a:r>
          </a:p>
          <a:p>
            <a:endParaRPr lang="ru-RU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0192b3fa0a10a4b5d36508190322b4c_fu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571876"/>
            <a:ext cx="3905379" cy="293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a__ ve g__l manzaras__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571876"/>
            <a:ext cx="3905251" cy="292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0a24e5f8253cd52fd8764f5e6c161dca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142844" y="285728"/>
            <a:ext cx="3975411" cy="269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reWalls_com-5358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285728"/>
            <a:ext cx="4357718" cy="2678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verandwoodki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4000504"/>
            <a:ext cx="3643338" cy="273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eqy13tcx04skhn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285728"/>
            <a:ext cx="4000843" cy="3203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0"/>
            <a:ext cx="24488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Поспевает брусника,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Стали дни холоднее,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И от птичьего крика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В сердце стало грустнее.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Стаи птиц улетают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Прочь, за синее море,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Все деревья блистают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В разноцветном  узоре.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4143380"/>
            <a:ext cx="29770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Солнце реже смеётся,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Нет в цветах благовонья.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Скоро Осень проснётся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И заплачет спросонья.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                          К. Бальмонт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_139036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4942" y="3714752"/>
            <a:ext cx="3571870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ount-shuksa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357166"/>
            <a:ext cx="3571900" cy="2678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42910" y="928670"/>
            <a:ext cx="40804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Тихо в чаще </a:t>
            </a:r>
            <a:r>
              <a:rPr lang="ru-RU" b="1" dirty="0" err="1" smtClean="0">
                <a:solidFill>
                  <a:srgbClr val="00B050"/>
                </a:solidFill>
              </a:rPr>
              <a:t>можжевеля</a:t>
            </a:r>
            <a:r>
              <a:rPr lang="ru-RU" b="1" dirty="0" smtClean="0">
                <a:solidFill>
                  <a:srgbClr val="00B050"/>
                </a:solidFill>
              </a:rPr>
              <a:t> по обрыву.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Осень, рыжая кобыла, чешет гривы.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Над речным покровом берегов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Слышен синий лязг подков.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Схимник – ветер шагом осторожным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Мнёт листву по выступам дорожным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И целует на рябиновом кусту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Язвы красные незримому Христу.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С. Есенин «Осень».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80_41a903f8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3429000"/>
            <a:ext cx="4143404" cy="3107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2166824_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42852"/>
            <a:ext cx="4143404" cy="3107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714356"/>
            <a:ext cx="42846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Есть в осени первоначальной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Короткая, но дивная пора –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Весь день стоит как бы хрустальный,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 лучезарны вечера…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Где бодрый серп гулял и падал колос,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Теперь уж пусто всё – простор везде,-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Лишь паутины тонкий волос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Блестит на праздной борозде.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Пустеет воздух, птиц не слышно боле,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Но далеко ещё до первых зимних бурь-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 льётся чистая и тёплая лазурь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На отдыхающее поле…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			Ф. Тютчев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736"/>
            <a:ext cx="5378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Осенние листья по ветру кружат,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Осенние листья в тревоге вопят: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«Всё гибнет, всё гибнет! Ты черен и гол,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 лес наш родимый, конец твой пришёл!»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Не слышит тревоги их царственный лес.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Под тёмной лазурью суровых небес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Его спеленали могучие сны,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зреет в нём сила для новой весны.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  			А. Майков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73045_poster2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14876" y="3500438"/>
            <a:ext cx="4333777" cy="288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626121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 smtClean="0">
                <a:hlinkClick r:id="rId2"/>
              </a:rPr>
              <a:t>http://my.mail.ru/community/zhelayu-udachi/30FD94C83996ADE9.html</a:t>
            </a:r>
            <a:endParaRPr lang="ru-RU" b="1" dirty="0" smtClean="0"/>
          </a:p>
          <a:p>
            <a:r>
              <a:rPr lang="en-US" b="1" dirty="0" smtClean="0">
                <a:hlinkClick r:id="rId3"/>
              </a:rPr>
              <a:t>http://4566655.beon.ru/13079-388-zimnii-les.zhtml</a:t>
            </a:r>
            <a:endParaRPr lang="ru-RU" b="1" dirty="0" smtClean="0"/>
          </a:p>
          <a:p>
            <a:r>
              <a:rPr lang="en-US" b="1" dirty="0" smtClean="0">
                <a:hlinkClick r:id="rId4"/>
              </a:rPr>
              <a:t>http://www.xrest.ru/preview/8773/</a:t>
            </a:r>
            <a:endParaRPr lang="ru-RU" b="1" dirty="0" smtClean="0"/>
          </a:p>
          <a:p>
            <a:r>
              <a:rPr lang="en-US" b="1" dirty="0" smtClean="0">
                <a:hlinkClick r:id="rId5"/>
              </a:rPr>
              <a:t>http://expicture.ru/pictures/zima/picture61-6b5f70e1ba373ad0e1e64dd17e11f962.html</a:t>
            </a:r>
            <a:endParaRPr lang="ru-RU" b="1" dirty="0" smtClean="0"/>
          </a:p>
          <a:p>
            <a:r>
              <a:rPr lang="en-US" b="1" dirty="0" smtClean="0">
                <a:hlinkClick r:id="rId6"/>
              </a:rPr>
              <a:t>http://www.canvasprintsonline.com/Blog/</a:t>
            </a:r>
            <a:endParaRPr lang="ru-RU" b="1" dirty="0" smtClean="0"/>
          </a:p>
          <a:p>
            <a:r>
              <a:rPr lang="en-US" b="1" dirty="0" smtClean="0">
                <a:hlinkClick r:id="rId7"/>
              </a:rPr>
              <a:t>http://www.podkat.ru/index.php?newsid=71780</a:t>
            </a:r>
            <a:endParaRPr lang="ru-RU" b="1" dirty="0" smtClean="0"/>
          </a:p>
          <a:p>
            <a:r>
              <a:rPr lang="en-US" b="1" dirty="0" smtClean="0">
                <a:hlinkClick r:id="rId8"/>
              </a:rPr>
              <a:t>http://nnm.ru/blogs/sponekross/nature_wallpapers_2/</a:t>
            </a:r>
            <a:endParaRPr lang="ru-RU" b="1" dirty="0" smtClean="0"/>
          </a:p>
          <a:p>
            <a:r>
              <a:rPr lang="en-US" b="1" dirty="0" smtClean="0">
                <a:hlinkClick r:id="rId9"/>
              </a:rPr>
              <a:t>http://www.rewalls.com/download/882/800x600/</a:t>
            </a:r>
            <a:endParaRPr lang="ru-RU" b="1" dirty="0" smtClean="0"/>
          </a:p>
          <a:p>
            <a:r>
              <a:rPr lang="en-US" b="1" dirty="0" smtClean="0">
                <a:hlinkClick r:id="rId10"/>
              </a:rPr>
              <a:t>http://redsoo.beon.ru/19238-819-osen.zhtml</a:t>
            </a:r>
            <a:endParaRPr lang="ru-RU" b="1" dirty="0" smtClean="0"/>
          </a:p>
          <a:p>
            <a:r>
              <a:rPr lang="en-US" b="1" dirty="0" smtClean="0">
                <a:hlinkClick r:id="rId11"/>
              </a:rPr>
              <a:t>http://www.biser.info/node/222497</a:t>
            </a:r>
            <a:endParaRPr lang="ru-RU" b="1" dirty="0" smtClean="0"/>
          </a:p>
          <a:p>
            <a:r>
              <a:rPr lang="en-US" b="1" dirty="0" smtClean="0">
                <a:hlinkClick r:id="rId12"/>
              </a:rPr>
              <a:t>http://svetikya.com/page21.shtml</a:t>
            </a:r>
            <a:endParaRPr lang="ru-RU" b="1" dirty="0" smtClean="0"/>
          </a:p>
          <a:p>
            <a:r>
              <a:rPr lang="en-US" b="1" dirty="0" smtClean="0">
                <a:hlinkClick r:id="rId13"/>
              </a:rPr>
              <a:t>http://kartiny.ucoz.ru/photo/kartinki/vremena_goda/osen_skachat_besplatno/64-0-17998</a:t>
            </a:r>
            <a:endParaRPr lang="ru-RU" b="1" dirty="0" smtClean="0"/>
          </a:p>
          <a:p>
            <a:r>
              <a:rPr lang="en-US" b="1" dirty="0" smtClean="0">
                <a:hlinkClick r:id="rId14"/>
              </a:rPr>
              <a:t>http://yaturistka.ru/blog/travel-writer/585.html</a:t>
            </a:r>
            <a:endParaRPr lang="ru-RU" b="1" dirty="0" smtClean="0"/>
          </a:p>
          <a:p>
            <a:r>
              <a:rPr lang="en-US" b="1" dirty="0" smtClean="0">
                <a:hlinkClick r:id="rId15"/>
              </a:rPr>
              <a:t>http://photo.i.ua/channel/1058/3712689/</a:t>
            </a:r>
            <a:endParaRPr lang="ru-RU" b="1" dirty="0" smtClean="0"/>
          </a:p>
          <a:p>
            <a:r>
              <a:rPr lang="en-US" b="1" dirty="0" smtClean="0">
                <a:hlinkClick r:id="rId16"/>
              </a:rPr>
              <a:t>http://colnyshko.ru/?image=2926</a:t>
            </a:r>
            <a:endParaRPr lang="ru-RU" b="1" dirty="0" smtClean="0"/>
          </a:p>
          <a:p>
            <a:r>
              <a:rPr lang="en-US" b="1" dirty="0" smtClean="0">
                <a:hlinkClick r:id="rId17"/>
              </a:rPr>
              <a:t>http://belosnezhka.com/post125769470</a:t>
            </a:r>
            <a:endParaRPr lang="ru-RU" b="1" dirty="0" smtClean="0"/>
          </a:p>
          <a:p>
            <a:r>
              <a:rPr lang="en-US" b="1" dirty="0" smtClean="0">
                <a:hlinkClick r:id="rId18"/>
              </a:rPr>
              <a:t>http://www.liveinternet.ru/users/valera12345/post204629953/</a:t>
            </a:r>
            <a:endParaRPr lang="ru-RU" b="1" dirty="0" smtClean="0"/>
          </a:p>
          <a:p>
            <a:r>
              <a:rPr lang="en-US" b="1" dirty="0" smtClean="0">
                <a:hlinkClick r:id="rId19"/>
              </a:rPr>
              <a:t>http://superstar.ucoz.ru/photo/4-0-243</a:t>
            </a:r>
            <a:endParaRPr lang="ru-RU" b="1" dirty="0" smtClean="0"/>
          </a:p>
          <a:p>
            <a:r>
              <a:rPr lang="en-US" b="1" dirty="0" smtClean="0">
                <a:hlinkClick r:id="rId20"/>
              </a:rPr>
              <a:t>http://preobrazenie.ucoz.ru/forum/14-73-146</a:t>
            </a:r>
            <a:endParaRPr lang="ru-RU" b="1" dirty="0" smtClean="0"/>
          </a:p>
          <a:p>
            <a:r>
              <a:rPr lang="en-US" b="1" dirty="0" smtClean="0">
                <a:hlinkClick r:id="rId21"/>
              </a:rPr>
              <a:t>http://fotki.yandex.ru/users/kri2555/view/40651/?page=2</a:t>
            </a:r>
            <a:endParaRPr lang="ru-RU" b="1" dirty="0" smtClean="0"/>
          </a:p>
          <a:p>
            <a:r>
              <a:rPr lang="en-US" b="1" dirty="0" smtClean="0">
                <a:hlinkClick r:id="rId22"/>
              </a:rPr>
              <a:t>http://sfart.ru/info/image/0/56/5630/price/0/</a:t>
            </a:r>
            <a:endParaRPr lang="ru-RU" b="1" dirty="0" smtClean="0"/>
          </a:p>
          <a:p>
            <a:r>
              <a:rPr lang="en-US" b="1" dirty="0" smtClean="0">
                <a:hlinkClick r:id="rId23"/>
              </a:rPr>
              <a:t>http://www.bfoto.ru/bfoto_ru_456.php</a:t>
            </a:r>
            <a:endParaRPr lang="ru-RU" b="1" dirty="0" smtClean="0"/>
          </a:p>
          <a:p>
            <a:r>
              <a:rPr lang="en-US" b="1" dirty="0" smtClean="0">
                <a:hlinkClick r:id="rId24"/>
              </a:rPr>
              <a:t>http://club.foto.ru/gallery/photos/author.php?author_id=33400&amp;series_id=4221&amp;sort=awards</a:t>
            </a:r>
            <a:endParaRPr lang="ru-RU" b="1" dirty="0" smtClean="0"/>
          </a:p>
          <a:p>
            <a:r>
              <a:rPr lang="en-US" b="1" dirty="0" smtClean="0">
                <a:hlinkClick r:id="rId25"/>
              </a:rPr>
              <a:t>http://anashina.com/korotkaya-pora/</a:t>
            </a:r>
            <a:endParaRPr lang="ru-RU" b="1" dirty="0" smtClean="0"/>
          </a:p>
          <a:p>
            <a:r>
              <a:rPr lang="en-US" b="1" dirty="0" smtClean="0">
                <a:hlinkClick r:id="rId26"/>
              </a:rPr>
              <a:t>http://photoshare.ru/photo5122938.html</a:t>
            </a:r>
            <a:endParaRPr lang="ru-RU" b="1" dirty="0" smtClean="0"/>
          </a:p>
          <a:p>
            <a:r>
              <a:rPr lang="en-US" b="1" dirty="0" smtClean="0">
                <a:hlinkClick r:id="rId27"/>
              </a:rPr>
              <a:t>http://nnm.ru/blogs/Apologetik/zolotaya-kollekciya-oboev-s-vidami-yaponii-wallpapers-with-japan-visions-gold-collection-jpeg/</a:t>
            </a:r>
            <a:endParaRPr lang="ru-RU" b="1" dirty="0" smtClean="0"/>
          </a:p>
          <a:p>
            <a:r>
              <a:rPr lang="en-US" b="1" dirty="0" smtClean="0">
                <a:hlinkClick r:id="rId28"/>
              </a:rPr>
              <a:t>http://full-house.ru/detail.php?id=10707</a:t>
            </a:r>
            <a:endParaRPr lang="ru-RU" b="1" dirty="0" smtClean="0"/>
          </a:p>
          <a:p>
            <a:r>
              <a:rPr lang="en-US" b="1" dirty="0" smtClean="0">
                <a:hlinkClick r:id="rId29"/>
              </a:rPr>
              <a:t>http://nnm.ru/blogs/serj792/winter_scenery_wallpapers/</a:t>
            </a:r>
            <a:endParaRPr lang="ru-RU" b="1" dirty="0" smtClean="0"/>
          </a:p>
          <a:p>
            <a:r>
              <a:rPr lang="en-US" b="1" dirty="0" smtClean="0">
                <a:hlinkClick r:id="rId30"/>
              </a:rPr>
              <a:t>http://namonitore.ru/wallpapers/big/gorniy_sklon_1600.html</a:t>
            </a:r>
            <a:endParaRPr lang="ru-RU" b="1" dirty="0" smtClean="0"/>
          </a:p>
          <a:p>
            <a:r>
              <a:rPr lang="en-US" b="1" dirty="0" smtClean="0">
                <a:hlinkClick r:id="rId31"/>
              </a:rPr>
              <a:t>http://images.yandex.ru/#!/yandsearch?p=22&amp;text=%D0%B7%D0%B8%D0%BC%D0%B0%20%D1%84%D0%BE%D1%82%D0%BE&amp;img_url=www.fresher.ru%252Fimages4%252Fpejzazhi-viktora-tiganova%252F1.jpg&amp;pos=904&amp;rpt=simage</a:t>
            </a:r>
            <a:endParaRPr lang="ru-RU" b="1" dirty="0" smtClean="0"/>
          </a:p>
          <a:p>
            <a:r>
              <a:rPr lang="en-US" b="1" dirty="0" smtClean="0">
                <a:hlinkClick r:id="rId32"/>
              </a:rPr>
              <a:t>http://www.liveinternet.ru/community/1148378/post91777210/</a:t>
            </a:r>
            <a:endParaRPr lang="ru-RU" b="1" dirty="0" smtClean="0"/>
          </a:p>
          <a:p>
            <a:r>
              <a:rPr lang="en-US" b="1" dirty="0" smtClean="0">
                <a:hlinkClick r:id="rId31"/>
              </a:rPr>
              <a:t>http://images.yandex.ru/#!/yandsearch?p=37&amp;text=%D0%94%D0%B5%D1%80%D0%B5%D0%B2%D0%BD%D1%8F%20%D0%B7%D0%B8%D0%BC%D0%BE%D0%B9&amp;img_url=cs9846.userapi.com%252Fu7252583%252F127113961%252Fx_f99880c4.jpg&amp;pos=1488&amp;rpt=simage</a:t>
            </a:r>
            <a:endParaRPr lang="ru-RU" b="1" dirty="0" smtClean="0"/>
          </a:p>
          <a:p>
            <a:r>
              <a:rPr lang="en-US" b="1" dirty="0" smtClean="0">
                <a:hlinkClick r:id="rId33"/>
              </a:rPr>
              <a:t>http://www.turkforum.net/1108672866-wallpaper-telden-93.html</a:t>
            </a:r>
            <a:endParaRPr lang="ru-RU" b="1" dirty="0" smtClean="0"/>
          </a:p>
          <a:p>
            <a:r>
              <a:rPr lang="en-US" b="1" dirty="0" smtClean="0">
                <a:hlinkClick r:id="rId34"/>
              </a:rPr>
              <a:t>http://www.mota.ru/wallpapers/get/id/24917/resolution/1280x800</a:t>
            </a:r>
            <a:endParaRPr lang="ru-RU" b="1" dirty="0" smtClean="0"/>
          </a:p>
          <a:p>
            <a:r>
              <a:rPr lang="en-US" b="1" dirty="0" smtClean="0">
                <a:hlinkClick r:id="rId35"/>
              </a:rPr>
              <a:t>http://www.photosight.ru/photo/alone/224391/</a:t>
            </a:r>
            <a:endParaRPr lang="ru-RU" b="1" dirty="0" smtClean="0"/>
          </a:p>
          <a:p>
            <a:r>
              <a:rPr lang="en-US" b="1" dirty="0" smtClean="0">
                <a:hlinkClick r:id="rId36"/>
              </a:rPr>
              <a:t>http://www.rodon.org/foto-071114103842</a:t>
            </a:r>
            <a:endParaRPr lang="ru-RU" b="1" dirty="0" smtClean="0"/>
          </a:p>
          <a:p>
            <a:r>
              <a:rPr lang="en-US" b="1" dirty="0" smtClean="0">
                <a:hlinkClick r:id="rId37"/>
              </a:rPr>
              <a:t>http://www.small-pets.ru/albums/index.php?up=farmNew</a:t>
            </a:r>
            <a:endParaRPr lang="ru-RU" b="1" dirty="0" smtClean="0"/>
          </a:p>
          <a:p>
            <a:r>
              <a:rPr lang="en-US" b="1" dirty="0" smtClean="0">
                <a:hlinkClick r:id="rId38"/>
              </a:rPr>
              <a:t>http://litta.ru/wallpapers/priroda/picture279-b7448176d85c26cfe003df64d2f9cf42.html</a:t>
            </a:r>
            <a:endParaRPr lang="ru-RU" b="1" dirty="0" smtClean="0"/>
          </a:p>
          <a:p>
            <a:r>
              <a:rPr lang="en-US" b="1" dirty="0" smtClean="0">
                <a:hlinkClick r:id="rId39"/>
              </a:rPr>
              <a:t>http://www.wallpampers.ru/nature/5100</a:t>
            </a:r>
            <a:endParaRPr lang="ru-RU" b="1" dirty="0" smtClean="0"/>
          </a:p>
          <a:p>
            <a:r>
              <a:rPr lang="en-US" b="1" dirty="0" smtClean="0">
                <a:hlinkClick r:id="rId40"/>
              </a:rPr>
              <a:t>http://blogs.privet.ru/community/Art-noat/55960746</a:t>
            </a:r>
            <a:endParaRPr lang="ru-RU" b="1" dirty="0" smtClean="0"/>
          </a:p>
          <a:p>
            <a:r>
              <a:rPr lang="en-US" b="1" dirty="0" smtClean="0">
                <a:hlinkClick r:id="rId41"/>
              </a:rPr>
              <a:t>http://www.1zoom.ru/%D0%9F%D1%80%D0%B8%D1%80%D0%BE%D0%B4%D0%B0/%D0%BE%D0%B1%D0%BE%D0%B8/89140/z225.5/</a:t>
            </a:r>
            <a:endParaRPr lang="ru-RU" b="1" dirty="0" smtClean="0"/>
          </a:p>
          <a:p>
            <a:r>
              <a:rPr lang="en-US" b="1" dirty="0" smtClean="0">
                <a:hlinkClick r:id="rId42"/>
              </a:rPr>
              <a:t>http://ifolderlinks.ru/foto/priroda-v-fotografiyakh.html</a:t>
            </a:r>
            <a:endParaRPr lang="ru-RU" b="1" dirty="0" smtClean="0"/>
          </a:p>
          <a:p>
            <a:r>
              <a:rPr lang="en-US" b="1" dirty="0" smtClean="0">
                <a:hlinkClick r:id="rId43"/>
              </a:rPr>
              <a:t>http://pda.privet.ru/blog/26675289?page=13</a:t>
            </a:r>
            <a:endParaRPr lang="ru-RU" b="1" dirty="0" smtClean="0"/>
          </a:p>
          <a:p>
            <a:r>
              <a:rPr lang="en-US" b="1" dirty="0" smtClean="0">
                <a:hlinkClick r:id="rId44"/>
              </a:rPr>
              <a:t>http://namonitore.ru/wallpapers/big/meksika_sunrise_over_the_caribbean_1920.html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             </a:t>
            </a:r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c29032a3fd8f17876f9f647b4f3ca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857752" y="142852"/>
            <a:ext cx="4186049" cy="334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1_1024_7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571876"/>
            <a:ext cx="4190989" cy="3143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357298"/>
            <a:ext cx="49671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</a:rPr>
              <a:t>Вот север, тучи нагоняя,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Дохнул, завыл - и вот сама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Идёт волшебница-зима,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Пришла, рассыпалась; клоками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повисла на суках дубов,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Легла волнистыми коврами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Среди полей вокруг холмов.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Брега с недвижною рекою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Сравняла пухлой пеленою;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Блеснул мороз, и рады мы</a:t>
            </a:r>
          </a:p>
          <a:p>
            <a:r>
              <a:rPr lang="ru-RU" sz="2400" b="1" dirty="0" smtClean="0">
                <a:solidFill>
                  <a:srgbClr val="6600FF"/>
                </a:solidFill>
              </a:rPr>
              <a:t>Проказам матушки - зимы.</a:t>
            </a:r>
          </a:p>
          <a:p>
            <a:endParaRPr lang="ru-RU" sz="2400" b="1" dirty="0" smtClean="0">
              <a:solidFill>
                <a:srgbClr val="6600FF"/>
              </a:solidFill>
            </a:endParaRPr>
          </a:p>
          <a:p>
            <a:r>
              <a:rPr lang="ru-RU" sz="2400" b="1" dirty="0" smtClean="0">
                <a:solidFill>
                  <a:srgbClr val="6600FF"/>
                </a:solidFill>
              </a:rPr>
              <a:t>                                    А.С.Пушкин</a:t>
            </a:r>
            <a:endParaRPr lang="ru-RU" sz="24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792372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0" y="214290"/>
            <a:ext cx="4303193" cy="3227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3500438"/>
            <a:ext cx="4286248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285728"/>
            <a:ext cx="29642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Чародейкою зимою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Околдован, лес стоит-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И под снежной бахромою,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Неподвижною, немою,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Чудной жизнью он блестит.</a:t>
            </a: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И стоит он, околдован,-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Не мертвец и не живой-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Сном волшебным очарован.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Весь окутан, весь окован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Лёгкой цепью пуховой.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4071942"/>
            <a:ext cx="31005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Солнце зимнее ли </a:t>
            </a:r>
            <a:r>
              <a:rPr lang="ru-RU" sz="1600" b="1" dirty="0" err="1" smtClean="0">
                <a:solidFill>
                  <a:srgbClr val="FFFF00"/>
                </a:solidFill>
              </a:rPr>
              <a:t>мещет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На него свой луч косой-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В нём ничто не затрепещет;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Он весь вспыхнет и заблещет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Ослепительной красой.</a:t>
            </a: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                                    Ф. Тютчев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y_312-320x4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428736"/>
            <a:ext cx="3017309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072066" y="500042"/>
            <a:ext cx="143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785794"/>
            <a:ext cx="273337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Белая берёза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Под моим окном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Принакрылась снегом,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Точно серебром.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На пушистых ветках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Снежною каймой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Распустились кисти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Белой бахромой.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 стоит берёза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сонной тишине,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горят снежинки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золотом огне.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А заря, лениво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Обходя кругом,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Обсыпает ветки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Новым серебром.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        С. Есенин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071546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Зима!.. Крестьянин, торжествуя,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На дровнях обновляет путь;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Его лошадка, снег </a:t>
            </a:r>
            <a:r>
              <a:rPr lang="ru-RU" sz="1800" b="1" dirty="0" err="1" smtClean="0">
                <a:solidFill>
                  <a:srgbClr val="FF0066"/>
                </a:solidFill>
              </a:rPr>
              <a:t>почуя</a:t>
            </a:r>
            <a:r>
              <a:rPr lang="ru-RU" sz="1800" b="1" dirty="0" smtClean="0">
                <a:solidFill>
                  <a:srgbClr val="FF0066"/>
                </a:solidFill>
              </a:rPr>
              <a:t>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Плетётся рысью как-нибудь;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Бразды пушистые взрывая,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Летит кибитка удалая;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Ямщик сидит на облучке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В тулупе, в красном кушаке,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Вот бегает дворовый мальчик,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В салазки Жучку посадив,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Себя в коня преобразив;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Шалун уж заморозил пальчик: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Ему и больно и смешно,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А мать грозит ему в окно…</a:t>
            </a:r>
          </a:p>
          <a:p>
            <a:pPr>
              <a:buNone/>
            </a:pPr>
            <a:endParaRPr lang="ru-RU" sz="1800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66"/>
                </a:solidFill>
              </a:rPr>
              <a:t>			А.С. Пушкин</a:t>
            </a:r>
          </a:p>
        </p:txBody>
      </p:sp>
      <p:pic>
        <p:nvPicPr>
          <p:cNvPr id="4" name="Рисунок 3" descr="x_f99880c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1214422"/>
            <a:ext cx="492922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B050"/>
                </a:solidFill>
              </a:rPr>
              <a:t>Весна</a:t>
            </a:r>
            <a:endParaRPr lang="ru-RU" sz="80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643050"/>
            <a:ext cx="3729162" cy="546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Распустились почки, лес зашевелился,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Яркими лучами весь озолотился.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На его окраине из травы душистой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Выглянул на  солнце ландыш серебристый,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И открылись кротко от весенней ласки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Милой незабудки </a:t>
            </a:r>
            <a:r>
              <a:rPr lang="ru-RU" sz="2000" b="1" dirty="0" err="1" smtClean="0">
                <a:solidFill>
                  <a:srgbClr val="0000FF"/>
                </a:solidFill>
              </a:rPr>
              <a:t>голубые</a:t>
            </a:r>
            <a:r>
              <a:rPr lang="ru-RU" sz="2000" b="1" dirty="0" smtClean="0">
                <a:solidFill>
                  <a:srgbClr val="0000FF"/>
                </a:solidFill>
              </a:rPr>
              <a:t>  глазки.</a:t>
            </a:r>
          </a:p>
          <a:p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                                                                   С.Д.Дрожжин</a:t>
            </a: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251854cba169d7057d541e016f828aec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1785926"/>
            <a:ext cx="4786346" cy="3829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4643446"/>
            <a:ext cx="29324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Голубенький, чистый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Подснежник – цветок!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А подле сквозистый,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Последний снежок…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643446"/>
            <a:ext cx="1991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Последние слёзы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 горе былом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И первые грёзы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 счастье ином.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            А. Майков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08-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214290"/>
            <a:ext cx="3314700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1459</Words>
  <Application>Microsoft Office PowerPoint</Application>
  <PresentationFormat>Экран (4:3)</PresentationFormat>
  <Paragraphs>426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Красота родной природы в стихах русских поэтов</vt:lpstr>
      <vt:lpstr>Зима</vt:lpstr>
      <vt:lpstr>Слайд 3</vt:lpstr>
      <vt:lpstr>Слайд 4</vt:lpstr>
      <vt:lpstr>Слайд 5</vt:lpstr>
      <vt:lpstr>Слайд 6</vt:lpstr>
      <vt:lpstr>Слайд 7</vt:lpstr>
      <vt:lpstr>Весна</vt:lpstr>
      <vt:lpstr>Слайд 9</vt:lpstr>
      <vt:lpstr>Слайд 10</vt:lpstr>
      <vt:lpstr>Слайд 11</vt:lpstr>
      <vt:lpstr>Слайд 12</vt:lpstr>
      <vt:lpstr>Слайд 13</vt:lpstr>
      <vt:lpstr>Слайд 14</vt:lpstr>
      <vt:lpstr>Лето</vt:lpstr>
      <vt:lpstr>Слайд 16</vt:lpstr>
      <vt:lpstr>Слайд 17</vt:lpstr>
      <vt:lpstr>Слайд 18</vt:lpstr>
      <vt:lpstr>Слайд 19</vt:lpstr>
      <vt:lpstr>Слайд 20</vt:lpstr>
      <vt:lpstr>Слайд 21</vt:lpstr>
      <vt:lpstr>Осень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Яночка</dc:creator>
  <cp:lastModifiedBy>Яночка</cp:lastModifiedBy>
  <cp:revision>95</cp:revision>
  <dcterms:created xsi:type="dcterms:W3CDTF">2011-07-03T08:04:19Z</dcterms:created>
  <dcterms:modified xsi:type="dcterms:W3CDTF">2012-07-25T11:58:41Z</dcterms:modified>
</cp:coreProperties>
</file>