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1" r:id="rId2"/>
    <p:sldId id="256" r:id="rId3"/>
    <p:sldId id="267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8" r:id="rId12"/>
    <p:sldId id="265" r:id="rId13"/>
    <p:sldId id="266" r:id="rId14"/>
    <p:sldId id="264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7C80"/>
    <a:srgbClr val="FF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5" autoAdjust="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07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07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07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FF2DCE-7E0A-4F99-9A08-2DDB74D1F84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999B99-2C4D-4E86-99DE-A219C1026EB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930FED-AD6D-474B-ACEA-7DE54B4A63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8CE4D7D-AA40-49A6-952A-1F0C52E190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768731-AB30-47E2-B16D-1F2E99ED94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39E971-E954-452A-8E2E-145458E20F8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612465-8631-4873-ADE5-E23D11AEE58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65E006-FBCC-4239-B765-F287EDCEE83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741FC4-5182-4473-A44F-BDDCF6B6BA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538C99-95D1-4790-9072-4339FEDE822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A701F2-8519-4C55-AE42-AAA805778BC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7B296-7BF6-4F69-A68F-5846C5E985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28776940-F687-4C75-BF05-071C47F89427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97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char.ru/books/p13819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stoknig.ru/_ld/269/78047095.jpg" TargetMode="External"/><Relationship Id="rId4" Type="http://schemas.openxmlformats.org/officeDocument/2006/relationships/image" Target="../media/image11.jpe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Урок чтения в 3 классе по программе «Начальная школа </a:t>
            </a:r>
            <a:r>
              <a:rPr lang="en-US" sz="2400" dirty="0" smtClean="0"/>
              <a:t>XXI</a:t>
            </a:r>
            <a:r>
              <a:rPr lang="ru-RU" sz="2400" dirty="0" smtClean="0"/>
              <a:t> века»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Проверь себя.</a:t>
            </a:r>
            <a:br>
              <a:rPr lang="ru-RU" sz="2400" dirty="0" smtClean="0"/>
            </a:br>
            <a:r>
              <a:rPr lang="ru-RU" sz="2400" dirty="0" err="1" smtClean="0">
                <a:solidFill>
                  <a:schemeClr val="bg1"/>
                </a:solidFill>
              </a:rPr>
              <a:t>Вспомнаем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произведения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раздела «О детях и для детей»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63888" y="4267200"/>
            <a:ext cx="5427712" cy="1752600"/>
          </a:xfrm>
        </p:spPr>
        <p:txBody>
          <a:bodyPr/>
          <a:lstStyle/>
          <a:p>
            <a:r>
              <a:rPr lang="ru-RU" sz="2000" dirty="0" smtClean="0"/>
              <a:t>Подготовила учитель первой категории МОУ </a:t>
            </a:r>
            <a:r>
              <a:rPr lang="ru-RU" sz="2000" dirty="0" err="1" smtClean="0"/>
              <a:t>Заплавнинской</a:t>
            </a:r>
            <a:r>
              <a:rPr lang="ru-RU" sz="2000" dirty="0" smtClean="0"/>
              <a:t> ООШ, </a:t>
            </a:r>
          </a:p>
          <a:p>
            <a:r>
              <a:rPr lang="ru-RU" sz="2000" dirty="0" smtClean="0"/>
              <a:t>Борского района, </a:t>
            </a:r>
          </a:p>
          <a:p>
            <a:r>
              <a:rPr lang="ru-RU" sz="2000" smtClean="0"/>
              <a:t>Самарской области</a:t>
            </a:r>
          </a:p>
          <a:p>
            <a:r>
              <a:rPr lang="ru-RU" sz="2000" smtClean="0"/>
              <a:t> </a:t>
            </a:r>
            <a:r>
              <a:rPr lang="ru-RU" sz="2000" dirty="0" smtClean="0"/>
              <a:t>Долгих Дарья Николаевна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НАЙДИ ПАРУ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Соотнеси заголовок с фамилией автора.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"Семеро храбрецов".                          Н. Носов.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"Совушка".                                           Братья Гримм.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"Катя".                                                  В. Беспальков.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"Как Алёшке учиться надоело".         А. Барто.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"Заплатка".                                          С. Баруздин.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"Затейники".                                        Л. Пантелеев.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"Две лягушки".                                     Г. Андерсен.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"Снежный зайчик".                              Н. Носов.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"Смородинка".                                     Е. Пермяк.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"Пятеро из одного стручка".              В. Сутеев.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563938" y="2565400"/>
            <a:ext cx="2160587" cy="3587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979613" y="2924175"/>
            <a:ext cx="3744912" cy="3603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547813" y="3284538"/>
            <a:ext cx="4248150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4500563" y="4797425"/>
            <a:ext cx="1223962" cy="10795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859338" y="3644900"/>
            <a:ext cx="865187" cy="3603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124075" y="4076700"/>
            <a:ext cx="3600450" cy="10080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124075" y="4437063"/>
            <a:ext cx="3600450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2700338" y="4365625"/>
            <a:ext cx="3024187" cy="3587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203575" y="5084763"/>
            <a:ext cx="2520950" cy="7921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2700338" y="5445125"/>
            <a:ext cx="3024187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5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755650" cy="2873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Скороговорки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Ученик учил уроки, у него в чернилах щёки.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У Саши в каше сыворотка из под простокваши.</a:t>
            </a:r>
          </a:p>
        </p:txBody>
      </p:sp>
      <p:sp>
        <p:nvSpPr>
          <p:cNvPr id="399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237288"/>
            <a:ext cx="936625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000"/>
              <a:t>Кого вылепила из снега Катя? (Зайчика).</a:t>
            </a:r>
          </a:p>
          <a:p>
            <a:pPr>
              <a:lnSpc>
                <a:spcPct val="80000"/>
              </a:lnSpc>
            </a:pPr>
            <a:r>
              <a:rPr lang="ru-RU" sz="1000"/>
              <a:t>- Назови героев рассказа С. Баруздина "Как Алёшке учиться надоело". (Алёшка, мама, папа).</a:t>
            </a:r>
          </a:p>
          <a:p>
            <a:pPr>
              <a:lnSpc>
                <a:spcPct val="80000"/>
              </a:lnSpc>
            </a:pPr>
            <a:r>
              <a:rPr lang="ru-RU" sz="1000"/>
              <a:t>- Что вырастила Таня в рассказе Е. Пермяка? (Смородинку).</a:t>
            </a:r>
          </a:p>
          <a:p>
            <a:pPr>
              <a:lnSpc>
                <a:spcPct val="80000"/>
              </a:lnSpc>
            </a:pPr>
            <a:r>
              <a:rPr lang="ru-RU" sz="1000"/>
              <a:t>- Что пришил Бобка на штанах? (Заплатку).</a:t>
            </a:r>
          </a:p>
          <a:p>
            <a:pPr>
              <a:lnSpc>
                <a:spcPct val="80000"/>
              </a:lnSpc>
            </a:pPr>
            <a:r>
              <a:rPr lang="ru-RU" sz="1000"/>
              <a:t>- Кто написал басню "Лебедь, Щука, Рак". (И.Крылов).</a:t>
            </a:r>
          </a:p>
          <a:p>
            <a:pPr>
              <a:lnSpc>
                <a:spcPct val="80000"/>
              </a:lnSpc>
            </a:pPr>
            <a:r>
              <a:rPr lang="ru-RU" sz="1000"/>
              <a:t>- Кого испугалась Мышка в рассказе Л. Толстого "Страшный Зверь". (Петуха).</a:t>
            </a:r>
          </a:p>
          <a:p>
            <a:pPr>
              <a:lnSpc>
                <a:spcPct val="80000"/>
              </a:lnSpc>
            </a:pPr>
            <a:r>
              <a:rPr lang="ru-RU" sz="1000"/>
              <a:t>- Каким был Андрюша в рассказе "Самое главное". (Трусливым, глупым).</a:t>
            </a:r>
          </a:p>
          <a:p>
            <a:pPr>
              <a:lnSpc>
                <a:spcPct val="80000"/>
              </a:lnSpc>
            </a:pPr>
            <a:r>
              <a:rPr lang="ru-RU" sz="1000"/>
              <a:t>- Кто лучше в рассказе В. Сутеева. (Девочка).</a:t>
            </a:r>
          </a:p>
          <a:p>
            <a:pPr>
              <a:lnSpc>
                <a:spcPct val="80000"/>
              </a:lnSpc>
            </a:pPr>
            <a:r>
              <a:rPr lang="ru-RU" sz="1000"/>
              <a:t>- Что купил Костя на ярмарке Феде? (Гармошечку).</a:t>
            </a:r>
          </a:p>
          <a:p>
            <a:pPr>
              <a:lnSpc>
                <a:spcPct val="80000"/>
              </a:lnSpc>
            </a:pPr>
            <a:r>
              <a:rPr lang="ru-RU" sz="1000"/>
              <a:t>- Кто мешал Федотки в лесу? (Сова).</a:t>
            </a:r>
          </a:p>
          <a:p>
            <a:pPr>
              <a:lnSpc>
                <a:spcPct val="80000"/>
              </a:lnSpc>
            </a:pPr>
            <a:r>
              <a:rPr lang="ru-RU" sz="1000"/>
              <a:t>- Кто герои сказки "У страха глаза велики? (Заяц, мышка, курочка, бабка, внучка).</a:t>
            </a:r>
          </a:p>
          <a:p>
            <a:pPr>
              <a:lnSpc>
                <a:spcPct val="80000"/>
              </a:lnSpc>
            </a:pPr>
            <a:r>
              <a:rPr lang="ru-RU" sz="1000"/>
              <a:t>- О чём мечтали горошины?</a:t>
            </a:r>
          </a:p>
          <a:p>
            <a:pPr>
              <a:lnSpc>
                <a:spcPct val="80000"/>
              </a:lnSpc>
            </a:pPr>
            <a:r>
              <a:rPr lang="ru-RU" sz="1000"/>
              <a:t>- Кто написал сказку "Семеро храбрецов". (Б. Гримм).</a:t>
            </a:r>
            <a:endParaRPr lang="ru-RU" sz="1000" b="1"/>
          </a:p>
          <a:p>
            <a:pPr>
              <a:lnSpc>
                <a:spcPct val="80000"/>
              </a:lnSpc>
            </a:pPr>
            <a:r>
              <a:rPr lang="ru-RU" sz="1000" b="1"/>
              <a:t>8. Дополнительно. ГОНКА ЗА ЛИДЕРОМ.</a:t>
            </a: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- От кого убежала посуда? (От Федоры).</a:t>
            </a:r>
          </a:p>
          <a:p>
            <a:pPr>
              <a:lnSpc>
                <a:spcPct val="80000"/>
              </a:lnSpc>
            </a:pPr>
            <a:r>
              <a:rPr lang="ru-RU" sz="1000"/>
              <a:t>- В какой сказке людоед превращается в мышку и кот её съедает? (Кот в сапогах).</a:t>
            </a:r>
          </a:p>
          <a:p>
            <a:pPr>
              <a:lnSpc>
                <a:spcPct val="80000"/>
              </a:lnSpc>
            </a:pPr>
            <a:r>
              <a:rPr lang="ru-RU" sz="1000"/>
              <a:t>- Из чего солдат варил кашу? (Из топора).</a:t>
            </a:r>
          </a:p>
          <a:p>
            <a:pPr>
              <a:lnSpc>
                <a:spcPct val="80000"/>
              </a:lnSpc>
            </a:pPr>
            <a:r>
              <a:rPr lang="ru-RU" sz="1000"/>
              <a:t>- Кто написал рассказ "Живая шляпа"?</a:t>
            </a:r>
          </a:p>
          <a:p>
            <a:pPr>
              <a:lnSpc>
                <a:spcPct val="80000"/>
              </a:lnSpc>
            </a:pPr>
            <a:r>
              <a:rPr lang="ru-RU" sz="1000"/>
              <a:t>- Кого вылепили старики со старухой из снега? (Снегурочку).</a:t>
            </a:r>
          </a:p>
          <a:p>
            <a:pPr>
              <a:lnSpc>
                <a:spcPct val="80000"/>
              </a:lnSpc>
            </a:pPr>
            <a:r>
              <a:rPr lang="ru-RU" sz="1000"/>
              <a:t>- Кто спас Муху-Цокотуху? (Комар).</a:t>
            </a:r>
          </a:p>
          <a:p>
            <a:pPr>
              <a:lnSpc>
                <a:spcPct val="80000"/>
              </a:lnSpc>
            </a:pPr>
            <a:r>
              <a:rPr lang="ru-RU" sz="1000"/>
              <a:t>- Кто такой дядя Фёдор? (Мальчик).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81156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Угадай произведение по отрывку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568952" cy="5904656"/>
          </a:xfrm>
        </p:spPr>
        <p:txBody>
          <a:bodyPr/>
          <a:lstStyle/>
          <a:p>
            <a:pPr>
              <a:lnSpc>
                <a:spcPct val="80000"/>
              </a:lnSpc>
              <a:buAutoNum type="arabicParenR"/>
            </a:pPr>
            <a:r>
              <a:rPr lang="ru-RU" sz="1600" dirty="0" smtClean="0"/>
              <a:t>И </a:t>
            </a:r>
            <a:r>
              <a:rPr lang="ru-RU" sz="1600" dirty="0"/>
              <a:t>так, чтобы никто не слышал, про себя добавила: </a:t>
            </a:r>
            <a:r>
              <a:rPr lang="ru-RU" sz="1600" dirty="0" smtClean="0"/>
              <a:t>"</a:t>
            </a:r>
            <a:r>
              <a:rPr lang="ru-RU" sz="1600" dirty="0"/>
              <a:t>Я буду зайчика лепить".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(</a:t>
            </a:r>
            <a:r>
              <a:rPr lang="ru-RU" sz="1600" dirty="0"/>
              <a:t>В. </a:t>
            </a:r>
            <a:r>
              <a:rPr lang="ru-RU" sz="1600" dirty="0" err="1"/>
              <a:t>Сутеев</a:t>
            </a:r>
            <a:r>
              <a:rPr lang="ru-RU" sz="1600" dirty="0"/>
              <a:t> "Снежный зайчик").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/>
              <a:t>2) И вдруг видит Коля: Красный шарик поднялся</a:t>
            </a:r>
            <a:r>
              <a:rPr lang="ru-RU" sz="1600" dirty="0" smtClean="0"/>
              <a:t>! 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(А. </a:t>
            </a:r>
            <a:r>
              <a:rPr lang="ru-RU" sz="1600" dirty="0" err="1" smtClean="0"/>
              <a:t>Митта</a:t>
            </a:r>
            <a:r>
              <a:rPr lang="ru-RU" sz="1600" dirty="0" smtClean="0"/>
              <a:t> "Шар в окошке"). </a:t>
            </a:r>
            <a:endParaRPr lang="ru-RU" sz="1600" dirty="0"/>
          </a:p>
          <a:p>
            <a:pPr>
              <a:lnSpc>
                <a:spcPct val="80000"/>
              </a:lnSpc>
              <a:buNone/>
            </a:pPr>
            <a:r>
              <a:rPr lang="ru-RU" sz="1600" dirty="0"/>
              <a:t>3) Все мы хорошие, но девочка лучше всех. У девочки умелые руки.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(</a:t>
            </a:r>
            <a:r>
              <a:rPr lang="ru-RU" sz="1600" dirty="0"/>
              <a:t>В. </a:t>
            </a:r>
            <a:r>
              <a:rPr lang="ru-RU" sz="1600" dirty="0" err="1"/>
              <a:t>Сутеев</a:t>
            </a:r>
            <a:r>
              <a:rPr lang="ru-RU" sz="1600" dirty="0"/>
              <a:t> "Кто лучше").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/>
              <a:t>4) Я подкрался на цыпочках к столу, дёрнул за край одеяла и бегал к двери. Одеяло упало, а под столом никого нет.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(</a:t>
            </a:r>
            <a:r>
              <a:rPr lang="ru-RU" sz="1600" dirty="0"/>
              <a:t>Н. Носов "Затейники").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/>
              <a:t>5) </a:t>
            </a:r>
            <a:r>
              <a:rPr lang="ru-RU" sz="1600" dirty="0" smtClean="0"/>
              <a:t>Ты </a:t>
            </a:r>
            <a:r>
              <a:rPr lang="ru-RU" sz="1600" dirty="0"/>
              <a:t>что на </a:t>
            </a:r>
            <a:r>
              <a:rPr lang="ru-RU" sz="1600" dirty="0" smtClean="0"/>
              <a:t>скамейке Сидишь</a:t>
            </a:r>
            <a:r>
              <a:rPr lang="ru-RU" sz="1600" dirty="0"/>
              <a:t>, как чужая?</a:t>
            </a:r>
            <a:br>
              <a:rPr lang="ru-RU" sz="1600" dirty="0"/>
            </a:br>
            <a:r>
              <a:rPr lang="ru-RU" sz="1600" dirty="0"/>
              <a:t>А Катя сказала</a:t>
            </a:r>
            <a:r>
              <a:rPr lang="ru-RU" sz="1600" dirty="0" smtClean="0"/>
              <a:t>: - </a:t>
            </a:r>
            <a:r>
              <a:rPr lang="ru-RU" sz="1600" dirty="0"/>
              <a:t>Я жду урожая</a:t>
            </a:r>
            <a:r>
              <a:rPr lang="ru-RU" sz="1600" dirty="0" smtClean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1600" i="1" dirty="0" smtClean="0"/>
              <a:t>(</a:t>
            </a:r>
            <a:r>
              <a:rPr lang="ru-RU" sz="1600" i="1" dirty="0"/>
              <a:t>А. </a:t>
            </a:r>
            <a:r>
              <a:rPr lang="ru-RU" sz="1600" i="1" dirty="0" err="1"/>
              <a:t>Барто</a:t>
            </a:r>
            <a:r>
              <a:rPr lang="ru-RU" sz="1600" i="1" dirty="0"/>
              <a:t> "Катя").</a:t>
            </a:r>
            <a:endParaRPr lang="ru-RU" sz="1600" dirty="0"/>
          </a:p>
          <a:p>
            <a:pPr>
              <a:lnSpc>
                <a:spcPct val="80000"/>
              </a:lnSpc>
              <a:buNone/>
            </a:pPr>
            <a:r>
              <a:rPr lang="ru-RU" sz="1600" dirty="0"/>
              <a:t>6) И вдруг Алёшка почувствовал, что ёму надоело учиться</a:t>
            </a:r>
            <a:r>
              <a:rPr lang="ru-RU" sz="1600" dirty="0" smtClean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(</a:t>
            </a:r>
            <a:r>
              <a:rPr lang="ru-RU" sz="1600" dirty="0"/>
              <a:t>С. </a:t>
            </a:r>
            <a:r>
              <a:rPr lang="ru-RU" sz="1600" dirty="0" err="1"/>
              <a:t>Баруздин</a:t>
            </a:r>
            <a:r>
              <a:rPr lang="ru-RU" sz="1600" dirty="0"/>
              <a:t> "Как Алёшке учиться надоело").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/>
              <a:t>7) Эх, мне бы ещё пуговицы научиться пришивать, да жаль, ни одна не оторвалась.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(</a:t>
            </a:r>
            <a:r>
              <a:rPr lang="ru-RU" sz="1600" dirty="0"/>
              <a:t>Н. Носов "Заплатка").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/>
              <a:t>8) У бабушки вода </a:t>
            </a:r>
            <a:r>
              <a:rPr lang="ru-RU" sz="1600" dirty="0" err="1"/>
              <a:t>трёх-ё-ёх</a:t>
            </a:r>
            <a:r>
              <a:rPr lang="ru-RU" sz="1600" dirty="0"/>
              <a:t>, </a:t>
            </a:r>
            <a:r>
              <a:rPr lang="ru-RU" sz="1600" dirty="0" err="1"/>
              <a:t>плёх-ё-ёх</a:t>
            </a:r>
            <a:r>
              <a:rPr lang="ru-RU" sz="1600" dirty="0"/>
              <a:t>! У внучки трёх-трёх-трёх! У курочки трёх-трёх, </a:t>
            </a:r>
            <a:r>
              <a:rPr lang="ru-RU" sz="1600" dirty="0" err="1"/>
              <a:t>плёх-плёх</a:t>
            </a:r>
            <a:r>
              <a:rPr lang="ru-RU" sz="1600" dirty="0"/>
              <a:t>! У мышки трёх-трёх-трёх, </a:t>
            </a:r>
            <a:r>
              <a:rPr lang="ru-RU" sz="1600" dirty="0" err="1"/>
              <a:t>плёх-плёх-плёх</a:t>
            </a:r>
            <a:r>
              <a:rPr lang="ru-RU" sz="1600" dirty="0"/>
              <a:t>!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("</a:t>
            </a:r>
            <a:r>
              <a:rPr lang="ru-RU" sz="1600" dirty="0"/>
              <a:t>У страха глаза велики").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/>
              <a:t>9) А возле чердачного окошка перед цветком горошка стояла юная девушка, и её глаза сияли, на щеках горел здоровый румянец.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(</a:t>
            </a:r>
            <a:r>
              <a:rPr lang="ru-RU" sz="1600" dirty="0"/>
              <a:t>Г. Андерсен "Пятеро из одного стручка").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/>
              <a:t>10) Ах, как плохо, что ты всего боишься. Только храбрые хорошо живут на свете. Только они побеждают врагов, тушат пожары и отважно летают на самолётах</a:t>
            </a:r>
            <a:r>
              <a:rPr lang="ru-RU" sz="1600" dirty="0" smtClean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</a:t>
            </a:r>
            <a:r>
              <a:rPr lang="ru-RU" sz="1600" dirty="0"/>
              <a:t>(М. Зощенко " Самое главное</a:t>
            </a:r>
            <a:r>
              <a:rPr lang="ru-RU" sz="1600" dirty="0" smtClean="0"/>
              <a:t>").</a:t>
            </a:r>
            <a:endParaRPr lang="ru-RU" sz="16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172400" y="6381328"/>
            <a:ext cx="79208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перепутал художник?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pri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628775"/>
            <a:ext cx="3708400" cy="4941888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884368" y="6453336"/>
            <a:ext cx="79208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Подведём итог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Что больше всего запомнилось</a:t>
            </a:r>
          </a:p>
          <a:p>
            <a:r>
              <a:rPr lang="ru-RU"/>
              <a:t>Довольны ли вы собой</a:t>
            </a:r>
          </a:p>
          <a:p>
            <a:r>
              <a:rPr lang="ru-RU"/>
              <a:t>Что пожелаете себе и своим товарищам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96752"/>
            <a:ext cx="6552728" cy="2520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Молодцы ребята!</a:t>
            </a:r>
            <a:endParaRPr lang="ru-RU" sz="5400" dirty="0"/>
          </a:p>
        </p:txBody>
      </p:sp>
      <p:pic>
        <p:nvPicPr>
          <p:cNvPr id="1026" name="Picture 2" descr="C:\Users\Позитроника\Pictures\791ecb0afff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149080"/>
            <a:ext cx="258335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14663" y="2422525"/>
            <a:ext cx="40052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08BC"/>
                </a:solidFill>
              </a:rPr>
              <a:t>Литературное чтение– </a:t>
            </a:r>
            <a:br>
              <a:rPr lang="ru-RU" sz="2000" b="1">
                <a:solidFill>
                  <a:srgbClr val="2208BC"/>
                </a:solidFill>
              </a:rPr>
            </a:br>
            <a:r>
              <a:rPr lang="ru-RU" sz="2000" b="1">
                <a:solidFill>
                  <a:srgbClr val="2208BC"/>
                </a:solidFill>
              </a:rPr>
              <a:t>               прекрасный урок,</a:t>
            </a:r>
            <a:br>
              <a:rPr lang="ru-RU" sz="2000" b="1">
                <a:solidFill>
                  <a:srgbClr val="2208BC"/>
                </a:solidFill>
              </a:rPr>
            </a:br>
            <a:r>
              <a:rPr lang="ru-RU" sz="2000" b="1">
                <a:solidFill>
                  <a:srgbClr val="2208BC"/>
                </a:solidFill>
              </a:rPr>
              <a:t>Много полезного </a:t>
            </a:r>
            <a:br>
              <a:rPr lang="ru-RU" sz="2000" b="1">
                <a:solidFill>
                  <a:srgbClr val="2208BC"/>
                </a:solidFill>
              </a:rPr>
            </a:br>
            <a:r>
              <a:rPr lang="ru-RU" sz="2000" b="1">
                <a:solidFill>
                  <a:srgbClr val="2208BC"/>
                </a:solidFill>
              </a:rPr>
              <a:t>               в каждой из строк.</a:t>
            </a:r>
            <a:br>
              <a:rPr lang="ru-RU" sz="2000" b="1">
                <a:solidFill>
                  <a:srgbClr val="2208BC"/>
                </a:solidFill>
              </a:rPr>
            </a:br>
            <a:r>
              <a:rPr lang="ru-RU" sz="2000" b="1">
                <a:solidFill>
                  <a:srgbClr val="2208BC"/>
                </a:solidFill>
              </a:rPr>
              <a:t>Стих это будет, </a:t>
            </a:r>
            <a:br>
              <a:rPr lang="ru-RU" sz="2000" b="1">
                <a:solidFill>
                  <a:srgbClr val="2208BC"/>
                </a:solidFill>
              </a:rPr>
            </a:br>
            <a:r>
              <a:rPr lang="ru-RU" sz="2000" b="1">
                <a:solidFill>
                  <a:srgbClr val="2208BC"/>
                </a:solidFill>
              </a:rPr>
              <a:t>              сказка, рассказ –</a:t>
            </a:r>
            <a:br>
              <a:rPr lang="ru-RU" sz="2000" b="1">
                <a:solidFill>
                  <a:srgbClr val="2208BC"/>
                </a:solidFill>
              </a:rPr>
            </a:br>
            <a:r>
              <a:rPr lang="ru-RU" sz="2000" b="1">
                <a:solidFill>
                  <a:srgbClr val="2208BC"/>
                </a:solidFill>
              </a:rPr>
              <a:t>Вы учите их – они учат вас!</a:t>
            </a:r>
          </a:p>
        </p:txBody>
      </p:sp>
      <p:pic>
        <p:nvPicPr>
          <p:cNvPr id="2054" name="Picture 6" descr="j0238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852738"/>
            <a:ext cx="2427287" cy="1433512"/>
          </a:xfrm>
          <a:prstGeom prst="rect">
            <a:avLst/>
          </a:prstGeom>
          <a:noFill/>
        </p:spPr>
      </p:pic>
      <p:pic>
        <p:nvPicPr>
          <p:cNvPr id="2055" name="Picture 7" descr="j02329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8850" y="4581525"/>
            <a:ext cx="1506538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76488"/>
            <a:ext cx="8218487" cy="34909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2208BC"/>
                </a:solidFill>
              </a:rPr>
              <a:t>Вспомним произведения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2208BC"/>
                </a:solidFill>
              </a:rPr>
              <a:t> раздела «О детях и для детей»</a:t>
            </a:r>
          </a:p>
          <a:p>
            <a:pPr>
              <a:buFont typeface="Wingdings" pitchFamily="2" charset="2"/>
              <a:buNone/>
            </a:pPr>
            <a:endParaRPr lang="ru-RU" dirty="0">
              <a:solidFill>
                <a:srgbClr val="2208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Вспоминаем жанры произведений</a:t>
            </a:r>
            <a:endParaRPr lang="ru-RU" sz="3600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95288" y="2060575"/>
            <a:ext cx="23764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Басни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635375" y="1844675"/>
            <a:ext cx="2160588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Рассказы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372225" y="2205038"/>
            <a:ext cx="22320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Сказки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95288" y="3860800"/>
            <a:ext cx="28082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Стихотворения</a:t>
            </a:r>
          </a:p>
        </p:txBody>
      </p:sp>
      <p:sp>
        <p:nvSpPr>
          <p:cNvPr id="3084" name="Rectangl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84888" y="3860800"/>
            <a:ext cx="28082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Скороговорки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435600" y="5300663"/>
            <a:ext cx="280828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Загадки</a:t>
            </a: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3492500" y="3141663"/>
            <a:ext cx="2303463" cy="1582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Жанры</a:t>
            </a:r>
          </a:p>
          <a:p>
            <a:pPr algn="ctr"/>
            <a:r>
              <a:rPr lang="ru-RU" sz="2400" b="1"/>
              <a:t>произведений</a:t>
            </a:r>
          </a:p>
        </p:txBody>
      </p:sp>
      <p:sp>
        <p:nvSpPr>
          <p:cNvPr id="3087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71550" y="5229225"/>
            <a:ext cx="2808288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Пословицы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4716463" y="2636838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 flipV="1">
            <a:off x="2771775" y="2781300"/>
            <a:ext cx="863600" cy="71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 flipV="1">
            <a:off x="3203575" y="4221163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5651500" y="2924175"/>
            <a:ext cx="720725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3779838" y="4581525"/>
            <a:ext cx="360362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 flipV="1">
            <a:off x="5148263" y="4652963"/>
            <a:ext cx="287337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 flipV="1">
            <a:off x="5724525" y="4221163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4" grpId="0" animBg="1"/>
      <p:bldP spid="3085" grpId="0" animBg="1"/>
      <p:bldP spid="30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hlinkClick r:id="rId2" action="ppaction://hlinksldjump"/>
              </a:rPr>
              <a:t>Кроссворды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>
                <a:hlinkClick r:id="rId3" action="ppaction://hlinksldjump"/>
              </a:rPr>
              <a:t>Иллюстрации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>
                <a:hlinkClick r:id="rId4" action="ppaction://hlinksldjump"/>
              </a:rPr>
              <a:t>Найди пару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>
                <a:hlinkClick r:id="rId5" action="ppaction://hlinksldjump"/>
              </a:rPr>
              <a:t>Вспоминаем авторов </a:t>
            </a:r>
            <a:r>
              <a:rPr lang="ru-RU" dirty="0" smtClean="0">
                <a:hlinkClick r:id="rId5" action="ppaction://hlinksldjump"/>
              </a:rPr>
              <a:t>произведений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>
                <a:hlinkClick r:id="rId6" action="ppaction://hlinksldjump"/>
              </a:rPr>
              <a:t>Угадай произведение по отрывку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>
                <a:hlinkClick r:id="rId7" action="ppaction://hlinksldjump"/>
              </a:rPr>
              <a:t>Составь пословицу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>
                <a:hlinkClick r:id="rId8" action="ppaction://hlinksldjump"/>
              </a:rPr>
              <a:t>Что перепутал художник?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>
                <a:hlinkClick r:id="rId9" action="ppaction://hlinksldjump"/>
              </a:rPr>
              <a:t>Подведём итог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кроссворд</a:t>
            </a:r>
          </a:p>
        </p:txBody>
      </p:sp>
      <p:graphicFrame>
        <p:nvGraphicFramePr>
          <p:cNvPr id="4269" name="Group 173"/>
          <p:cNvGraphicFramePr>
            <a:graphicFrameLocks noGrp="1"/>
          </p:cNvGraphicFramePr>
          <p:nvPr>
            <p:ph sz="half" idx="1"/>
          </p:nvPr>
        </p:nvGraphicFramePr>
        <p:xfrm>
          <a:off x="457200" y="1981200"/>
          <a:ext cx="730250" cy="4502151"/>
        </p:xfrm>
        <a:graphic>
          <a:graphicData uri="http://schemas.openxmlformats.org/drawingml/2006/table">
            <a:tbl>
              <a:tblPr/>
              <a:tblGrid>
                <a:gridCol w="730250"/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66" name="Group 170"/>
          <p:cNvGraphicFramePr>
            <a:graphicFrameLocks noGrp="1"/>
          </p:cNvGraphicFramePr>
          <p:nvPr>
            <p:ph sz="quarter" idx="2"/>
          </p:nvPr>
        </p:nvGraphicFramePr>
        <p:xfrm>
          <a:off x="1187450" y="1989138"/>
          <a:ext cx="4038600" cy="727075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237288"/>
            <a:ext cx="1368425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5" name="Rectangle 99"/>
          <p:cNvSpPr>
            <a:spLocks noChangeArrowheads="1"/>
          </p:cNvSpPr>
          <p:nvPr/>
        </p:nvSpPr>
        <p:spPr bwMode="auto">
          <a:xfrm>
            <a:off x="684213" y="1989138"/>
            <a:ext cx="288925" cy="4465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/>
              <a:t>1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graphicFrame>
        <p:nvGraphicFramePr>
          <p:cNvPr id="4265" name="Group 169"/>
          <p:cNvGraphicFramePr>
            <a:graphicFrameLocks noGrp="1"/>
          </p:cNvGraphicFramePr>
          <p:nvPr>
            <p:ph sz="quarter" idx="3"/>
          </p:nvPr>
        </p:nvGraphicFramePr>
        <p:xfrm>
          <a:off x="1187450" y="3500438"/>
          <a:ext cx="6156325" cy="719138"/>
        </p:xfrm>
        <a:graphic>
          <a:graphicData uri="http://schemas.openxmlformats.org/drawingml/2006/table">
            <a:tbl>
              <a:tblPr/>
              <a:tblGrid>
                <a:gridCol w="684213"/>
                <a:gridCol w="684212"/>
                <a:gridCol w="682625"/>
                <a:gridCol w="684213"/>
                <a:gridCol w="684212"/>
                <a:gridCol w="684213"/>
                <a:gridCol w="684212"/>
                <a:gridCol w="684213"/>
                <a:gridCol w="684212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62" name="Group 166"/>
          <p:cNvGraphicFramePr>
            <a:graphicFrameLocks noGrp="1"/>
          </p:cNvGraphicFramePr>
          <p:nvPr/>
        </p:nvGraphicFramePr>
        <p:xfrm>
          <a:off x="1187450" y="4292600"/>
          <a:ext cx="3744913" cy="720725"/>
        </p:xfrm>
        <a:graphic>
          <a:graphicData uri="http://schemas.openxmlformats.org/drawingml/2006/table">
            <a:tbl>
              <a:tblPr/>
              <a:tblGrid>
                <a:gridCol w="749300"/>
                <a:gridCol w="749300"/>
                <a:gridCol w="747713"/>
                <a:gridCol w="749300"/>
                <a:gridCol w="74930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70" name="Rectangle 174"/>
          <p:cNvSpPr>
            <a:spLocks noChangeArrowheads="1"/>
          </p:cNvSpPr>
          <p:nvPr/>
        </p:nvSpPr>
        <p:spPr bwMode="auto">
          <a:xfrm>
            <a:off x="1187450" y="2133600"/>
            <a:ext cx="40322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                                                           </a:t>
            </a:r>
          </a:p>
        </p:txBody>
      </p:sp>
      <p:sp>
        <p:nvSpPr>
          <p:cNvPr id="4271" name="Rectangle 175"/>
          <p:cNvSpPr>
            <a:spLocks noChangeArrowheads="1"/>
          </p:cNvSpPr>
          <p:nvPr/>
        </p:nvSpPr>
        <p:spPr bwMode="auto">
          <a:xfrm>
            <a:off x="1187450" y="3644900"/>
            <a:ext cx="60483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3                                                                                            </a:t>
            </a:r>
          </a:p>
        </p:txBody>
      </p:sp>
      <p:sp>
        <p:nvSpPr>
          <p:cNvPr id="4272" name="Rectangle 176"/>
          <p:cNvSpPr>
            <a:spLocks noChangeArrowheads="1"/>
          </p:cNvSpPr>
          <p:nvPr/>
        </p:nvSpPr>
        <p:spPr bwMode="auto">
          <a:xfrm>
            <a:off x="1187450" y="4437063"/>
            <a:ext cx="36718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4                                                       </a:t>
            </a:r>
          </a:p>
        </p:txBody>
      </p:sp>
      <p:graphicFrame>
        <p:nvGraphicFramePr>
          <p:cNvPr id="4286" name="Group 190"/>
          <p:cNvGraphicFramePr>
            <a:graphicFrameLocks noGrp="1"/>
          </p:cNvGraphicFramePr>
          <p:nvPr/>
        </p:nvGraphicFramePr>
        <p:xfrm>
          <a:off x="1187450" y="5734050"/>
          <a:ext cx="2160588" cy="719138"/>
        </p:xfrm>
        <a:graphic>
          <a:graphicData uri="http://schemas.openxmlformats.org/drawingml/2006/table">
            <a:tbl>
              <a:tblPr/>
              <a:tblGrid>
                <a:gridCol w="719138"/>
                <a:gridCol w="722312"/>
                <a:gridCol w="719138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87" name="Rectangle 191"/>
          <p:cNvSpPr>
            <a:spLocks noChangeArrowheads="1"/>
          </p:cNvSpPr>
          <p:nvPr/>
        </p:nvSpPr>
        <p:spPr bwMode="auto">
          <a:xfrm>
            <a:off x="1187450" y="5805488"/>
            <a:ext cx="20891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5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5" grpId="0" animBg="1"/>
      <p:bldP spid="4270" grpId="0" animBg="1"/>
      <p:bldP spid="4271" grpId="0" animBg="1"/>
      <p:bldP spid="4272" grpId="0" animBg="1"/>
      <p:bldP spid="42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ru-RU" sz="3600"/>
              <a:t>Угадай из какой сказки иллюстрация</a:t>
            </a:r>
          </a:p>
        </p:txBody>
      </p:sp>
      <p:pic>
        <p:nvPicPr>
          <p:cNvPr id="6148" name="Picture 4" descr="i_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3024188" cy="2052637"/>
          </a:xfrm>
          <a:noFill/>
          <a:ln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9750" y="3573463"/>
            <a:ext cx="26638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Братья Гримм</a:t>
            </a:r>
          </a:p>
          <a:p>
            <a:pPr algn="ctr"/>
            <a:r>
              <a:rPr lang="ru-RU"/>
              <a:t> «Семеро Храбрецов»</a:t>
            </a:r>
          </a:p>
        </p:txBody>
      </p:sp>
      <p:pic>
        <p:nvPicPr>
          <p:cNvPr id="6150" name="Picture 6" descr="Malen_chelovechki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196975"/>
            <a:ext cx="20637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700213"/>
            <a:ext cx="2519362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635375" y="3429000"/>
            <a:ext cx="2663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Х.К.Андерсен</a:t>
            </a:r>
          </a:p>
          <a:p>
            <a:pPr algn="ctr"/>
            <a:r>
              <a:rPr lang="ru-RU"/>
              <a:t>«Пятеро из одного стручка»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480175" y="3573463"/>
            <a:ext cx="2663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Братья Гримм</a:t>
            </a:r>
          </a:p>
          <a:p>
            <a:pPr algn="ctr"/>
            <a:r>
              <a:rPr lang="ru-RU"/>
              <a:t>«Маленькие человечки»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92600"/>
            <a:ext cx="28082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7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411413" y="5734050"/>
            <a:ext cx="23764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РНС </a:t>
            </a:r>
          </a:p>
          <a:p>
            <a:pPr algn="ctr"/>
            <a:r>
              <a:rPr lang="ru-RU"/>
              <a:t>«У страха глаза велики»</a:t>
            </a:r>
          </a:p>
        </p:txBody>
      </p:sp>
      <p:pic>
        <p:nvPicPr>
          <p:cNvPr id="6160" name="Picture 16" descr="Картинка 9 из 2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4221163"/>
            <a:ext cx="1881188" cy="2447925"/>
          </a:xfrm>
          <a:prstGeom prst="rect">
            <a:avLst/>
          </a:prstGeom>
          <a:noFill/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5148263" y="4292600"/>
            <a:ext cx="17272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4" descr="Ханс Кристиан Андерсен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549275"/>
            <a:ext cx="2143125" cy="2933700"/>
          </a:xfrm>
          <a:noFill/>
          <a:ln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23850" y="3429000"/>
            <a:ext cx="2087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Ханс Кристиан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АНДЕРСЕН</a:t>
            </a:r>
          </a:p>
        </p:txBody>
      </p:sp>
      <p:pic>
        <p:nvPicPr>
          <p:cNvPr id="8202" name="Picture 10" descr="Gebrueder_Gri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836613"/>
            <a:ext cx="3024187" cy="2398712"/>
          </a:xfrm>
          <a:prstGeom prst="rect">
            <a:avLst/>
          </a:prstGeom>
          <a:noFill/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276600" y="3141663"/>
            <a:ext cx="226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Братья Гримм</a:t>
            </a:r>
            <a:r>
              <a:rPr lang="ru-RU"/>
              <a:t> </a:t>
            </a:r>
          </a:p>
          <a:p>
            <a:r>
              <a:rPr lang="ru-RU"/>
              <a:t>(Якоб и Вильгельм)</a:t>
            </a:r>
          </a:p>
        </p:txBody>
      </p:sp>
      <p:pic>
        <p:nvPicPr>
          <p:cNvPr id="8205" name="Picture 13" descr="sute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765175"/>
            <a:ext cx="2220912" cy="2663825"/>
          </a:xfrm>
          <a:prstGeom prst="rect">
            <a:avLst/>
          </a:prstGeom>
          <a:noFill/>
        </p:spPr>
      </p:pic>
      <p:pic>
        <p:nvPicPr>
          <p:cNvPr id="8209" name="Picture 17" descr="Картинка 1 из 356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3716338"/>
            <a:ext cx="2105025" cy="2520950"/>
          </a:xfrm>
          <a:prstGeom prst="rect">
            <a:avLst/>
          </a:prstGeom>
          <a:noFill/>
        </p:spPr>
      </p:pic>
      <p:pic>
        <p:nvPicPr>
          <p:cNvPr id="8211" name="Picture 19" descr="7549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005263"/>
            <a:ext cx="1658938" cy="2303462"/>
          </a:xfrm>
          <a:prstGeom prst="rect">
            <a:avLst/>
          </a:prstGeom>
          <a:noFill/>
        </p:spPr>
      </p:pic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250825" y="6354763"/>
            <a:ext cx="1657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И.Крылов</a:t>
            </a:r>
          </a:p>
        </p:txBody>
      </p:sp>
      <p:pic>
        <p:nvPicPr>
          <p:cNvPr id="8214" name="Picture 22" descr="8709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3789363"/>
            <a:ext cx="1738313" cy="2447925"/>
          </a:xfrm>
          <a:prstGeom prst="rect">
            <a:avLst/>
          </a:prstGeom>
          <a:noFill/>
        </p:spPr>
      </p:pic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3348038" y="6165850"/>
            <a:ext cx="2087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Л.Толстой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6588125" y="3068638"/>
            <a:ext cx="2016125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В.Сутеев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6804025" y="6165850"/>
            <a:ext cx="1728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Н.Носов</a:t>
            </a:r>
          </a:p>
        </p:txBody>
      </p:sp>
      <p:sp>
        <p:nvSpPr>
          <p:cNvPr id="8218" name="AutoShape 2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684212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стр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276475"/>
            <a:ext cx="7962900" cy="2998788"/>
          </a:xfrm>
          <a:noFill/>
          <a:ln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659563" y="3068638"/>
            <a:ext cx="2160587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211638" y="2276475"/>
            <a:ext cx="215900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940425" y="3860800"/>
            <a:ext cx="2087563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859338" y="4652963"/>
            <a:ext cx="187325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75557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5" grpId="0" animBg="1"/>
      <p:bldP spid="9226" grpId="0" animBg="1"/>
    </p:bldLst>
  </p:timing>
</p:sld>
</file>

<file path=ppt/theme/theme1.xml><?xml version="1.0" encoding="utf-8"?>
<a:theme xmlns:a="http://schemas.openxmlformats.org/drawingml/2006/main" name="Пиксел">
  <a:themeElements>
    <a:clrScheme name="Пиксел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324</TotalTime>
  <Words>603</Words>
  <Application>Microsoft Office PowerPoint</Application>
  <PresentationFormat>Экран (4:3)</PresentationFormat>
  <Paragraphs>159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Пиксел</vt:lpstr>
      <vt:lpstr>   Урок чтения в 3 классе по программе «Начальная школа XXI века» Проверь себя. Вспомнаем произведения  раздела «О детях и для детей»  </vt:lpstr>
      <vt:lpstr>Слайд 2</vt:lpstr>
      <vt:lpstr>Проверь себя</vt:lpstr>
      <vt:lpstr>Вспоминаем жанры произведений</vt:lpstr>
      <vt:lpstr>Слайд 5</vt:lpstr>
      <vt:lpstr>кроссворд</vt:lpstr>
      <vt:lpstr>Угадай из какой сказки иллюстрация</vt:lpstr>
      <vt:lpstr>Слайд 8</vt:lpstr>
      <vt:lpstr>Слайд 9</vt:lpstr>
      <vt:lpstr>НАЙДИ ПАРУ</vt:lpstr>
      <vt:lpstr>Скороговорки</vt:lpstr>
      <vt:lpstr>Слайд 12</vt:lpstr>
      <vt:lpstr> Угадай произведение по отрывку </vt:lpstr>
      <vt:lpstr>Что перепутал художник?</vt:lpstr>
      <vt:lpstr>Подведём итог</vt:lpstr>
      <vt:lpstr>Слайд 16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Compaq610</dc:creator>
  <cp:lastModifiedBy>Позитроника</cp:lastModifiedBy>
  <cp:revision>12</cp:revision>
  <dcterms:created xsi:type="dcterms:W3CDTF">2010-10-24T07:37:07Z</dcterms:created>
  <dcterms:modified xsi:type="dcterms:W3CDTF">2011-12-02T01:50:52Z</dcterms:modified>
</cp:coreProperties>
</file>