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9"/>
  </p:notesMasterIdLst>
  <p:sldIdLst>
    <p:sldId id="256" r:id="rId2"/>
    <p:sldId id="257" r:id="rId3"/>
    <p:sldId id="299" r:id="rId4"/>
    <p:sldId id="303" r:id="rId5"/>
    <p:sldId id="285" r:id="rId6"/>
    <p:sldId id="260" r:id="rId7"/>
    <p:sldId id="262" r:id="rId8"/>
    <p:sldId id="305" r:id="rId9"/>
    <p:sldId id="307" r:id="rId10"/>
    <p:sldId id="306" r:id="rId11"/>
    <p:sldId id="272" r:id="rId12"/>
    <p:sldId id="298" r:id="rId13"/>
    <p:sldId id="308" r:id="rId14"/>
    <p:sldId id="309" r:id="rId15"/>
    <p:sldId id="310" r:id="rId16"/>
    <p:sldId id="322" r:id="rId17"/>
    <p:sldId id="316" r:id="rId18"/>
    <p:sldId id="317" r:id="rId19"/>
    <p:sldId id="318" r:id="rId20"/>
    <p:sldId id="287" r:id="rId21"/>
    <p:sldId id="266" r:id="rId22"/>
    <p:sldId id="267" r:id="rId23"/>
    <p:sldId id="311" r:id="rId24"/>
    <p:sldId id="268" r:id="rId25"/>
    <p:sldId id="313" r:id="rId26"/>
    <p:sldId id="270" r:id="rId27"/>
    <p:sldId id="314" r:id="rId28"/>
    <p:sldId id="301" r:id="rId29"/>
    <p:sldId id="290" r:id="rId30"/>
    <p:sldId id="291" r:id="rId31"/>
    <p:sldId id="292" r:id="rId32"/>
    <p:sldId id="324" r:id="rId33"/>
    <p:sldId id="293" r:id="rId34"/>
    <p:sldId id="296" r:id="rId35"/>
    <p:sldId id="320" r:id="rId36"/>
    <p:sldId id="319" r:id="rId37"/>
    <p:sldId id="321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582"/>
    <a:srgbClr val="AC148B"/>
    <a:srgbClr val="6A1A80"/>
    <a:srgbClr val="3A866D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06" autoAdjust="0"/>
    <p:restoredTop sz="93040" autoAdjust="0"/>
  </p:normalViewPr>
  <p:slideViewPr>
    <p:cSldViewPr>
      <p:cViewPr varScale="1">
        <p:scale>
          <a:sx n="66" d="100"/>
          <a:sy n="66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6"/>
    </p:cViewPr>
  </p:sorterViewPr>
  <p:notesViewPr>
    <p:cSldViewPr>
      <p:cViewPr varScale="1">
        <p:scale>
          <a:sx n="54" d="100"/>
          <a:sy n="54" d="100"/>
        </p:scale>
        <p:origin x="-167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432200194880238"/>
          <c:y val="6.9321922676938597E-2"/>
          <c:w val="0.54333337332818965"/>
          <c:h val="0.6199993308200415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11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hape val="box"/>
        <c:axId val="89801472"/>
        <c:axId val="89803008"/>
        <c:axId val="0"/>
      </c:bar3DChart>
      <c:catAx>
        <c:axId val="89801472"/>
        <c:scaling>
          <c:orientation val="minMax"/>
        </c:scaling>
        <c:axPos val="b"/>
        <c:tickLblPos val="nextTo"/>
        <c:crossAx val="89803008"/>
        <c:crosses val="autoZero"/>
        <c:auto val="1"/>
        <c:lblAlgn val="ctr"/>
        <c:lblOffset val="100"/>
      </c:catAx>
      <c:valAx>
        <c:axId val="89803008"/>
        <c:scaling>
          <c:orientation val="minMax"/>
        </c:scaling>
        <c:axPos val="l"/>
        <c:majorGridlines/>
        <c:numFmt formatCode="General" sourceLinked="1"/>
        <c:tickLblPos val="nextTo"/>
        <c:crossAx val="89801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Русский язык</c:v>
                </c:pt>
                <c:pt idx="2">
                  <c:v>Литер.чтение</c:v>
                </c:pt>
                <c:pt idx="3">
                  <c:v>Окруж. мир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69.2</c:v>
                </c:pt>
                <c:pt idx="1">
                  <c:v>53.8</c:v>
                </c:pt>
                <c:pt idx="2">
                  <c:v>69.2</c:v>
                </c:pt>
                <c:pt idx="3">
                  <c:v>61.5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класс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Русский язык</c:v>
                </c:pt>
                <c:pt idx="2">
                  <c:v>Литер.чтение</c:v>
                </c:pt>
                <c:pt idx="3">
                  <c:v>Окруж. мир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76.900000000000006</c:v>
                </c:pt>
                <c:pt idx="1">
                  <c:v>61.5</c:v>
                </c:pt>
                <c:pt idx="2">
                  <c:v>76.900000000000006</c:v>
                </c:pt>
                <c:pt idx="3">
                  <c:v>69.2</c:v>
                </c:pt>
              </c:numCache>
            </c:numRef>
          </c:val>
        </c:ser>
        <c:shape val="box"/>
        <c:axId val="89769472"/>
        <c:axId val="89771008"/>
        <c:axId val="0"/>
      </c:bar3DChart>
      <c:catAx>
        <c:axId val="89769472"/>
        <c:scaling>
          <c:orientation val="minMax"/>
        </c:scaling>
        <c:axPos val="b"/>
        <c:numFmt formatCode="General" sourceLinked="1"/>
        <c:tickLblPos val="nextTo"/>
        <c:crossAx val="89771008"/>
        <c:crosses val="autoZero"/>
        <c:auto val="1"/>
        <c:lblAlgn val="ctr"/>
        <c:lblOffset val="100"/>
      </c:catAx>
      <c:valAx>
        <c:axId val="89771008"/>
        <c:scaling>
          <c:orientation val="minMax"/>
        </c:scaling>
        <c:axPos val="l"/>
        <c:majorGridlines/>
        <c:numFmt formatCode="General" sourceLinked="1"/>
        <c:tickLblPos val="nextTo"/>
        <c:crossAx val="89769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Русский язык</c:v>
                </c:pt>
                <c:pt idx="2">
                  <c:v>Литер.чтение</c:v>
                </c:pt>
                <c:pt idx="3">
                  <c:v>Окруж.мир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63.7</c:v>
                </c:pt>
                <c:pt idx="1">
                  <c:v>53.8</c:v>
                </c:pt>
                <c:pt idx="2">
                  <c:v>60.9</c:v>
                </c:pt>
                <c:pt idx="3">
                  <c:v>61.5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класс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Русский язык</c:v>
                </c:pt>
                <c:pt idx="2">
                  <c:v>Литер.чтение</c:v>
                </c:pt>
                <c:pt idx="3">
                  <c:v>Окруж.мир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65.8</c:v>
                </c:pt>
                <c:pt idx="1">
                  <c:v>58.8</c:v>
                </c:pt>
                <c:pt idx="2">
                  <c:v>63.7</c:v>
                </c:pt>
                <c:pt idx="3">
                  <c:v>63.7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Русский язык</c:v>
                </c:pt>
                <c:pt idx="2">
                  <c:v>Литер.чтение</c:v>
                </c:pt>
                <c:pt idx="3">
                  <c:v>Окруж.мир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77832576"/>
        <c:axId val="77834112"/>
        <c:axId val="0"/>
      </c:bar3DChart>
      <c:catAx>
        <c:axId val="77832576"/>
        <c:scaling>
          <c:orientation val="minMax"/>
        </c:scaling>
        <c:axPos val="b"/>
        <c:tickLblPos val="nextTo"/>
        <c:crossAx val="77834112"/>
        <c:crosses val="autoZero"/>
        <c:auto val="1"/>
        <c:lblAlgn val="ctr"/>
        <c:lblOffset val="100"/>
      </c:catAx>
      <c:valAx>
        <c:axId val="77834112"/>
        <c:scaling>
          <c:orientation val="minMax"/>
        </c:scaling>
        <c:axPos val="l"/>
        <c:majorGridlines/>
        <c:numFmt formatCode="General" sourceLinked="1"/>
        <c:tickLblPos val="nextTo"/>
        <c:crossAx val="7783257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D80DF-D340-49ED-B7C9-5D1E775AEE32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8A18D-18C8-4B05-9045-6A4184C906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A18D-18C8-4B05-9045-6A4184C906B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A18D-18C8-4B05-9045-6A4184C906B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A18D-18C8-4B05-9045-6A4184C906BC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A18D-18C8-4B05-9045-6A4184C906BC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A18D-18C8-4B05-9045-6A4184C906BC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501122" cy="2786082"/>
          </a:xfrm>
        </p:spPr>
        <p:txBody>
          <a:bodyPr>
            <a:prstTxWarp prst="textWave4">
              <a:avLst/>
            </a:prstTxWarp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ln w="11430"/>
                <a:solidFill>
                  <a:srgbClr val="AC148B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обучения</a:t>
            </a:r>
            <a:r>
              <a:rPr lang="en-US" sz="6000" dirty="0" smtClean="0">
                <a:ln w="11430"/>
                <a:solidFill>
                  <a:srgbClr val="AC148B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ln w="11430"/>
                <a:solidFill>
                  <a:srgbClr val="AC148B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современной школе</a:t>
            </a:r>
            <a:br>
              <a:rPr lang="ru-RU" sz="6000" dirty="0" smtClean="0">
                <a:ln w="11430"/>
                <a:solidFill>
                  <a:srgbClr val="AC148B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000636"/>
            <a:ext cx="8396318" cy="164307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9B2582"/>
                </a:solidFill>
              </a:rPr>
              <a:t>                                                               </a:t>
            </a:r>
            <a:r>
              <a:rPr lang="ru-RU" sz="20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Презентация                   учителя начальных классов                                                                                    МБОУ «ООШ №11» г.Вязники                                                                  Демидовой Светланы Викторовны </a:t>
            </a:r>
          </a:p>
          <a:p>
            <a:endParaRPr lang="ru-RU" sz="2200" b="1" i="1" dirty="0">
              <a:solidFill>
                <a:srgbClr val="9B25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2500306"/>
            <a:ext cx="5929354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None/>
            </a:pPr>
            <a:r>
              <a:rPr lang="ru-RU" sz="28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«Хороших методов существует ровно столько, </a:t>
            </a:r>
          </a:p>
          <a:p>
            <a:pPr>
              <a:buNone/>
            </a:pPr>
            <a:r>
              <a:rPr lang="ru-RU" sz="28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сколько существует хороших учителей»</a:t>
            </a:r>
          </a:p>
          <a:p>
            <a:pPr>
              <a:buNone/>
            </a:pPr>
            <a:r>
              <a:rPr lang="ru-RU" sz="28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8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Д.Пойа</a:t>
            </a:r>
          </a:p>
          <a:p>
            <a:pPr>
              <a:buNone/>
            </a:pPr>
            <a:endParaRPr lang="ru-RU" sz="2800" b="1" i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48007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marL="431800" indent="-323850">
              <a:spcAft>
                <a:spcPts val="1425"/>
              </a:spcAft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Ученик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активный субъект образовательного процесса, проявляющий самостоятельность в выработке и принятии решений, готовый нести ответственность за свои действия, уверенный в себе, целеустремленный.                                                                     </a:t>
            </a:r>
            <a:r>
              <a:rPr lang="ru-RU" sz="2400" b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консультант, наставник, партнер.                             </a:t>
            </a:r>
            <a:r>
              <a:rPr lang="ru-RU" sz="2400" b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Задача учителя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определить направление работы, создать условия для инициативы обучающихся; грамотно организовать деятельность учащихся.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Documents and Settings\Admin\Рабочий стол\IMG_28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60000">
            <a:off x="5578445" y="4722494"/>
            <a:ext cx="2965448" cy="1643074"/>
          </a:xfrm>
          <a:prstGeom prst="rect">
            <a:avLst/>
          </a:prstGeom>
          <a:noFill/>
        </p:spPr>
      </p:pic>
      <p:pic>
        <p:nvPicPr>
          <p:cNvPr id="6" name="Рисунок 5" descr="C:\Documents and Settings\Admin\Рабочий стол\DSC004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20000">
            <a:off x="1084685" y="4891855"/>
            <a:ext cx="300039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Особенности современных методов обучения</a:t>
            </a:r>
            <a:endParaRPr lang="ru-RU" sz="4000" b="1" i="1" dirty="0">
              <a:ln w="1905"/>
              <a:solidFill>
                <a:srgbClr val="AC148B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85992"/>
            <a:ext cx="8643998" cy="42862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Метод-это не сама деятельность, а способ её осуществления.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 должен обязательно соответствовать цели урока.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 не должен быть неправильным, неправильным может  быть только его применение.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Каждый метод имеет своё предметное содержание.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Метод всегда принадлежит действующему лицу. Нет деятельности без объекта, и нет метода без деятельности.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US" sz="20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                         (По Левиной М.М.)</a:t>
            </a:r>
            <a:endParaRPr lang="ru-RU" sz="2000" b="1" i="1" dirty="0">
              <a:solidFill>
                <a:srgbClr val="9B258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4895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Процесс обучения должен вызывать у ребенка интенсивное и внутреннее побуждение к знаниям, напряженному умственному труду.</a:t>
            </a:r>
          </a:p>
          <a:p>
            <a:pPr>
              <a:buNone/>
            </a:pPr>
            <a:r>
              <a:rPr lang="ru-RU" sz="28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Успех всего образовательного  процесса во</a:t>
            </a:r>
            <a:r>
              <a:rPr lang="en-US" sz="28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многом зависит от выбора применяемых методов. </a:t>
            </a:r>
            <a:endParaRPr lang="en-US" sz="2800" b="1" i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K:\IMG_18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60000">
            <a:off x="5940023" y="4443113"/>
            <a:ext cx="257176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Новая папка (2)\IMG_113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0000">
            <a:off x="1284708" y="4352563"/>
            <a:ext cx="257176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Моя личная позиция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Оптимальное сочетание форм работы на            уроке.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Обучение учащихся основным приемам учебной деятельности.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мыслительных процессов у учащихся.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обеспечения высокой активности ученика на уроке.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Реализация принципа индивидуального подхода.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572560" cy="938962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Опираясь на современные достижения педагогики, психологии и методики, я исхожу из следующих положений: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Потребность в познании принадлежит к числу важнейших человеческих потребностей.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Интерес к знаниям как глубокая направленность личности и устойчивый мотив учения пробуждает творческое мышление, создает благоприятные условия для проявления творческой индивидуальности.</a:t>
            </a:r>
          </a:p>
          <a:p>
            <a:pPr>
              <a:buNone/>
            </a:pPr>
            <a:r>
              <a:rPr lang="ru-RU" sz="2000" b="1" i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Ведущими принципами, позволяющими реализовать поставленные задачи, становятся:</a:t>
            </a:r>
          </a:p>
          <a:p>
            <a:pPr>
              <a:buFontTx/>
              <a:buChar char="-"/>
            </a:pPr>
            <a:r>
              <a:rPr lang="ru-RU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принцип развивающего и воспитывающего обучения;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 развития творческих способностей учащихся;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 создания положительного эмоционального фона учебной деятельности;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начального образования.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5388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Моя деятельность направлена на то, чтобы обеспечить условия для развития личности, сделать процесс отлаженным и управляемым, формировать мыслящих субъектов. Я стараюсь сочетать научность преподавания с доступностью, яркую наглядность с игрой, добиваться, чтобы все ученики работали увлеченно. Этому способствует набор педагогических умений, которыми я обладаю.  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Умения: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демонстрирую детям свое полное к ним доверие;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Организую сообщение нового материала в форме увлекательного диалога;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нарушаю единство логической структуры урока;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исхожу из того, что у учащихся есть внутренняя мотивация к учению;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стараюсь вовлекать учащихся в деятельность, которая пробуждает радость познания и вызывает стойкую любознательность.                     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Созданию атмосферы успеха в учебной деятельности помогает индивидуальный подход к учащимся.                  </a:t>
            </a: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ru-RU" sz="2000" b="1" i="1" dirty="0">
              <a:solidFill>
                <a:srgbClr val="9B258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Школьная мотивация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результатам диагностики «Школьная мотивация» выявлено: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Исходя из этого определила уровни познавательной деятельности  учащихся.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71472" y="2143116"/>
          <a:ext cx="800105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Начальный уровень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Пассивные дети, с трудом включаются в работу, не в состоянии решить учебную задачу.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пробуждение  интереса к учебной деятельности, создание предпосылок для перехода ученика на более высокий познавательный уровень.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«создание атмосферы успеха»;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«эмоциональная подзарядка»;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«активное слушание»;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комплиментарный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стиль общения.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Средний уровень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Заинтересованность детей в определенных учебных ситуациях, связанных с интересной темой или необычными приемами.</a:t>
            </a:r>
          </a:p>
          <a:p>
            <a:pPr lvl="0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Цель: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воспитание умения учащихся упрочить достигнутый успех, проявлять интерес к интеллектуально волевым усилиям.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держать внимание в состоянии «напряженного удивления»;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чередование видов деятельности в соответствии с требованиями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уроке;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использование эмоциональных приемов, игр.</a:t>
            </a:r>
          </a:p>
          <a:p>
            <a:pPr lvl="0"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lvl="0" algn="ctr"/>
            <a:r>
              <a:rPr lang="ru-RU" sz="4000" b="1" i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Высокий уровень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Учащиеся активно включаются во все формы работы.</a:t>
            </a:r>
          </a:p>
          <a:p>
            <a:pPr lvl="0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Цель: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воспитание потребности в поиске нестандартных решений, в самовыражении и самосовершенствовании.</a:t>
            </a:r>
          </a:p>
          <a:p>
            <a:pPr lvl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Содержание деятельности: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использовать ролевые ситуации;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проблемные задания;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 с дополнительными источниками.</a:t>
            </a:r>
          </a:p>
          <a:p>
            <a:pPr lvl="0"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Результативность: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достигнутый успех пробуждает интерес к познанию и предполагает переход каждого ученика на более высокий уровень.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372476" cy="5857916"/>
          </a:xfrm>
        </p:spPr>
        <p:txBody>
          <a:bodyPr/>
          <a:lstStyle/>
          <a:p>
            <a:pPr algn="r">
              <a:buNone/>
            </a:pPr>
            <a:r>
              <a:rPr lang="ru-RU" sz="24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«Скажите мне – я забуду,</a:t>
            </a:r>
          </a:p>
          <a:p>
            <a:pPr algn="r">
              <a:buNone/>
            </a:pPr>
            <a:r>
              <a:rPr lang="ru-RU" sz="24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Покажите мне – я запомню, </a:t>
            </a:r>
          </a:p>
          <a:p>
            <a:pPr algn="r">
              <a:buNone/>
            </a:pPr>
            <a:r>
              <a:rPr lang="ru-RU" sz="24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Вовлеките меня – я пойму».</a:t>
            </a:r>
          </a:p>
          <a:p>
            <a:pPr algn="r">
              <a:buNone/>
            </a:pPr>
            <a:r>
              <a:rPr lang="ru-RU" sz="3200" b="1" dirty="0" smtClean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b="1" dirty="0" smtClean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Китайская пословица</a:t>
            </a:r>
            <a:endParaRPr lang="ru-RU" sz="4800" dirty="0">
              <a:solidFill>
                <a:srgbClr val="9B25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643182"/>
            <a:ext cx="84296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«Всякое знание остается мертвым, если в учащихся не развивается инициатива и самодеятельность: учащихся нужно приучать не только к мышлению, но и к хотению». </a:t>
            </a:r>
          </a:p>
          <a:p>
            <a:pPr marL="82296" indent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20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Н.А.Умов</a:t>
            </a:r>
            <a:endParaRPr lang="ru-RU" sz="2000" b="1" i="1" dirty="0" smtClean="0">
              <a:ln w="1905"/>
              <a:solidFill>
                <a:srgbClr val="9B258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Развитие школьника происходит более результативно, если он включен в деятельность.</a:t>
            </a:r>
            <a:r>
              <a:rPr lang="en-US" sz="2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>
              <a:solidFill>
                <a:srgbClr val="7030A0"/>
              </a:solidFill>
            </a:endParaRPr>
          </a:p>
        </p:txBody>
      </p:sp>
      <p:pic>
        <p:nvPicPr>
          <p:cNvPr id="6" name="Рисунок 5" descr="C:\Documents and Settings\Admin\Рабочий стол\Новая папка (2)\IMG_114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5000636"/>
            <a:ext cx="250033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Admin\Рабочий стол\Новая папка (2)\IMG_11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920000">
            <a:off x="202979" y="589321"/>
            <a:ext cx="235745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Documents and Settings\Admin\Рабочий стол\Новая папка (2)\IMG_114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928670"/>
            <a:ext cx="207170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2530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Чтобы обеспечить познавательную активность и познавательный интерес учащихся на различных этапах урока, я использую активные формы и методы работы.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Наиболее продуктивными считаю:</a:t>
            </a:r>
          </a:p>
          <a:p>
            <a:pPr>
              <a:buFont typeface="Arial" pitchFamily="34" charset="0"/>
              <a:buChar char="•"/>
            </a:pP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Игровые формы;</a:t>
            </a:r>
          </a:p>
          <a:p>
            <a:pPr>
              <a:buFont typeface="Arial" pitchFamily="34" charset="0"/>
              <a:buChar char="•"/>
            </a:pP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Организация групповой, парной и индивидуальной работы;</a:t>
            </a:r>
          </a:p>
          <a:p>
            <a:pPr>
              <a:buFont typeface="Arial" pitchFamily="34" charset="0"/>
              <a:buChar char="•"/>
            </a:pP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Организация самостоятельной деятельности учащихся;</a:t>
            </a:r>
          </a:p>
          <a:p>
            <a:pPr>
              <a:buFont typeface="Arial" pitchFamily="34" charset="0"/>
              <a:buChar char="•"/>
            </a:pP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Создание конкретных ситуаций, их анализ;</a:t>
            </a:r>
          </a:p>
          <a:p>
            <a:pPr>
              <a:buFont typeface="Arial" pitchFamily="34" charset="0"/>
              <a:buChar char="•"/>
            </a:pP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Постановка вопросов, активизирующих диалог.</a:t>
            </a:r>
            <a:endParaRPr lang="en-US" sz="2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Проблемное обучение.</a:t>
            </a:r>
          </a:p>
          <a:p>
            <a:pPr>
              <a:buNone/>
            </a:pPr>
            <a:endParaRPr lang="ru-RU" sz="2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    Надо применять разнообразные методы и находить новые. Школа должна быть педагогической лабораторией, учитель в своей учебно-воспитательной работе должен проявлять самостоятельное творчество.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                                 Л.Н.Толстой.</a:t>
            </a:r>
            <a:endParaRPr lang="ru-RU" sz="2200" b="1" i="1" dirty="0">
              <a:solidFill>
                <a:srgbClr val="9B258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Игра</a:t>
            </a:r>
            <a:endParaRPr lang="ru-RU" sz="4000" b="1" i="1" dirty="0">
              <a:ln w="1905"/>
              <a:solidFill>
                <a:srgbClr val="AC148B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401080" cy="4681550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«Ребёнок не устаёт от работы, которая отвечает его функциональным жизненным потребностям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С.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Френе</a:t>
            </a:r>
            <a:r>
              <a:rPr lang="ru-RU" sz="2000" b="1" i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Дидактические игры 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вызывают живой интерес к процессу познания, активизируют деятельность учащихся, помогают легче усвоить учебный материал.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Ролевые игры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маленькая сценка, разыгрываемая              учениками, помогающая наглядно представить, увидеть, оживить обстоятельства или события, знакомые ученикам.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уроках математики, для развития активности и внимания, провожу устный счет с элементами игры.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b="1" i="1" dirty="0" smtClean="0">
                <a:solidFill>
                  <a:srgbClr val="7030A0"/>
                </a:solidFill>
              </a:rPr>
              <a:t>                                                                                            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    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Пары и группы</a:t>
            </a:r>
            <a:endParaRPr lang="ru-RU" sz="4000" b="1" i="1" dirty="0">
              <a:ln w="1905"/>
              <a:solidFill>
                <a:srgbClr val="AC148B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89586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Этот метод даёт ученикам больше возможностей для участия и взаимодействия. Работа в парах и группах формирует у детей умения принимать общую цель, разделять обязанности, согласовывать способы достижения предложенной цели, соотносить свои действия с действиями партнеров, принимать участие в сравнении цели и работы.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работы над темой урока используются для групп сменного или постоянного состава методы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«Ульи», «Визитные карточки».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«Творческая мастерская»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большим успехом применяется мною на обобщающих уроках.</a:t>
            </a:r>
            <a:endParaRPr lang="ru-RU" sz="2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:\Documents and Settings\артем\Мои документы\Мои рисунки\Изображение\Изображение 0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857760"/>
            <a:ext cx="2071702" cy="149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артем\Мои документы\Мои рисунки\Изображение\Изображение 01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5072074"/>
            <a:ext cx="207170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Новая папка (2)\DSC0039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786322"/>
            <a:ext cx="2071702" cy="1399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Проблемные методы.</a:t>
            </a:r>
            <a:endParaRPr lang="ru-RU" sz="4000" dirty="0">
              <a:solidFill>
                <a:srgbClr val="AC148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47500" lnSpcReduction="20000"/>
          </a:bodyPr>
          <a:lstStyle/>
          <a:p>
            <a:pPr algn="r">
              <a:buNone/>
            </a:pPr>
            <a:r>
              <a:rPr lang="ru-RU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от знания к проблеме,</a:t>
            </a:r>
          </a:p>
          <a:p>
            <a:pPr>
              <a:buNone/>
            </a:pPr>
            <a:r>
              <a:rPr lang="ru-RU" sz="3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а от проблемы к знанию</a:t>
            </a:r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Способствуют развитию интеллектуальной, предметно-практической </a:t>
            </a:r>
            <a:r>
              <a:rPr lang="en-US" sz="4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мотивационной сфер личности.</a:t>
            </a:r>
          </a:p>
          <a:p>
            <a:pPr>
              <a:buNone/>
            </a:pPr>
            <a:endParaRPr lang="ru-RU" sz="4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b="1" i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     Проблемный вопрос </a:t>
            </a:r>
            <a:r>
              <a:rPr lang="ru-RU" sz="4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-вопрос, который требует интеллектуальных усилий, анализа связей с ранее изученным материалом, попытки сравнить, выделить наиболее важные положения. </a:t>
            </a:r>
          </a:p>
          <a:p>
            <a:pPr>
              <a:buNone/>
            </a:pPr>
            <a:endParaRPr lang="ru-RU" sz="4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b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200" b="1" i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Проблемная ситуация </a:t>
            </a:r>
            <a:r>
              <a:rPr lang="ru-RU" sz="4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сравнение двух или более взаимоисключающих друг друга точек зрения.</a:t>
            </a:r>
            <a:endParaRPr lang="en-US" sz="4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200" b="1" i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Проблемные задания</a:t>
            </a:r>
            <a:r>
              <a:rPr lang="ru-RU" sz="4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-задания, которые ставят перед учащимися задачи и ориентируют их на самостоятельный поиск решений.</a:t>
            </a:r>
          </a:p>
          <a:p>
            <a:pPr>
              <a:buNone/>
            </a:pP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 проектов</a:t>
            </a:r>
            <a:endParaRPr lang="ru-RU" sz="4000" b="1" i="1" dirty="0">
              <a:ln w="1905"/>
              <a:solidFill>
                <a:srgbClr val="9B258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Метод, идущий от детских потребностей и интересов, стимулирующий детскую самодеятельность, с его помощью реализуется принцип сотрудничества ребенка и взрослого, позволяющий сочетать коллективное и индивидуальное в образовательном процессе. Ориентирован на развитие исследовательской, творческой активности учащихся, на формирование универсальных учебных действий.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Использую в основном на уроках окружающего мира.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«В гости к зиме», «Мои домашние питомцы», «Тайна моей фамилии».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200" dirty="0"/>
          </a:p>
        </p:txBody>
      </p:sp>
      <p:pic>
        <p:nvPicPr>
          <p:cNvPr id="4" name="Picture 2" descr="C:\Documents and Settings\Admin\Рабочий стол\DSC004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5143512"/>
            <a:ext cx="2817391" cy="1334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Основные этапы проектной деятельности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Выбор темы проекта.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Работа с разными источниками.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Выбор формы предъявления проекта.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Работа над проектом.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Оформление результатов.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Защита проектов.</a:t>
            </a:r>
          </a:p>
          <a:p>
            <a:pPr>
              <a:buFontTx/>
              <a:buChar char="-"/>
            </a:pPr>
            <a:r>
              <a:rPr lang="ru-RU" sz="8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Подведение итогов.</a:t>
            </a:r>
          </a:p>
          <a:p>
            <a:pPr>
              <a:buFontTx/>
              <a:buChar char="-"/>
            </a:pPr>
            <a:endParaRPr lang="ru-RU" sz="8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2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8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конце работы ученик должен ответить на вопросы:</a:t>
            </a:r>
          </a:p>
          <a:p>
            <a:pPr>
              <a:buFontTx/>
              <a:buChar char="-"/>
            </a:pPr>
            <a:r>
              <a:rPr lang="ru-RU" sz="8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Выполнил ли я то, что задумал?</a:t>
            </a:r>
          </a:p>
          <a:p>
            <a:pPr>
              <a:buFontTx/>
              <a:buChar char="-"/>
            </a:pPr>
            <a:r>
              <a:rPr lang="ru-RU" sz="8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Что было сделано хорошо?</a:t>
            </a:r>
          </a:p>
          <a:p>
            <a:pPr>
              <a:buFontTx/>
              <a:buChar char="-"/>
            </a:pPr>
            <a:r>
              <a:rPr lang="ru-RU" sz="8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Что было сделано плохо?</a:t>
            </a:r>
          </a:p>
          <a:p>
            <a:pPr>
              <a:buFontTx/>
              <a:buChar char="-"/>
            </a:pPr>
            <a:r>
              <a:rPr lang="ru-RU" sz="8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Что было выполнить легко, а в чем я испытывал трудности?</a:t>
            </a:r>
          </a:p>
          <a:p>
            <a:pPr>
              <a:buFontTx/>
              <a:buChar char="-"/>
            </a:pPr>
            <a:r>
              <a:rPr lang="ru-RU" sz="8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Кто бы мог сказать мне спасибо за этот проект?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 дискуссии</a:t>
            </a:r>
            <a:endParaRPr lang="ru-RU" sz="4000" dirty="0">
              <a:solidFill>
                <a:srgbClr val="9B258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500066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Где человек творец – там он субъект.                                                                                                          Потребность в общении – это первое                                                     проявление деятельности субъекта.</a:t>
            </a: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 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Умение общаться друг с другом, вести дискуссию дает возможность каждому ребенку развить умение слушать, говорить по очереди, высказывать своё мнение, пережить чувство сопричастности к совместному коллективному поиску истины.                                                                                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Учащиеся должны знать правила ведения дискуссии.               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Учение идет от обучающихся, а я направляю коллективный поиск, подхватываю нужную мысль и подвожу их к выводам. Ученики не боятся сделать ошибку в ответе, зная, что им всегда придут на помощь одноклассники, и все вместе они примут правильное решение.  Для проведения дискуссии и принятия решений использую, например, такие методы, как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«Светофор»,  «Мозговая атака».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ИКТ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Применение ИКТ учителями начальной школы в образовательном процессе позволяет: 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у учащихся навыки исследовательской деятельности, творческие способности; 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усилить мотивацию учения; 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сформировать у школьников умение работать с информацией, развить - коммуникативную компетентность; 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активно вовлекать учащихся в учебный процесс; </a:t>
            </a:r>
          </a:p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создать благоприятные условия для лучшего взаимопонимания учителя и учащихся и их сотрудничества в учебном процессе.</a:t>
            </a:r>
            <a:endParaRPr lang="en-US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Ребёнок становится жаждущим знаний, неутомимым, творческим, настойчивым и трудолюбивым.</a:t>
            </a:r>
          </a:p>
          <a:p>
            <a:pPr>
              <a:buNone/>
            </a:pPr>
            <a:endParaRPr lang="ru-RU" sz="2000" b="1" i="1" dirty="0">
              <a:solidFill>
                <a:srgbClr val="9B258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85794"/>
            <a:ext cx="7972452" cy="5538806"/>
          </a:xfrm>
        </p:spPr>
        <p:txBody>
          <a:bodyPr>
            <a:normAutofit/>
          </a:bodyPr>
          <a:lstStyle/>
          <a:p>
            <a:pPr marL="431800" indent="-323850">
              <a:spcAft>
                <a:spcPts val="1425"/>
              </a:spcAft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 незаконченного рассказа</a:t>
            </a:r>
            <a:endParaRPr lang="ru-RU" sz="20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1071546"/>
            <a:ext cx="8229600" cy="55721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ru-RU" b="1" dirty="0" smtClean="0"/>
              <a:t>   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Использую в основном на уроках литературного чтения.         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Читая текст, останавливаюсь на самом интересном месте. У ребенка возникает вопрос: «А что же дальше?» Если возник вопрос, значит, есть потребность узнать, а значит, ребенок обязательно прочтет текст.</a:t>
            </a:r>
            <a:r>
              <a:rPr lang="ru-RU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ru-RU" sz="2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«Чтение с остановками».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ru-RU" sz="2000" b="1" u="none" strike="noStrike" kern="1200" cap="none" spc="0" normalizeH="0" baseline="0" noProof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kumimoji="0" lang="ru-RU" b="1" u="none" strike="noStrike" kern="1200" cap="none" spc="0" normalizeH="0" baseline="0" noProof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тексте выделяются 2-3 остановки, задаются детям вопросы, побуждающие к критическому мышлению.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</a:pPr>
            <a:r>
              <a:rPr lang="ru-RU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Что заставило героя поступить именно так?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Tx/>
              <a:buChar char="-"/>
            </a:pPr>
            <a:r>
              <a:rPr kumimoji="0" lang="ru-RU" b="1" u="none" strike="noStrike" kern="1200" cap="none" spc="0" normalizeH="0" baseline="0" noProof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Как дальше будут развиваться события?                                                                                       Используется прием «Дерево предсказаний». Дети учатся аргументировать свою точку зрения, связывать</a:t>
            </a:r>
            <a:r>
              <a:rPr kumimoji="0" lang="ru-RU" b="1" u="none" strike="noStrike" kern="1200" cap="none" spc="0" normalizeH="0" noProof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свои предположения с данными текста.</a:t>
            </a:r>
            <a:endParaRPr kumimoji="0" lang="ru-RU" b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ru-RU" sz="2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4786322"/>
            <a:ext cx="5429288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Что будет дальше?</a:t>
            </a:r>
          </a:p>
          <a:p>
            <a:pPr algn="ctr"/>
            <a:r>
              <a:rPr lang="ru-RU" b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Чем закончится рассказ?</a:t>
            </a:r>
          </a:p>
          <a:p>
            <a:pPr algn="ctr"/>
            <a:r>
              <a:rPr lang="ru-RU" b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Как будут развиваться события после финала?</a:t>
            </a:r>
          </a:p>
          <a:p>
            <a:pPr algn="ctr"/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6000768"/>
            <a:ext cx="1428760" cy="5000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C148B"/>
                </a:solidFill>
              </a:rPr>
              <a:t>1 вариант</a:t>
            </a:r>
            <a:endParaRPr lang="ru-RU" b="1" dirty="0">
              <a:solidFill>
                <a:srgbClr val="AC148B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6000768"/>
            <a:ext cx="1428760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C148B"/>
                </a:solidFill>
              </a:rPr>
              <a:t>2 вариант</a:t>
            </a:r>
            <a:endParaRPr lang="ru-RU" b="1" dirty="0">
              <a:solidFill>
                <a:srgbClr val="AC148B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86512" y="6000768"/>
            <a:ext cx="1343028" cy="5000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AC148B"/>
                </a:solidFill>
              </a:rPr>
              <a:t>3 вариант</a:t>
            </a:r>
            <a:endParaRPr lang="ru-RU" b="1" dirty="0">
              <a:solidFill>
                <a:srgbClr val="AC148B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2000232" y="5715016"/>
            <a:ext cx="64294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2"/>
          </p:cNvCxnSpPr>
          <p:nvPr/>
        </p:nvCxnSpPr>
        <p:spPr>
          <a:xfrm rot="5400000">
            <a:off x="4143372" y="585789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286512" y="5715016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Методы начала урока</a:t>
            </a:r>
            <a:endParaRPr lang="ru-RU" sz="4000" dirty="0">
              <a:solidFill>
                <a:srgbClr val="AC148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«Улыбнемся друг другу».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улыбнулась вам, и вы улыбнитесь друг другу, и подумайте, как хорошо, что мы сегодня все вместе. Мы спокойны, добры и приветливы. Выдохните вчерашнюю обиду и злость, беспокойство. Забудьте о них. Вдохните в себя свежесть  ясного дня, тепло солнечных лучей. Пожелаем друг другу хорошего настроения.</a:t>
            </a: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Погладьте себя по голове.  Обнимите себя.  Пожмите соседу руку.  Улыбнитесь друг другу.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«Приветствие».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Учащиеся проходят по классу и приветствуют друг друга, говоря при этом слова приветствия или называя свои имена.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позволяет весело начать урок, размяться перед более серьезными упражнениями, способствует установлению контакта между учениками в течение нескольких минут. </a:t>
            </a:r>
          </a:p>
          <a:p>
            <a:pPr>
              <a:buNone/>
            </a:pPr>
            <a:endParaRPr lang="ru-RU" sz="2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Documents and Settings\Admin\Рабочий стол\DSC0049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5357826"/>
            <a:ext cx="1214414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Человек запоминает</a:t>
            </a:r>
            <a:endParaRPr lang="ru-RU" sz="4000" dirty="0">
              <a:solidFill>
                <a:srgbClr val="AC148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 eaLnBrk="0" hangingPunct="0">
              <a:buFontTx/>
              <a:buChar char="•"/>
            </a:pPr>
            <a:r>
              <a:rPr lang="ru-RU" sz="2400" b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того, что он читает, </a:t>
            </a:r>
          </a:p>
          <a:p>
            <a:pPr eaLnBrk="0" hangingPunct="0">
              <a:buFontTx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20%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того, что слышит, </a:t>
            </a:r>
          </a:p>
          <a:p>
            <a:pPr eaLnBrk="0" hangingPunct="0">
              <a:buFontTx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30%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того, что видит; </a:t>
            </a:r>
          </a:p>
          <a:p>
            <a:pPr eaLnBrk="0" hangingPunct="0">
              <a:buFontTx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50-70%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запоминается при участии в групповых дискуссиях, </a:t>
            </a:r>
          </a:p>
          <a:p>
            <a:pPr eaLnBrk="0" hangingPunct="0">
              <a:buFontTx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80%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при самостоятельном обнаружении и формулировании проблем. </a:t>
            </a:r>
          </a:p>
          <a:p>
            <a:pPr eaLnBrk="0" hangingPunct="0"/>
            <a:r>
              <a:rPr lang="ru-RU" sz="2400" b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90%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когда обучающийся непосредственно участвует в реальной деятельности, в самостоятельной постановке проблем, выработке и принятии решения, формулировке выводов и прогнозов.</a:t>
            </a: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Методы выяснения целей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«Знаем – не знаем»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9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Цели использования метода </a:t>
            </a:r>
            <a:r>
              <a:rPr lang="ru-RU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результаты применения метода позволяют  мне понять, что из спланированного на урок материала ученики знают, а что нет. На какие знания школьников можно опираться, давая новый материал. Я задаю обучающимся вопросы, подводя их к цели и задачам урока. Учащиеся, отвечая на них, выясняют совместно со мной, что они уже знают по данной теме, а что нет</a:t>
            </a:r>
            <a:r>
              <a:rPr lang="ru-RU" sz="29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9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«Цветочная поляна»</a:t>
            </a:r>
          </a:p>
          <a:p>
            <a:pPr>
              <a:buNone/>
            </a:pPr>
            <a:r>
              <a:rPr lang="ru-RU" sz="2900" dirty="0" smtClean="0"/>
              <a:t>     </a:t>
            </a:r>
            <a:r>
              <a:rPr lang="ru-RU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Перед началом выяснения ожиданий и опасений я объясняю, почему важно выяснить цели, ожидания и опасения. Свои ожидания ученики записывают на цветах синего цвета, а опасения – красного. Те, кто записал, прикрепляют цветы к поляне. После того, как все ученики прикрепят свои цветочки, я озвучиваю их, после чего мы организуем обсуждение и систематизацию сформулированных целей, пожеланий и опасений. В процессе обсуждения уточняем записанные ожидания и опасения. В завершении метода я подвожу итоги выяснения ожиданий и опасений.</a:t>
            </a:r>
          </a:p>
          <a:p>
            <a:pPr>
              <a:buFont typeface="Arial" pitchFamily="34" charset="0"/>
              <a:buChar char="•"/>
            </a:pPr>
            <a:r>
              <a:rPr lang="ru-RU" sz="29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«Воздушные шарики»</a:t>
            </a: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Методы подведения итогов</a:t>
            </a:r>
            <a:endParaRPr lang="ru-RU" sz="4000" dirty="0">
              <a:solidFill>
                <a:srgbClr val="9B258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Позволяют эффективно, грамотно и интересно в форме игры подвести итоги урока и завершить работу.</a:t>
            </a:r>
            <a:r>
              <a:rPr lang="ru-RU" sz="2200" dirty="0" smtClean="0"/>
              <a:t>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меня этот этап очень важен, поскольку позволяет выяснить, что ребята усвоили хорошо, а на что необходимо обратить внимание на следующем уроке. </a:t>
            </a:r>
          </a:p>
          <a:p>
            <a:pPr>
              <a:buFont typeface="Arial" pitchFamily="34" charset="0"/>
              <a:buChar char="•"/>
            </a:pP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i="1" dirty="0" err="1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Кафешка</a:t>
            </a: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2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предлагаю ученикам представить, что сегодняшний день они провели в кафе и теперь их прошу их ответить на несколько вопросов:</a:t>
            </a:r>
            <a:b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Я съел бы еще этого…</a:t>
            </a:r>
            <a:b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Больше всего мне понравилось…</a:t>
            </a:r>
            <a:b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Я почти переварил…</a:t>
            </a:r>
            <a:b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Я переел…</a:t>
            </a:r>
            <a:b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Пожалуйста, добавьте…</a:t>
            </a:r>
            <a:endParaRPr lang="ru-RU" sz="2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«Ромашка»</a:t>
            </a:r>
          </a:p>
          <a:p>
            <a:pPr>
              <a:buNone/>
            </a:pPr>
            <a:r>
              <a:rPr lang="ru-RU" sz="2200" dirty="0" smtClean="0"/>
              <a:t>    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Дети отрывают лепестки ромашки, по кругу передают разноцветные листы и отвечают на главные вопросы, относящиеся к теме урока, записанные на обратной стороне. </a:t>
            </a: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/>
          </a:bodyPr>
          <a:lstStyle/>
          <a:p>
            <a:pPr marL="0" indent="0" defTabSz="449263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itchFamily="49" charset="0"/>
              <a:buChar char="o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«Итоговый круг»</a:t>
            </a: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49263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плакате большой круг, разделённый на секторы: «Усвоение мною новых знаний», «Моё участие в работе группы», «Мне было   интересно», «Мне понравилось выполнять упражнения», «Мне понравилось выступать перед ребятами».</a:t>
            </a:r>
          </a:p>
          <a:p>
            <a:pPr marL="0" lvl="0" indent="0" defTabSz="449263" fontAlgn="base" hangingPunct="0">
              <a:lnSpc>
                <a:spcPct val="93000"/>
              </a:lnSpc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Всем ученикам предлагается фломастером нарисовать  кружочек. Чем ярче ощущения, тем ближе к центру располагается кружочек. Если отношение негативное – кружочек рисуется за пределами круга.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Методы релаксации</a:t>
            </a:r>
            <a:endParaRPr lang="ru-RU" sz="4000" dirty="0">
              <a:solidFill>
                <a:srgbClr val="9B258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pPr eaLnBrk="0" hangingPunct="0">
              <a:buNone/>
            </a:pPr>
            <a:r>
              <a:rPr lang="ru-RU" sz="22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вы чувствуете, что обучающиеся устали, сделайте паузу, вспомните о восстанавливающей силе релаксации!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2000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Метод «Земля, воздух, огонь и вода».</a:t>
            </a:r>
          </a:p>
          <a:p>
            <a:pPr eaLnBrk="0" hangingPunct="0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 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Учащиеся по команде учителя изображают одно из состояний – воздух, землю, огонь и воду.</a:t>
            </a:r>
            <a:r>
              <a:rPr lang="ru-RU" sz="2000" b="1" dirty="0" smtClean="0">
                <a:solidFill>
                  <a:srgbClr val="7030A0"/>
                </a:solidFill>
              </a:rPr>
              <a:t/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сама принимаю в этом участие, помогая при этом неуверенным и стеснительным ученикам активнее участвовать в упражнении.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«Веселый мяч».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err="1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Физминутки</a:t>
            </a:r>
            <a:r>
              <a:rPr lang="ru-RU" sz="20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для глаз». </a:t>
            </a:r>
          </a:p>
          <a:p>
            <a:pPr eaLnBrk="0" hangingPunct="0"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pic>
        <p:nvPicPr>
          <p:cNvPr id="6" name="Picture 2" descr="K:\фото\IMG_28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786322"/>
            <a:ext cx="2714644" cy="1714512"/>
          </a:xfrm>
          <a:prstGeom prst="rect">
            <a:avLst/>
          </a:prstGeom>
          <a:noFill/>
        </p:spPr>
      </p:pic>
      <p:pic>
        <p:nvPicPr>
          <p:cNvPr id="1026" name="Picture 2" descr="K:\фото\IMG_29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786322"/>
            <a:ext cx="2751134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110178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Применение различных форм и методов, обеспечивающих включение учащихся в активную познавательную деятельность, позволяет сделать следующие выводы: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8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Качество знаний</a:t>
            </a:r>
            <a:endParaRPr lang="ru-RU" sz="2800" b="1" i="1" dirty="0">
              <a:solidFill>
                <a:srgbClr val="9B25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85720" y="2571744"/>
          <a:ext cx="857256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Степень </a:t>
            </a:r>
            <a:r>
              <a:rPr lang="ru-RU" sz="3100" b="1" i="1" dirty="0" err="1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31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учащихся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00175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«Многие предметы в школе настолько </a:t>
            </a: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серьезны,</a:t>
            </a:r>
            <a:r>
              <a:rPr lang="en-US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полезно </a:t>
            </a:r>
            <a:r>
              <a:rPr lang="en-US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упускать случая </a:t>
            </a: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сделать </a:t>
            </a:r>
            <a:r>
              <a:rPr lang="ru-RU" sz="22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их немного занимательными» 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Необходимо использовать различные формы, методы и приемы обучения в начальной школе: </a:t>
            </a:r>
          </a:p>
          <a:p>
            <a:pPr>
              <a:buFont typeface="Arial" pitchFamily="34" charset="0"/>
              <a:buChar char="•"/>
            </a:pP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позволяют преподать материал в доступной, интересной, яркой и образной форме;  </a:t>
            </a:r>
          </a:p>
          <a:p>
            <a:pPr>
              <a:buFont typeface="Arial" pitchFamily="34" charset="0"/>
              <a:buChar char="•"/>
            </a:pP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способствуют лучшему усвоению знаний;</a:t>
            </a:r>
          </a:p>
          <a:p>
            <a:pPr>
              <a:buFont typeface="Arial" pitchFamily="34" charset="0"/>
              <a:buChar char="•"/>
            </a:pP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вызывают интерес к познанию; </a:t>
            </a:r>
          </a:p>
          <a:p>
            <a:pPr>
              <a:buFont typeface="Arial" pitchFamily="34" charset="0"/>
              <a:buChar char="•"/>
            </a:pP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формируют коммуникативную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личностную,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социальную, интеллектуальную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компетенции.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Уроки с использованием активных методов обучения интересны не только для учащихся, но и для учителей. Но бессистемное, непродуманное их использование не дает хороших результатов. Поэтому очень важно активно разрабатывать и внедрять в урок свои авторские игровые методы в соответствии с индивидуальными особенностями своего класса.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User\Local Settings\Temporary Internet Files\Content.IE5\3S6HFR2N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0"/>
            <a:ext cx="2483767" cy="17728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15370" cy="2000264"/>
          </a:xfrm>
        </p:spPr>
        <p:txBody>
          <a:bodyPr>
            <a:prstTxWarp prst="textCanUp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2800" b="1" dirty="0" smtClean="0">
                <a:ln w="11430"/>
                <a:solidFill>
                  <a:srgbClr val="9B258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Всем творческих успехов</a:t>
            </a:r>
            <a:endParaRPr lang="ru-RU" b="1" dirty="0">
              <a:ln w="11430"/>
              <a:solidFill>
                <a:srgbClr val="9B258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Local Settings\Temporary Internet Files\Content.IE5\0RQEH6ZE\MC90037014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286256"/>
            <a:ext cx="2382131" cy="2122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Существенной составляющей педагогических технологий являются методы обучения.</a:t>
            </a:r>
            <a:br>
              <a:rPr lang="ru-RU" sz="27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solidFill>
                <a:srgbClr val="9B25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428868"/>
            <a:ext cx="8715436" cy="392909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обучения — это способы взаимосвязанной деятельности педагогов и учеников по осуществлению задач образования, воспитания и развития.                              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28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Ю.</a:t>
            </a:r>
            <a:r>
              <a:rPr lang="en-US" sz="28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К.</a:t>
            </a:r>
            <a:r>
              <a:rPr lang="en-US" sz="28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Бабанский</a:t>
            </a:r>
            <a:r>
              <a:rPr lang="en-US" sz="28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.                 </a:t>
            </a:r>
            <a:r>
              <a:rPr lang="en-US" sz="2800" b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Методы обучения — это способы обучающей работы учителя и организации учебно-познавательной деятельности учащихся по решению различных дидактических задач, направленных на овладение изучаемым материалом.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9B258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(И. Ф. Харламов).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«Методы, используемые в учебной                 деятельности, должны вызывать        интерес у ребенка к познанию окружающего мира, а учебное              заведение стать школой радости.       Радости познания, творчества, общения».  </a:t>
            </a:r>
          </a:p>
          <a:p>
            <a:pPr algn="ctr">
              <a:buNone/>
            </a:pPr>
            <a:r>
              <a:rPr lang="ru-RU" sz="3200" b="1" i="1" dirty="0" smtClean="0">
                <a:ln w="1905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ru-RU" sz="28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В.А. Сухомлинский </a:t>
            </a:r>
          </a:p>
          <a:p>
            <a:pPr algn="ctr"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Требования к методам обучени</a:t>
            </a:r>
            <a:r>
              <a:rPr lang="ru-RU" sz="4000" b="1" dirty="0" smtClean="0">
                <a:ln w="1905"/>
                <a:solidFill>
                  <a:srgbClr val="AC148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endParaRPr lang="ru-RU" sz="4000" b="1" dirty="0">
              <a:ln w="1905"/>
              <a:solidFill>
                <a:srgbClr val="AC148B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501122" cy="442915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Научность методов.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Доступность метода, его соответствие психолого-педагогическим возможностям развития школьников.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Результативность метода обучения, его направленность на прочное овладение учебным материалом, на выполнения задач воспитания школьников.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Необходимость систематически изучать, использовать в своей работе инновационные методы.</a:t>
            </a:r>
          </a:p>
          <a:p>
            <a:pPr>
              <a:buFont typeface="Wingdings" pitchFamily="2" charset="2"/>
              <a:buChar char="v"/>
            </a:pP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книг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786322"/>
            <a:ext cx="150016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Выбор методов обучения зависит:</a:t>
            </a:r>
            <a:endParaRPr lang="ru-RU" sz="4000" b="1" i="1" dirty="0">
              <a:ln w="1905"/>
              <a:solidFill>
                <a:srgbClr val="9B258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329642" cy="5286412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общих и конкретных целей обучения; содержания материала конкретного урока.                                                                       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времени, отведенного на изучение того или иного материала.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возрастных особенностей учащихся, уровня их познавательных возможностей. 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уровня подготовленности учащихся.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материальной оснащенности учебного заведения, наличия оборудования, наглядных пособий, технических средств.</a:t>
            </a:r>
          </a:p>
          <a:p>
            <a:pPr lvl="0"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возможностей и особенности учителя, уровня теоретической и практической подготовленности, методического мастерства, его личных качеств. </a:t>
            </a:r>
          </a:p>
          <a:p>
            <a:pPr algn="r"/>
            <a:endParaRPr lang="ru-RU" sz="2000" b="1" dirty="0" smtClean="0">
              <a:solidFill>
                <a:srgbClr val="7030A0"/>
              </a:solidFill>
            </a:endParaRPr>
          </a:p>
          <a:p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n w="1905"/>
                <a:solidFill>
                  <a:srgbClr val="9B258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Особенности современного урока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07209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Современный урок - свободный урок, урок, освобожденный от страха: никто никого                                 не пугает и никто никого не боится.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Создается доброжелательная атмосфера.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Формируется высокий уровень мотивации.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Придаётся большое значение способам учебной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работы.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Уделяется специальное внимание развитию у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учащихся умений самостоятельной познавательной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деятельности, творческого отношения к учебному процессу.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AC148B"/>
                </a:solidFill>
                <a:latin typeface="Times New Roman" pitchFamily="18" charset="0"/>
                <a:cs typeface="Times New Roman" pitchFamily="18" charset="0"/>
              </a:rPr>
              <a:t>Организационные основания урока </a:t>
            </a:r>
            <a:endParaRPr lang="ru-RU" sz="4000" b="1" i="1" dirty="0">
              <a:solidFill>
                <a:srgbClr val="AC148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005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Работают все и работает каждый.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Интересно мнение каждого и радуют успехи каждого.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 благодарны каждому за его участие, и каждый благодарен всем за свое продвижение к знаниям.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Доверие к учителю как к руководителю групповой работы, но каждый имеет право на инициативное предложение.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Все и каждый имеют право высказать мнение относительно проведенного занятия.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1559</TotalTime>
  <Words>2588</Words>
  <PresentationFormat>Экран (4:3)</PresentationFormat>
  <Paragraphs>262</Paragraphs>
  <Slides>37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Поток</vt:lpstr>
      <vt:lpstr> Методы обучения в современной школе  </vt:lpstr>
      <vt:lpstr>Слайд 2</vt:lpstr>
      <vt:lpstr>Человек запоминает</vt:lpstr>
      <vt:lpstr>   Существенной составляющей педагогических технологий являются методы обучения. </vt:lpstr>
      <vt:lpstr>Слайд 5</vt:lpstr>
      <vt:lpstr>Требования к методам обучения</vt:lpstr>
      <vt:lpstr>Выбор методов обучения зависит:</vt:lpstr>
      <vt:lpstr>Особенности современного урока</vt:lpstr>
      <vt:lpstr>     Организационные основания урока </vt:lpstr>
      <vt:lpstr>Слайд 10</vt:lpstr>
      <vt:lpstr>Особенности современных методов обучения</vt:lpstr>
      <vt:lpstr>Слайд 12</vt:lpstr>
      <vt:lpstr>Моя личная позиция</vt:lpstr>
      <vt:lpstr>Опираясь на современные достижения педагогики, психологии и методики, я исхожу из следующих положений:</vt:lpstr>
      <vt:lpstr>Слайд 15</vt:lpstr>
      <vt:lpstr>Школьная мотивация</vt:lpstr>
      <vt:lpstr>Начальный уровень</vt:lpstr>
      <vt:lpstr>Средний уровень</vt:lpstr>
      <vt:lpstr>Высокий уровень</vt:lpstr>
      <vt:lpstr>Слайд 20</vt:lpstr>
      <vt:lpstr>Игра</vt:lpstr>
      <vt:lpstr>Пары и группы</vt:lpstr>
      <vt:lpstr>Проблемные методы.</vt:lpstr>
      <vt:lpstr>Метод проектов</vt:lpstr>
      <vt:lpstr>Основные этапы проектной деятельности</vt:lpstr>
      <vt:lpstr>Метод дискуссии</vt:lpstr>
      <vt:lpstr>ИКТ</vt:lpstr>
      <vt:lpstr>Слайд 28</vt:lpstr>
      <vt:lpstr>Методы начала урока</vt:lpstr>
      <vt:lpstr>Методы выяснения целей</vt:lpstr>
      <vt:lpstr>Методы подведения итогов</vt:lpstr>
      <vt:lpstr>Слайд 32</vt:lpstr>
      <vt:lpstr>Методы релаксации</vt:lpstr>
      <vt:lpstr>Результаты</vt:lpstr>
      <vt:lpstr>  Степень обученности  учащихся</vt:lpstr>
      <vt:lpstr>Вывод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обучения </dc:title>
  <cp:lastModifiedBy>Admin</cp:lastModifiedBy>
  <cp:revision>176</cp:revision>
  <dcterms:modified xsi:type="dcterms:W3CDTF">2012-05-21T05:44:52Z</dcterms:modified>
</cp:coreProperties>
</file>