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3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Краевой образовательный форум «Инновационный поиск»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2014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7088832" cy="29298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Учебно-методическое пособие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«Дневник первоклассника»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 способ создания образовательной среды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для проявления детской самостоятельности</a:t>
            </a:r>
          </a:p>
          <a:p>
            <a:pPr>
              <a:spcBef>
                <a:spcPts val="0"/>
              </a:spcBef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Бацына Наталья Владимировна, 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классов,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город Армавир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7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39752" y="332656"/>
            <a:ext cx="489654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Самостоятельность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061" y="2852936"/>
            <a:ext cx="3092004" cy="363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644008" y="4167372"/>
            <a:ext cx="2376264" cy="1332728"/>
          </a:xfrm>
          <a:prstGeom prst="wedgeRoundRectCallout">
            <a:avLst>
              <a:gd name="adj1" fmla="val -67235"/>
              <a:gd name="adj2" fmla="val 6045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Хочу быть самостоятельным!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830452" y="1613179"/>
            <a:ext cx="2520280" cy="1098412"/>
          </a:xfrm>
          <a:prstGeom prst="wedgeRoundRectCallout">
            <a:avLst>
              <a:gd name="adj1" fmla="val -517"/>
              <a:gd name="adj2" fmla="val 748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Где первокласснику проявить самостоятельность?</a:t>
            </a:r>
            <a:endParaRPr lang="ru-RU" dirty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851920" y="1930043"/>
            <a:ext cx="1584176" cy="5040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1613179"/>
            <a:ext cx="2808312" cy="14557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Создать условия!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Создать пособие!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00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Н.В. Бацына Инновационный поиск-2014\Новая папка\2014-12-08 19-02-13_231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" r="2386"/>
          <a:stretch/>
        </p:blipFill>
        <p:spPr bwMode="auto">
          <a:xfrm rot="5400000">
            <a:off x="891063" y="-417725"/>
            <a:ext cx="2775131" cy="405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95294" y="638889"/>
            <a:ext cx="4530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ЧТО ТАКОЕ </a:t>
            </a:r>
          </a:p>
          <a:p>
            <a:pPr algn="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«ДНЕВНИК ПЕРВОКЛАССНИКА»?</a:t>
            </a:r>
          </a:p>
          <a:p>
            <a:pPr algn="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5" name="TextBox 2054"/>
          <p:cNvSpPr txBox="1"/>
          <p:nvPr/>
        </p:nvSpPr>
        <p:spPr>
          <a:xfrm>
            <a:off x="3097196" y="2204900"/>
            <a:ext cx="57961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Это </a:t>
            </a:r>
            <a:r>
              <a:rPr lang="ru-RU" sz="2000" b="1" dirty="0" smtClean="0"/>
              <a:t>способ создать </a:t>
            </a:r>
          </a:p>
          <a:p>
            <a:pPr algn="r"/>
            <a:r>
              <a:rPr lang="ru-RU" sz="2000" b="1" dirty="0" smtClean="0"/>
              <a:t>образовательную </a:t>
            </a:r>
            <a:r>
              <a:rPr lang="ru-RU" sz="2000" b="1" dirty="0"/>
              <a:t>среду для проявления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детской </a:t>
            </a:r>
            <a:r>
              <a:rPr lang="ru-RU" sz="2000" b="1" dirty="0"/>
              <a:t>самостоятельности</a:t>
            </a:r>
          </a:p>
          <a:p>
            <a:endParaRPr lang="ru-RU" dirty="0"/>
          </a:p>
        </p:txBody>
      </p:sp>
      <p:sp>
        <p:nvSpPr>
          <p:cNvPr id="2056" name="Прямоугольник 2055"/>
          <p:cNvSpPr/>
          <p:nvPr/>
        </p:nvSpPr>
        <p:spPr>
          <a:xfrm>
            <a:off x="755576" y="3451545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Инновационная составляющая </a:t>
            </a:r>
          </a:p>
          <a:p>
            <a:r>
              <a:rPr lang="ru-RU" sz="2400" dirty="0"/>
              <a:t>Пособие «Дневник первоклассника» даёт возможность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Ученику</a:t>
            </a:r>
            <a:r>
              <a:rPr lang="ru-RU" sz="2400" dirty="0"/>
              <a:t> - зафиксировать оценочные процедуры всех предметных линий, а также внеурочной деятельности;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Учителю</a:t>
            </a:r>
            <a:r>
              <a:rPr lang="ru-RU" sz="2400" dirty="0"/>
              <a:t> организовать фазу совместного планирования и постановки учебных задач года, этап поиска и открытия способа действия, рефлексивную фазу.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710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9251" y="1179748"/>
            <a:ext cx="2088232" cy="6986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СТАРТ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54393" y="1179748"/>
            <a:ext cx="2088232" cy="6840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ФИНИШ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251" y="2312915"/>
            <a:ext cx="2088232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Стартовая диагностика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2599368"/>
            <a:ext cx="1612642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Карта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знаний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57483" y="1491541"/>
            <a:ext cx="4248472" cy="0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584652" y="2182647"/>
            <a:ext cx="2088232" cy="1809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Место предъявления личных достижений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4113" y="3698162"/>
            <a:ext cx="2218859" cy="17475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Определить уровень готовности, обобщить дошкольный опыт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12575" y="2816971"/>
            <a:ext cx="1944216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Рефлексивная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оценка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57483" y="1738101"/>
            <a:ext cx="864096" cy="84645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302270" y="1878418"/>
            <a:ext cx="1" cy="44433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539933" y="4077072"/>
            <a:ext cx="1788344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Способ планирования и целеполагания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049" name="Прямая соединительная линия 2048"/>
          <p:cNvCxnSpPr/>
          <p:nvPr/>
        </p:nvCxnSpPr>
        <p:spPr>
          <a:xfrm>
            <a:off x="1299088" y="3346103"/>
            <a:ext cx="0" cy="3074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34105" y="3742683"/>
            <a:ext cx="0" cy="3074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454031" y="1459703"/>
            <a:ext cx="0" cy="701623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826381" y="1969864"/>
            <a:ext cx="5206" cy="8657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4568416" y="4339637"/>
            <a:ext cx="2327923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Формирование контрольно-оценочной самостоятельности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592994" y="4047908"/>
            <a:ext cx="0" cy="28803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0283" y="284903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СОЗДАНИЕ ОБРАЗОВАТЕЛЬНОЙ СРЕДЫ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99756" y="5797414"/>
            <a:ext cx="1539283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«Волшебная линеечка»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70291" y="5797414"/>
            <a:ext cx="1539283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Оценочный лист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15110" y="5826152"/>
            <a:ext cx="1539283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Самооценка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96339" y="5491765"/>
            <a:ext cx="1946286" cy="10544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Соотнесение самооценки и оценки учителя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820001" y="5509382"/>
            <a:ext cx="0" cy="28803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68144" y="5538120"/>
            <a:ext cx="0" cy="28803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789532" y="5445727"/>
            <a:ext cx="1795120" cy="3516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896339" y="5203733"/>
            <a:ext cx="411965" cy="28803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81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788408"/>
              </p:ext>
            </p:extLst>
          </p:nvPr>
        </p:nvGraphicFramePr>
        <p:xfrm>
          <a:off x="487316" y="1484784"/>
          <a:ext cx="8167102" cy="3772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620"/>
                <a:gridCol w="4658482"/>
              </a:tblGrid>
              <a:tr h="393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Структура учебной деятельности</a:t>
                      </a:r>
                      <a:endParaRPr lang="ru-RU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Педагогические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технологии</a:t>
                      </a:r>
                      <a:endParaRPr lang="ru-RU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5031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Принятие от учителя или самостоятельная постановка учебной задачи</a:t>
                      </a:r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«Стартовая работа»</a:t>
                      </a:r>
                    </a:p>
                  </a:txBody>
                  <a:tcPr marL="68580" marR="68580" marT="0" marB="0"/>
                </a:tc>
              </a:tr>
              <a:tr h="4123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«Карта знаний»</a:t>
                      </a:r>
                    </a:p>
                  </a:txBody>
                  <a:tcPr marL="68580" marR="68580" marT="0" marB="0"/>
                </a:tc>
              </a:tr>
              <a:tr h="43054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Постановка учеб­ной задачи</a:t>
                      </a:r>
                    </a:p>
                  </a:txBody>
                  <a:tcPr marL="68580" marR="68580" marT="0" marB="0"/>
                </a:tc>
              </a:tr>
              <a:tr h="933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Решение учебных </a:t>
                      </a:r>
                      <a:endParaRPr lang="ru-RU" sz="18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</a:t>
                      </a: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частных) задач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Теория поэтапного формирования умственных действий П.Я. Гальперина (пооперационный контроль)</a:t>
                      </a:r>
                      <a:endParaRPr lang="ru-RU" sz="18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56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Контроль и оценка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Формирующее </a:t>
                      </a: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оценивание: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Безотметочное обучение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Самооценка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Критериальный</a:t>
                      </a:r>
                      <a:r>
                        <a:rPr lang="ru-RU" sz="18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принцип</a:t>
                      </a:r>
                      <a:r>
                        <a:rPr lang="ru-RU" sz="18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оценивания</a:t>
                      </a:r>
                      <a:endParaRPr lang="ru-RU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1710" y="319764"/>
            <a:ext cx="83183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Формы трансляции</a:t>
            </a:r>
          </a:p>
          <a:p>
            <a:r>
              <a:rPr lang="ru-RU" sz="2000" b="1" dirty="0"/>
              <a:t>Этап</a:t>
            </a:r>
            <a:r>
              <a:rPr lang="ru-RU" sz="2000" dirty="0"/>
              <a:t> </a:t>
            </a:r>
            <a:r>
              <a:rPr lang="ru-RU" sz="2000" b="1" dirty="0"/>
              <a:t>1.</a:t>
            </a:r>
            <a:r>
              <a:rPr lang="ru-RU" sz="2000" dirty="0"/>
              <a:t> Учитель переориентирует свои  педагогические действия и  осваивает педагогические технологии оценивания.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3955" y="5085184"/>
            <a:ext cx="83183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Этап 2.</a:t>
            </a:r>
            <a:r>
              <a:rPr lang="ru-RU" sz="2000" dirty="0"/>
              <a:t> </a:t>
            </a:r>
          </a:p>
          <a:p>
            <a:r>
              <a:rPr lang="ru-RU" sz="2000" dirty="0"/>
              <a:t>а) Учитель использует пособие «Дневник первоклассника» в своей практике.</a:t>
            </a:r>
          </a:p>
          <a:p>
            <a:r>
              <a:rPr lang="ru-RU" sz="2000" dirty="0"/>
              <a:t>б) Учитель использует электронное пособие-матрицу и самостоятельно наполняет  содержание.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59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248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Краевой образовательный форум «Инновационный поиск» - 2014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11</cp:revision>
  <dcterms:modified xsi:type="dcterms:W3CDTF">2014-12-09T03:42:41Z</dcterms:modified>
</cp:coreProperties>
</file>