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8" r:id="rId4"/>
    <p:sldId id="288" r:id="rId5"/>
    <p:sldId id="277" r:id="rId6"/>
    <p:sldId id="259" r:id="rId7"/>
    <p:sldId id="298" r:id="rId8"/>
    <p:sldId id="278" r:id="rId9"/>
    <p:sldId id="280" r:id="rId10"/>
    <p:sldId id="281" r:id="rId11"/>
    <p:sldId id="283" r:id="rId12"/>
    <p:sldId id="284" r:id="rId13"/>
    <p:sldId id="285" r:id="rId14"/>
    <p:sldId id="286" r:id="rId15"/>
    <p:sldId id="290" r:id="rId16"/>
    <p:sldId id="289" r:id="rId17"/>
    <p:sldId id="291" r:id="rId18"/>
    <p:sldId id="293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Из опыта работы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000" b="1" dirty="0" smtClean="0"/>
              <a:t>создание условий для формирования у младших школьников учебной самостоятельности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65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41667"/>
              </p:ext>
            </p:extLst>
          </p:nvPr>
        </p:nvGraphicFramePr>
        <p:xfrm>
          <a:off x="293330" y="1073371"/>
          <a:ext cx="8568953" cy="462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451"/>
                <a:gridCol w="1538017"/>
                <a:gridCol w="1977451"/>
                <a:gridCol w="3076034"/>
              </a:tblGrid>
              <a:tr h="1008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Структура учебной деятельности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Типология 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уроков 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Педагогическая технология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Метапредметные умения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регулятивные</a:t>
                      </a:r>
                    </a:p>
                  </a:txBody>
                  <a:tcPr/>
                </a:tc>
              </a:tr>
              <a:tr h="82750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принятие от учителя или самостоятельная постановка учебной задачи</a:t>
                      </a:r>
                      <a:endParaRPr lang="ru-RU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«Стартовая работа»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умение планировать учебные действия</a:t>
                      </a:r>
                    </a:p>
                  </a:txBody>
                  <a:tcPr/>
                </a:tc>
              </a:tr>
              <a:tr h="68466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«Карта знаний»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освоение начальных форм познавательной рефлексии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081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«Стол помощник»</a:t>
                      </a:r>
                      <a:endParaRPr lang="ru-RU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использование различных способов поиска недостающей информации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081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 постановки учебной задачи</a:t>
                      </a:r>
                      <a:endParaRPr lang="ru-RU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Постановка учеб­ной задачи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овладение способностью принимать и сохранять цели и задачи УД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32656"/>
            <a:ext cx="77884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Создание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особой образовательной среды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8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Этап учебной деятельности: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принятие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от учителя или самостоятельная постановка учебной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задачи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13416"/>
              </p:ext>
            </p:extLst>
          </p:nvPr>
        </p:nvGraphicFramePr>
        <p:xfrm>
          <a:off x="333337" y="1196752"/>
          <a:ext cx="856895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800200"/>
                <a:gridCol w="2160240"/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Вид деятельности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обучения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Формы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Метапредметные умения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Исследова-тельский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Исследова-тельский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Групповая работа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Межгрупповое взаимодействие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Коллективно-распределительная деятельность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коммуникативные</a:t>
                      </a: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определение общей цели и путей ее достижения;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умение договариваться о распределении функций и ролей;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готовность слушать собеседника и вести диалог;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излагать свое мнение и аргументировать свою точку зрения</a:t>
                      </a:r>
                    </a:p>
                  </a:txBody>
                  <a:tcPr/>
                </a:tc>
              </a:tr>
              <a:tr h="10486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постановки учебной задачи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D:\фото\1 классф\DSC00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000259"/>
            <a:ext cx="2261938" cy="16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новое фото\DSC014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r="11957" b="14320"/>
          <a:stretch/>
        </p:blipFill>
        <p:spPr>
          <a:xfrm>
            <a:off x="251520" y="5040919"/>
            <a:ext cx="1865037" cy="1671073"/>
          </a:xfrm>
          <a:prstGeom prst="rect">
            <a:avLst/>
          </a:prstGeom>
          <a:noFill/>
        </p:spPr>
      </p:pic>
      <p:pic>
        <p:nvPicPr>
          <p:cNvPr id="10" name="Рисунок 9" descr="G:\про учеников\мой 3 выпуск\2012-2013 уч. год\в школе, сентябрь\DSC057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81" y="5051024"/>
            <a:ext cx="2147441" cy="161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:\про учеников\мой 3 выпуск\2010-2011 уч. год\1 классф\DSC007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1" y="5037557"/>
            <a:ext cx="1966714" cy="163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304990"/>
              </p:ext>
            </p:extLst>
          </p:nvPr>
        </p:nvGraphicFramePr>
        <p:xfrm>
          <a:off x="323528" y="1124744"/>
          <a:ext cx="8496944" cy="567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016224"/>
                <a:gridCol w="1872208"/>
                <a:gridCol w="2016224"/>
                <a:gridCol w="2088232"/>
              </a:tblGrid>
              <a:tr h="7324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Структура учебной деятельности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Типология 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уроков 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Педагогическая технология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Метапредметные умения</a:t>
                      </a:r>
                    </a:p>
                  </a:txBody>
                  <a:tcPr/>
                </a:tc>
              </a:tr>
              <a:tr h="23638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Решение учебных (частных) задач</a:t>
                      </a: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преобразование условий задачи и моделирование выделенного отношения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моделирования, конструирования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Моделирование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регулятивные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использование знаково-символи-ческих средств для создания моделей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познавательные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овладение логическими действиями сравнения, анализа и т.д.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83191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построение системы частных задач, решаемых общим способом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решения частных задач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Теория поэтапного формирования умственных действий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П.Я. Гальперина 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общего способа действий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404664"/>
            <a:ext cx="7715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Создание особой образовательной среды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8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Этап учебной деятельности: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решение учебной задачи</a:t>
            </a:r>
            <a:endParaRPr lang="ru-RU" sz="27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50312"/>
              </p:ext>
            </p:extLst>
          </p:nvPr>
        </p:nvGraphicFramePr>
        <p:xfrm>
          <a:off x="251520" y="980728"/>
          <a:ext cx="8435280" cy="370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88232"/>
                <a:gridCol w="2232248"/>
                <a:gridCol w="2530624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обучения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Формы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Метапредметные умения 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Исследова-тельский 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Исследовательский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Парная работа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Групповая работа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Межгрупповое взаимодействие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Разновозрастное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сотрудничество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познавательные</a:t>
                      </a:r>
                    </a:p>
                    <a:p>
                      <a:r>
                        <a:rPr lang="ru-RU" sz="1700" b="0" dirty="0" smtClean="0">
                          <a:latin typeface="Calibri" pitchFamily="34" charset="0"/>
                          <a:cs typeface="Calibri" pitchFamily="34" charset="0"/>
                        </a:rPr>
                        <a:t>- овладение логи-ческими действиями (сравнения, анализа,</a:t>
                      </a:r>
                      <a:r>
                        <a:rPr lang="ru-RU" sz="1700" b="0" baseline="0" dirty="0" smtClean="0">
                          <a:latin typeface="Calibri" pitchFamily="34" charset="0"/>
                          <a:cs typeface="Calibri" pitchFamily="34" charset="0"/>
                        </a:rPr>
                        <a:t> синтеза, и т.д.)</a:t>
                      </a:r>
                    </a:p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регулятивные</a:t>
                      </a:r>
                      <a:r>
                        <a:rPr lang="ru-RU" sz="18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ru-RU" sz="1700" b="0" dirty="0" smtClean="0">
                          <a:latin typeface="Calibri" pitchFamily="34" charset="0"/>
                          <a:cs typeface="Calibri" pitchFamily="34" charset="0"/>
                        </a:rPr>
                        <a:t>- освоение способов решения проблем</a:t>
                      </a:r>
                      <a:r>
                        <a:rPr lang="ru-RU" sz="1700" b="0" baseline="0" dirty="0" smtClean="0">
                          <a:latin typeface="Calibri" pitchFamily="34" charset="0"/>
                          <a:cs typeface="Calibri" pitchFamily="34" charset="0"/>
                        </a:rPr>
                        <a:t> твор-ческого</a:t>
                      </a:r>
                      <a:r>
                        <a:rPr lang="ru-RU" sz="1700" b="0" dirty="0" smtClean="0">
                          <a:latin typeface="Calibri" pitchFamily="34" charset="0"/>
                          <a:cs typeface="Calibri" pitchFamily="34" charset="0"/>
                        </a:rPr>
                        <a:t> и поискового характера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коммуникативные</a:t>
                      </a:r>
                      <a:endParaRPr lang="ru-RU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Практическая работа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0" baseline="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Решение частной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задачи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Самостоятельная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Индивидуальная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G:\про учеников\мой 3 выпуск\2011-2012 уч.год\школьная жизнь\последний звонок\DSC05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b="7011"/>
          <a:stretch/>
        </p:blipFill>
        <p:spPr bwMode="auto">
          <a:xfrm>
            <a:off x="6156140" y="4831687"/>
            <a:ext cx="2369770" cy="18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про учеников\мой 3 выпуск\2012-2013 уч. год\в школе, сентябрь\DSC05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31687"/>
            <a:ext cx="2479019" cy="18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 descr="C:\Users\Lenovo\Desktop\фотки\DSC01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1687"/>
            <a:ext cx="2478713" cy="18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Создание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особой образовательной среды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effectLst/>
                <a:latin typeface="Calibri" pitchFamily="34" charset="0"/>
                <a:cs typeface="Calibri" pitchFamily="34" charset="0"/>
              </a:rPr>
            </a:br>
            <a:endParaRPr lang="ru-RU" dirty="0"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98116"/>
              </p:ext>
            </p:extLst>
          </p:nvPr>
        </p:nvGraphicFramePr>
        <p:xfrm>
          <a:off x="457200" y="1600200"/>
          <a:ext cx="822959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697359"/>
                <a:gridCol w="2016224"/>
                <a:gridCol w="24586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Структура учебной деятельности</a:t>
                      </a: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Типология </a:t>
                      </a: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уроков </a:t>
                      </a: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Педагогическая технология</a:t>
                      </a:r>
                      <a:endParaRPr lang="ru-RU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Метапредметные компетентности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контроль за выполнением предыдущих действий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 контроля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регулятивные</a:t>
                      </a: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умение контролиро-вать и оценивать учебные действия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оценка усвоения общего способа как результата решения данной учебной задачи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 оценки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Формирующее оценивание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определять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наиболее эффективные способы достижения результата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Класс: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</a:t>
            </a:r>
          </a:p>
          <a:p>
            <a:pPr marL="11430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Предметная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линия: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материальный объект как система признаков и свойств</a:t>
            </a:r>
          </a:p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Тема: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Кто такие насекомые?</a:t>
            </a:r>
          </a:p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Цель </a:t>
            </a:r>
            <a:r>
              <a:rPr lang="ru-RU" dirty="0">
                <a:latin typeface="Calibri" pitchFamily="34" charset="0"/>
                <a:cs typeface="Calibri" pitchFamily="34" charset="0"/>
              </a:rPr>
              <a:t>- найти (установить) способ определения насекомых среди других живых существ.</a:t>
            </a:r>
          </a:p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Задачи: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умения проводить простые наблюдения за объектом по плану, описывать (называть признаки) объект в знаковой модели;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универсальных умений.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4503412"/>
              </p:ext>
            </p:extLst>
          </p:nvPr>
        </p:nvGraphicFramePr>
        <p:xfrm>
          <a:off x="251521" y="404664"/>
          <a:ext cx="8517631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2736304"/>
                <a:gridCol w="1224136"/>
                <a:gridCol w="3117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Этапы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работы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Формируемые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универсальные умения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Ситуация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успеха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Демонстрация детьми владения «старым» способом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Индивидуальная или общеклас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Самооценка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Оценка детьми степени своего овладения «старым» способом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Индивидуальная или общеклас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Создание ситуации интеллекту-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ального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разрыва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Деятельность в ситуации, где «старый» способ действия не подходит для решения задачи.</a:t>
                      </a: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Оценить свою работу.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индивидуальная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Обсуждение результатов работы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сное обсужде-ние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720502" y="2132856"/>
            <a:ext cx="3024336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Умение оценивать учебные действия в соответствии с поставленной задачей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0502" y="3416246"/>
            <a:ext cx="3024336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Умение понимать причины успеха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неуспеха учебной 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3466" y="4797152"/>
            <a:ext cx="3024336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КОММУНИКАТИВНЫЕ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Готовность слушать собеседника и вести диалог; признавать возможность существования различных точек зрения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ситуации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интеллектуального </a:t>
            </a:r>
            <a:r>
              <a:rPr lang="ru-RU" dirty="0"/>
              <a:t>разрыва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адание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определить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сколько насекомых среди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данных существ.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28029"/>
            <a:ext cx="1868787" cy="163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22123"/>
          <a:stretch/>
        </p:blipFill>
        <p:spPr bwMode="auto">
          <a:xfrm>
            <a:off x="2547257" y="4571863"/>
            <a:ext cx="2743679" cy="201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24" y="4571863"/>
            <a:ext cx="2687960" cy="201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58631"/>
            <a:ext cx="1992052" cy="155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2051"/>
            <a:ext cx="1466850" cy="189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" y="2663488"/>
            <a:ext cx="2082764" cy="156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17" y="2658630"/>
            <a:ext cx="2075055" cy="155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564779"/>
              </p:ext>
            </p:extLst>
          </p:nvPr>
        </p:nvGraphicFramePr>
        <p:xfrm>
          <a:off x="374849" y="188640"/>
          <a:ext cx="8517631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2880320"/>
                <a:gridCol w="1224136"/>
                <a:gridCol w="3117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Этапы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работы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Формируемые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универсальные умения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Постановка учебной задачи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Формулировка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 фиксация (письменно или в знаковой форме)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возникшей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проблемы.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Ставится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учебная задача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найти способ  определения насекомых среди других существ</a:t>
                      </a: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Общеклас-сное обсужде-ние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Решение учебной задачи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 Выбор способа получения необходимой информации: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наблюдение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Общеклас-сное обсужде-ние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 Определение плана наблюдения: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составление схемы наблюдения по алгоритму.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определение объекта наблюдения;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выделение существенных признаков наблюдаемого объекта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фиксация в знаковой форме.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Общеклас-сное обсужде-ние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81108" y="908720"/>
            <a:ext cx="3024336" cy="19779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Способность принимать и сохранять цели и задачи учебной деятельности.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знаково-символических средств представления информации.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621" y="3068960"/>
            <a:ext cx="3024337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различных способов  поиска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34314" y="4862583"/>
            <a:ext cx="3024336" cy="1227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Умение планировать учебные действия. 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9429357"/>
              </p:ext>
            </p:extLst>
          </p:nvPr>
        </p:nvGraphicFramePr>
        <p:xfrm>
          <a:off x="179512" y="150903"/>
          <a:ext cx="872593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841"/>
                <a:gridCol w="2950759"/>
                <a:gridCol w="1254073"/>
                <a:gridCol w="31932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Этапы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работы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Формируемые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универсальные умения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416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Решение учебной задачи</a:t>
                      </a:r>
                      <a:endParaRPr lang="ru-RU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Организация работы в группах с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целью 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классификации объектов наблюдения по одному из признаков: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лапок.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групповая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 Обсуждение результатов работы: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выделение групп существ: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с 6-тью лапками;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более чем 6 лапок;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нет лапок.</a:t>
                      </a:r>
                    </a:p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Выдвижение гипотез.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Общеклас-сное обсужде-ние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29200" y="833767"/>
            <a:ext cx="3024336" cy="3099289"/>
          </a:xfrm>
          <a:prstGeom prst="roundRect">
            <a:avLst>
              <a:gd name="adj" fmla="val 152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КОММУНИКАТИВНЫЕ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осуществление продуктивного взаимодействия с другими участниками учебного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диалога и т.д.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ПОЗНАВАТЕЛЬНЫЕ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анализ объектов с целью выделения признаков;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выбор оснований и критериев для сравнения, сериации, классификации.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29200" y="4293096"/>
            <a:ext cx="3024336" cy="1477636"/>
          </a:xfrm>
          <a:prstGeom prst="roundRect">
            <a:avLst>
              <a:gd name="adj" fmla="val 152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Осознанно строить речевое высказывание в соответствии с задачами коммуникации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Частное общеобразовательное учреждение – средняя общеобразовательная школа «Развитие» город Армавир</a:t>
            </a:r>
            <a:endParaRPr lang="ru-RU" sz="2500" b="1" dirty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1"/>
            <a:ext cx="4402832" cy="26208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инновационное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учреждение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является пилотной площадкой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по введению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ФГОС НОО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имеет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статус Федеральной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экспериментальной площадки Международной Ассоциации Развивающее Образование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5260" y="6021288"/>
            <a:ext cx="799288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Система развивающего обучения Д.Б. Эльконина – В.В. Давыдова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Lenovo\Documents\фото\1 сен линейка_2010\IMG_39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6642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школьные праздники\выпускные, день учителя\линейка_28.05.10\IMG_27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0243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D:\10лет_АГПУ_сжат\IMG_7888 [1600x1200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3718720" cy="2479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8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7521622"/>
              </p:ext>
            </p:extLst>
          </p:nvPr>
        </p:nvGraphicFramePr>
        <p:xfrm>
          <a:off x="179512" y="150903"/>
          <a:ext cx="8725933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841"/>
                <a:gridCol w="2950759"/>
                <a:gridCol w="1254073"/>
                <a:gridCol w="31932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Этапы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Содержание урока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работы</a:t>
                      </a:r>
                      <a:endParaRPr lang="ru-RU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Формируемые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универсальные умения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416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Решение учебной задачи</a:t>
                      </a:r>
                      <a:endParaRPr lang="ru-RU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 Обращение к способу получения информации: чтение текстов учебника, справочника.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групповая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6. Фиксация полученного ответа (способа) в знаковой или другой удобной форме.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Рефлексия.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Общеклас-сное обсужде-ние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Контроль и оценка собствен-ных действий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 Возвращение к заданию  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целью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применить полученный способ для определения насекомых среди существ.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Оценить свои действия: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с помощью эталона;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с помощью сравнения результатов работы с соседом.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Индивиду-</a:t>
                      </a:r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альная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или </a:t>
                      </a:r>
                      <a:endParaRPr lang="ru-RU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парная</a:t>
                      </a:r>
                    </a:p>
                    <a:p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829197" y="1988840"/>
            <a:ext cx="3024336" cy="2880320"/>
          </a:xfrm>
          <a:prstGeom prst="roundRect">
            <a:avLst>
              <a:gd name="adj" fmla="val 152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Осознанно строить речевое высказывание в соответствии с задачами коммуникации.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знаково-символических средств представления информации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Освоение начальных форм познавательной и личностной рефлексии.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9198" y="836712"/>
            <a:ext cx="3024337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различных способов  поиска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4807" y="4149080"/>
            <a:ext cx="3024337" cy="2520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Умение контролировать и оценивать учебные действия в соответствии с поставленной задачей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КОММУНИКАТИВНЫЕ 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Осуществлять взаимный контроль в совместной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399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cs typeface="Calibri" pitchFamily="34" charset="0"/>
              </a:rPr>
              <a:t>ФГОС НОО </a:t>
            </a:r>
            <a:r>
              <a:rPr lang="ru-RU" sz="2800" dirty="0" smtClean="0">
                <a:cs typeface="Calibri" pitchFamily="34" charset="0"/>
              </a:rPr>
              <a:t/>
            </a:r>
            <a:br>
              <a:rPr lang="ru-RU" sz="2800" dirty="0" smtClean="0">
                <a:cs typeface="Calibri" pitchFamily="34" charset="0"/>
              </a:rPr>
            </a:br>
            <a:r>
              <a:rPr lang="ru-RU" sz="2800" dirty="0" smtClean="0">
                <a:latin typeface="Calibri" pitchFamily="34" charset="0"/>
                <a:cs typeface="Calibri" pitchFamily="34" charset="0"/>
              </a:rPr>
              <a:t>глава 1. Общие положения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7. В основе Стандарта лежит системно-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деятельностный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подход, который предполагает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ориентацию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результаты образования как системообразующий компонент Стандарта, где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развитие личности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обучающегося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на основе усвоения универсальных учебных действий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познания и освоения мира составляет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цель и основной результат образования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u="sng" dirty="0">
                <a:latin typeface="Calibri" pitchFamily="34" charset="0"/>
                <a:cs typeface="Calibri" pitchFamily="34" charset="0"/>
              </a:rPr>
              <a:t>признание решающей роли содержания образования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способов организации образовательной деятельности и взаимодействия участников образовательного процесса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достижении целей личностного, социального и познавательного развития обучающихся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НАШЕЙ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создание </a:t>
            </a:r>
            <a:r>
              <a:rPr lang="ru-RU" dirty="0"/>
              <a:t>условий для формирования у школьников </a:t>
            </a:r>
            <a:r>
              <a:rPr lang="ru-RU" b="1" dirty="0" smtClean="0"/>
              <a:t>самостоятельности</a:t>
            </a:r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endParaRPr lang="ru-RU" dirty="0" smtClean="0"/>
          </a:p>
        </p:txBody>
      </p:sp>
      <p:pic>
        <p:nvPicPr>
          <p:cNvPr id="9219" name="Picture 3" descr="G:\про учеников\мой 3 выпуск\2011-2012 уч.год\школьная жизнь\последний звонок\DSC05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b="7011"/>
          <a:stretch/>
        </p:blipFill>
        <p:spPr bwMode="auto">
          <a:xfrm>
            <a:off x="611560" y="2924944"/>
            <a:ext cx="2622021" cy="20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\1 классф\DSC00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973064"/>
            <a:ext cx="3571059" cy="26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новое фото\DSC01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r="11957" b="14320"/>
          <a:stretch/>
        </p:blipFill>
        <p:spPr>
          <a:xfrm>
            <a:off x="6228184" y="2276872"/>
            <a:ext cx="2622710" cy="2349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cs typeface="Calibri" pitchFamily="34" charset="0"/>
              </a:rPr>
              <a:t>ФГОС НОО </a:t>
            </a:r>
            <a:r>
              <a:rPr lang="ru-RU" sz="2800" dirty="0" smtClean="0">
                <a:cs typeface="Calibri" pitchFamily="34" charset="0"/>
              </a:rPr>
              <a:t/>
            </a:r>
            <a:br>
              <a:rPr lang="ru-RU" sz="2800" dirty="0" smtClean="0">
                <a:cs typeface="Calibri" pitchFamily="34" charset="0"/>
              </a:rPr>
            </a:br>
            <a:r>
              <a:rPr lang="ru-RU" sz="2800" dirty="0" smtClean="0">
                <a:latin typeface="Calibri" pitchFamily="34" charset="0"/>
                <a:cs typeface="Calibri" pitchFamily="34" charset="0"/>
              </a:rPr>
              <a:t>глава 1. Общие положения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7. В основе Стандарта лежит системно-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деятельностный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подход, который предполагает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ориентацию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результаты образования как системообразующий компонент Стандарта, где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развитие личности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обучающегося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на основе усвоения универсальных учебных действий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познания и освоения мира составляет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цель и основной результат образования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u="sng" dirty="0">
                <a:latin typeface="Calibri" pitchFamily="34" charset="0"/>
                <a:cs typeface="Calibri" pitchFamily="34" charset="0"/>
              </a:rPr>
              <a:t>признание решающей роли содержания образования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способов организации образовательной деятельности и взаимодействия участников образовательного процесса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достижении целей личностного, социального и познавательного развития обучающихся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умение </a:t>
            </a:r>
            <a:r>
              <a:rPr lang="ru-RU" b="1" dirty="0" smtClean="0"/>
              <a:t>учиться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/>
              <a:t>8. В соответствии со Стандартом на ступени начального общего образования осуществляется:</a:t>
            </a:r>
          </a:p>
          <a:p>
            <a:r>
              <a:rPr lang="ru-RU" dirty="0"/>
              <a:t>формирование основ </a:t>
            </a:r>
            <a:r>
              <a:rPr lang="ru-RU" u="sng" dirty="0"/>
              <a:t>умения учиться </a:t>
            </a:r>
            <a:r>
              <a:rPr lang="ru-RU" dirty="0"/>
              <a:t>и способности к организации своей деятельности - умение принимать, сохранять цели и следовать им в учебной деятельности, планировать свою деятельность, осуществлять ее контроль и оценку, взаимодействовать с педагогом и сверстниками в учебном процессе;</a:t>
            </a:r>
          </a:p>
        </p:txBody>
      </p:sp>
    </p:spTree>
    <p:extLst>
      <p:ext uri="{BB962C8B-B14F-4D97-AF65-F5344CB8AC3E}">
        <p14:creationId xmlns:p14="http://schemas.microsoft.com/office/powerpoint/2010/main" val="29661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Учебная самостоятельность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</a:t>
            </a:r>
            <a:r>
              <a:rPr lang="ru-RU" b="1" dirty="0"/>
              <a:t>умение </a:t>
            </a:r>
            <a:r>
              <a:rPr lang="ru-RU" b="1" dirty="0" smtClean="0"/>
              <a:t>учиться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r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Г.А.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Цукерман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r"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ctr"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Умение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учиться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самостоятельно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ctr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инициативно, независимо,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без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посторонней помощи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это умение выходить за пределы собственной компетентности для поиска способов действия в новых ситуациях.</a:t>
            </a:r>
          </a:p>
          <a:p>
            <a:pPr marL="114300" indent="0" algn="ctr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Включает умения: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Способность к рефлексии, т.е. умение осознать недостающее, понять, что неизвестно, опознать задачу как новую.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умение искать, т.е.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выходить за границы известного и находить недостающее знание.</a:t>
            </a:r>
          </a:p>
          <a:p>
            <a:endParaRPr lang="ru-RU" sz="2000" dirty="0"/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 усвоения и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А.Н. Леонтьев</a:t>
            </a:r>
          </a:p>
          <a:p>
            <a:pPr marL="114300" indent="0"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Условия процесса усвоения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передачи ребенку средств и способов человеческой деятельности:</a:t>
            </a:r>
          </a:p>
          <a:p>
            <a:pPr marL="571500" indent="-457200"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Активное действие ребенка в мире.</a:t>
            </a:r>
          </a:p>
          <a:p>
            <a:pPr marL="571500" indent="-457200"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Общение с другими людьми.</a:t>
            </a:r>
          </a:p>
          <a:p>
            <a:pPr marL="114300" indent="0"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Л.С. Выготский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«Среда для ребенка является источником его развития»</a:t>
            </a:r>
          </a:p>
          <a:p>
            <a:pPr marL="114300" indent="0" algn="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Д.Б.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Эльконин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«Самое главное для детского развития не в самой среде, сколько в отношении ребенка к ней»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Что отличает учебную деятельность 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от процесса приобретения знаний?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323528" y="1628800"/>
            <a:ext cx="8352927" cy="4497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… реальным предметом учебной деятельности является сам учащийся человек. Именно он изменяется в ходе учения.</a:t>
            </a:r>
          </a:p>
          <a:p>
            <a:pPr marL="114300" indent="0" algn="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Д.Б. Эльконин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324" y="2985490"/>
            <a:ext cx="223605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Цель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Сознательная цель самоизмениться, т.е. научиться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чему-то, чего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раньше не знал или не умел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84449" y="2996952"/>
            <a:ext cx="208823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Учебная задача</a:t>
            </a:r>
          </a:p>
          <a:p>
            <a:pPr algn="ctr"/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(усвоение общих способов действий)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12795" y="5577778"/>
            <a:ext cx="375108" cy="4502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2985491"/>
            <a:ext cx="180020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Специфи-ческие учебные действия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2996952"/>
            <a:ext cx="194421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Формы учебного сотрудни-чества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6039513"/>
            <a:ext cx="7920880" cy="602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УЧЕБНАЯ ДЕЯТЕЛЬНОСТЬ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539446" y="5589240"/>
            <a:ext cx="375108" cy="4502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74957" y="5589240"/>
            <a:ext cx="375108" cy="4502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541011" y="5577779"/>
            <a:ext cx="375108" cy="4502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особой образовательной среды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995" y="2965213"/>
            <a:ext cx="1986733" cy="21453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Этапы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учебной деятельности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921480"/>
            <a:ext cx="1584176" cy="21890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Типы уроков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2204864"/>
            <a:ext cx="2088232" cy="32403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Компоненты урока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Виды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Методы обучения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Формы обучения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240" y="2204864"/>
            <a:ext cx="2232248" cy="32403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Метапредметные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умения: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познавательные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коммуникативные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23728" y="3356992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40496" y="4653136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40496" y="4016004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95936" y="3211697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936" y="4643473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95936" y="4016004"/>
            <a:ext cx="28803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80584" y="2891213"/>
            <a:ext cx="35165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72200" y="4037871"/>
            <a:ext cx="35165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16588" y="4869160"/>
            <a:ext cx="31565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735</TotalTime>
  <Words>1320</Words>
  <Application>Microsoft Office PowerPoint</Application>
  <PresentationFormat>Экран (4:3)</PresentationFormat>
  <Paragraphs>276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 создание условий для формирования у младших школьников учебной самостоятельности</vt:lpstr>
      <vt:lpstr>Частное общеобразовательное учреждение – средняя общеобразовательная школа «Развитие» город Армавир</vt:lpstr>
      <vt:lpstr>Цель НАШЕЙ школы</vt:lpstr>
      <vt:lpstr>ФГОС НОО  глава 1. Общие положения</vt:lpstr>
      <vt:lpstr>умение учиться </vt:lpstr>
      <vt:lpstr>Учебная самостоятельность  как умение учиться</vt:lpstr>
      <vt:lpstr>Понятия усвоения и развития</vt:lpstr>
      <vt:lpstr>Что отличает учебную деятельность  от процесса приобретения знаний?</vt:lpstr>
      <vt:lpstr>Создание особой образовательной среды </vt:lpstr>
      <vt:lpstr>Презентация PowerPoint</vt:lpstr>
      <vt:lpstr>Этап учебной деятельности: принятие от учителя или самостоятельная постановка учебной задачи</vt:lpstr>
      <vt:lpstr>Презентация PowerPoint</vt:lpstr>
      <vt:lpstr>Этап учебной деятельности:  решение учебной задачи</vt:lpstr>
      <vt:lpstr>Создание особой образовательной среды  </vt:lpstr>
      <vt:lpstr>ПРОЕКТ УРОКА</vt:lpstr>
      <vt:lpstr>Презентация PowerPoint</vt:lpstr>
      <vt:lpstr>Создание ситуации  интеллектуального разрыва</vt:lpstr>
      <vt:lpstr>Презентация PowerPoint</vt:lpstr>
      <vt:lpstr>Презентация PowerPoint</vt:lpstr>
      <vt:lpstr>Презентация PowerPoint</vt:lpstr>
      <vt:lpstr>ФГОС НОО  глава 1. Общие положения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53</cp:revision>
  <dcterms:modified xsi:type="dcterms:W3CDTF">2013-12-03T20:07:42Z</dcterms:modified>
</cp:coreProperties>
</file>