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5" r:id="rId16"/>
    <p:sldId id="274" r:id="rId17"/>
    <p:sldId id="276" r:id="rId18"/>
    <p:sldId id="278" r:id="rId19"/>
    <p:sldId id="277" r:id="rId20"/>
    <p:sldId id="279" r:id="rId21"/>
    <p:sldId id="280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18A2C-C472-42D6-B1A8-C7D970AB64A0}" type="datetimeFigureOut">
              <a:rPr lang="ru-RU" smtClean="0"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15BE3-8AE8-44EB-971C-7EB08D0727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CFFA6-6279-48B1-9DE7-5BC1DF088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538AF9-034E-437E-88FA-B8DC748D07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7EA64B-C675-447F-9BBA-588E6AB94A1C}" type="datetimeFigureOut">
              <a:rPr lang="ru-RU" smtClean="0"/>
              <a:pPr/>
              <a:t>20.04.2011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58158F-94B5-4411-8F62-C9A90B12E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1081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Альтернативные источники энергии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Запасы энергии ветра более чем в сто раз превышают запасы гидроэнергии всех рек планеты. Принцип действия ветряных электростанций прост: ветер крутит лопасти ветряка, приводя в движение вал электрогенератора. Тот в свою очередь вырабатывает электрическую </a:t>
            </a:r>
            <a:r>
              <a:rPr lang="ru-RU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энергию</a:t>
            </a:r>
            <a:r>
              <a:rPr lang="ru-RU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Мощность ветряных электростанций различна может достигать 800 МВт.</a:t>
            </a:r>
            <a:endParaRPr lang="ru-RU" sz="3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Энергия ветра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Преимущества и недостатки ветряных электростанций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r>
              <a:rPr lang="ru-RU" sz="3600" b="1" u="sng" dirty="0">
                <a:solidFill>
                  <a:srgbClr val="FF0000"/>
                </a:solidFill>
              </a:rPr>
              <a:t>преимущества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Дешевое производство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600" b="1" u="sng" dirty="0">
                <a:solidFill>
                  <a:srgbClr val="FF0000"/>
                </a:solidFill>
              </a:rPr>
              <a:t>недостатки</a:t>
            </a:r>
          </a:p>
          <a:p>
            <a:r>
              <a:rPr lang="ru-RU" sz="2400" dirty="0" smtClean="0">
                <a:solidFill>
                  <a:schemeClr val="tx1">
                    <a:lumMod val="85000"/>
                  </a:schemeClr>
                </a:solidFill>
              </a:rPr>
              <a:t>Большая </a:t>
            </a:r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шумность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Занимают большую площадь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Создают помехи радиоволнам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Мешают проветриванию районов</a:t>
            </a:r>
          </a:p>
          <a:p>
            <a:r>
              <a:rPr lang="ru-RU" sz="2400" dirty="0">
                <a:solidFill>
                  <a:schemeClr val="tx1">
                    <a:lumMod val="85000"/>
                  </a:schemeClr>
                </a:solidFill>
              </a:rPr>
              <a:t>Влияют на климат</a:t>
            </a: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Гидроэлектростанции преобразуют энергию потока воды в электроэнергию посредством гидравлических турбин, приводящих во вращение электрические генераторы. Наибольший КПД гидроэлектростанция имеет тогда, когда поток воды падает на турбину сверху. Для этих целей строится плотина, поднимающая уровень воды в реке и сосредотачивающая напор воды в месте расположения турбин. </a:t>
            </a:r>
            <a:r>
              <a:rPr lang="ru-RU" dirty="0" smtClean="0"/>
              <a:t>Мощность гидроэлектростанций может достигать 25-30 МВт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Гидроэлектростанции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Для выработки электроэнергии электростанции такого типа используют энергию прилива. Первая такая электростанция (</a:t>
            </a:r>
            <a:r>
              <a:rPr lang="ru-RU" sz="3100" dirty="0" err="1" smtClean="0"/>
              <a:t>Паужетская</a:t>
            </a:r>
            <a:r>
              <a:rPr lang="ru-RU" sz="3100" dirty="0" smtClean="0"/>
              <a:t>) мощностью 5 МВт была построена на Камчатке. Для устройства простейшей приливной электростанции (ПЭС) нужен бассейн -- перекрытый плотиной залив или устье реки. В плотине имеются водопропускные отверстия и установлены турбины, которые вращают генератор. Во время прилива вода поступает в бассейн. Когда уровни воды в бассейне и море сравняются, затворы водопропускных отверстий </a:t>
            </a:r>
            <a:r>
              <a:rPr lang="ru-RU" sz="3100" dirty="0" smtClean="0"/>
              <a:t>закрываются</a:t>
            </a:r>
            <a:endParaRPr lang="ru-RU" sz="3100" dirty="0" smtClean="0"/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Приливные электростанции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 наступлением отлива уровень воды в море понижается, и, когда напор становится достаточным, турбины и соединенные с ним электрогенераторы начинают работать, а вода из бассейна постепенно уходит.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Приливные электростанции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Преимущества и недостатки приливных электростанций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r>
              <a:rPr lang="ru-RU" sz="4000" b="1" u="sng" dirty="0">
                <a:solidFill>
                  <a:srgbClr val="FF0000"/>
                </a:solidFill>
              </a:rPr>
              <a:t>преимущества</a:t>
            </a:r>
          </a:p>
          <a:p>
            <a:r>
              <a:rPr lang="ru-RU" sz="2400" dirty="0"/>
              <a:t>Получение энергии около </a:t>
            </a:r>
            <a:r>
              <a:rPr lang="ru-RU" sz="2400" dirty="0" smtClean="0"/>
              <a:t>моря.</a:t>
            </a:r>
            <a:endParaRPr lang="ru-RU" sz="2400" dirty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4400" b="1" u="sng" dirty="0">
                <a:solidFill>
                  <a:srgbClr val="FF0000"/>
                </a:solidFill>
              </a:rPr>
              <a:t>недостатки</a:t>
            </a:r>
          </a:p>
          <a:p>
            <a:r>
              <a:rPr lang="ru-RU" sz="2400" dirty="0" smtClean="0"/>
              <a:t>Нарушают </a:t>
            </a:r>
            <a:r>
              <a:rPr lang="ru-RU" sz="2400" dirty="0"/>
              <a:t>обмен воды</a:t>
            </a:r>
          </a:p>
          <a:p>
            <a:r>
              <a:rPr lang="ru-RU" sz="2400" dirty="0"/>
              <a:t>Влияют на климат</a:t>
            </a:r>
          </a:p>
          <a:p>
            <a:r>
              <a:rPr lang="ru-RU" sz="2400" dirty="0"/>
              <a:t>Меняют направление и скорость </a:t>
            </a:r>
            <a:r>
              <a:rPr lang="ru-RU" sz="2400" dirty="0" smtClean="0"/>
              <a:t>воды</a:t>
            </a:r>
            <a:endParaRPr lang="ru-RU" sz="2400" dirty="0"/>
          </a:p>
          <a:p>
            <a:pPr>
              <a:buFontTx/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 build="p"/>
      <p:bldP spid="3175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Электростанции такого типа преобразуют внутреннее тепло Земли (энергию горячих пароводяных источников) в электричество. Первая геотермальная электростанция была построена на Камчатке. Существует несколько схем получения электроэнергии на геотермальной электростанции. Прямая схема: природный пар направляется по трубам в турбины, соединенные с электрогенераторами. Непрямая схема: пар предварительно (до того как попадает в турбины) очищают от газов, вызывающих разрушение труб.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Геотермальные электростанции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Смешанная схема: неочищенный пар поступает в турбины, а затем из воды, образовавшийся в результате конденсации, удаляют не растворившиеся в ней газы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Геотермальные электростанции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Преимущества и недостатки геотермальных электростанций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7200" cy="4525963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преимущества</a:t>
            </a:r>
          </a:p>
          <a:p>
            <a:r>
              <a:rPr lang="ru-RU" sz="2400" dirty="0"/>
              <a:t>Снабжение энергией труднодоступных районов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недостатки</a:t>
            </a:r>
          </a:p>
          <a:p>
            <a:r>
              <a:rPr lang="ru-RU" sz="2400" dirty="0"/>
              <a:t>Локальное оседание грунта</a:t>
            </a:r>
          </a:p>
          <a:p>
            <a:r>
              <a:rPr lang="ru-RU" sz="2400" dirty="0"/>
              <a:t>Большая шумность</a:t>
            </a:r>
          </a:p>
          <a:p>
            <a:r>
              <a:rPr lang="ru-RU" sz="2400" dirty="0"/>
              <a:t>Выброс газов, иногда отравляющих</a:t>
            </a:r>
          </a:p>
          <a:p>
            <a:r>
              <a:rPr lang="ru-RU" sz="2400" dirty="0"/>
              <a:t>Не везде возможно построить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9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 build="p"/>
      <p:bldP spid="3891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Водород, самый простой и легкий из всех химических элементов, можно считать отличным топливом. Он имеется всюду, где есть вода. При сжигании водорода образуется вода, которую можно снова разложить на водород и кислород, причем этот процесс не вызывает никакого загрязнения окружающей среды. Водородное пламя не выделяет в атмосферу продуктов, которыми неизбежно сопровождается горение любых других видов топлива: углекислого газа, окиси углерода, углеводородов, золы. Водород обладает очень высокой теплотворной способностью.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Водород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Альтернативная энергетика – совокупность перспективных способов получения энергии, которые распространены не так широко, как традиционные, однако представляют интерес из-за выгодности и </a:t>
            </a:r>
            <a:r>
              <a:rPr lang="ru-RU" sz="3600" dirty="0" err="1" smtClean="0"/>
              <a:t>экологичности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Водород можно транспортировать и распределять по трубопроводам, как природный газ.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1969 г. в итальянском отделении «Евратома» была пущена в эксплуатацию установка для 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термолитического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получения водорода, работающая с КПД 55% при температуре 730°С.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полагают, высокотемпературные реакторы позволят поднять КПД таких процессов до 85%.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Водород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Биотопливо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— это топливо из биологического сырья, получаемое, как правило, в результате переработки биологических отходов. Существуют также проекты разной степени проработанности, направленные на получение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биотоплива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из целлюлозы и различного типа органических отходов, но эти технологии находятся в ранней стадии разработки или коммерциализации. Различается жидкое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биотопливо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(для двигателей внутреннего сгорания, например, этанол, метанол,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биодизель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), твёрдое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биотопливо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(дрова, 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брикеты,топливные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гранулы, щепа, солома, лузга) и газообразное (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биогаз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водород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). </a:t>
            </a: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Биотопливо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 </a:t>
            </a:r>
            <a:r>
              <a:rPr lang="ru-RU" sz="2000" dirty="0" smtClean="0"/>
              <a:t>оценкам специалистов в </a:t>
            </a:r>
            <a:r>
              <a:rPr lang="ru-RU" sz="2000" dirty="0" smtClean="0"/>
              <a:t>2007 году во всём мире было произведено 54 миллиарда литров </a:t>
            </a:r>
            <a:r>
              <a:rPr lang="ru-RU" sz="2000" dirty="0" err="1" smtClean="0"/>
              <a:t>биотоплив</a:t>
            </a:r>
            <a:r>
              <a:rPr lang="ru-RU" sz="2000" dirty="0" smtClean="0"/>
              <a:t>, что составляет 1,5 % от мирового потребления жидких топлив. Производство этанола составило 46 миллиардов литров. США и Бразилия производят 95 % мирового объёма </a:t>
            </a:r>
            <a:r>
              <a:rPr lang="ru-RU" sz="2000" dirty="0" smtClean="0"/>
              <a:t>этанола.</a:t>
            </a:r>
          </a:p>
          <a:p>
            <a:r>
              <a:rPr lang="ru-RU" sz="2000" dirty="0" smtClean="0"/>
              <a:t>В </a:t>
            </a:r>
            <a:r>
              <a:rPr lang="ru-RU" sz="2000" dirty="0" smtClean="0"/>
              <a:t>Мексике прошли испытания </a:t>
            </a:r>
            <a:r>
              <a:rPr lang="ru-RU" sz="2000" dirty="0" err="1" smtClean="0"/>
              <a:t>биотоплива</a:t>
            </a:r>
            <a:r>
              <a:rPr lang="ru-RU" sz="2000" dirty="0" smtClean="0"/>
              <a:t> для самолетов, полученного из растений. Полет был </a:t>
            </a:r>
            <a:r>
              <a:rPr lang="ru-RU" sz="2000" dirty="0" smtClean="0"/>
              <a:t>успешен.</a:t>
            </a:r>
          </a:p>
          <a:p>
            <a:r>
              <a:rPr lang="ru-RU" sz="2000" dirty="0" smtClean="0"/>
              <a:t>Сообщается, </a:t>
            </a:r>
            <a:r>
              <a:rPr lang="ru-RU" sz="2000" dirty="0" smtClean="0"/>
              <a:t>что к 2015 году промышленность </a:t>
            </a:r>
            <a:r>
              <a:rPr lang="ru-RU" sz="2000" dirty="0" smtClean="0"/>
              <a:t>мира сможет </a:t>
            </a:r>
            <a:r>
              <a:rPr lang="ru-RU" sz="2000" dirty="0" smtClean="0"/>
              <a:t>производить до 40 миллионов литров </a:t>
            </a:r>
            <a:r>
              <a:rPr lang="ru-RU" sz="2000" dirty="0" err="1" smtClean="0"/>
              <a:t>биотоплива</a:t>
            </a:r>
            <a:r>
              <a:rPr lang="ru-RU" sz="2000" dirty="0" smtClean="0"/>
              <a:t> в год. К 2020 году производство возрастет до 700 миллионов литров.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Биотопливо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Энергию солнца;</a:t>
            </a:r>
          </a:p>
          <a:p>
            <a:r>
              <a:rPr lang="ru-RU" dirty="0" smtClean="0"/>
              <a:t>Энергию ветра;</a:t>
            </a:r>
          </a:p>
          <a:p>
            <a:r>
              <a:rPr lang="ru-RU" dirty="0" smtClean="0"/>
              <a:t>Гидроэнергию;</a:t>
            </a:r>
          </a:p>
          <a:p>
            <a:r>
              <a:rPr lang="ru-RU" dirty="0" smtClean="0"/>
              <a:t>Энергию водорода;</a:t>
            </a:r>
          </a:p>
          <a:p>
            <a:r>
              <a:rPr lang="ru-RU" dirty="0" smtClean="0"/>
              <a:t>Геотермальную </a:t>
            </a:r>
            <a:r>
              <a:rPr lang="ru-RU" dirty="0" smtClean="0"/>
              <a:t>энергию;</a:t>
            </a:r>
            <a:endParaRPr lang="ru-RU" dirty="0" smtClean="0"/>
          </a:p>
          <a:p>
            <a:r>
              <a:rPr lang="ru-RU" dirty="0" smtClean="0"/>
              <a:t>Гидротермальная </a:t>
            </a:r>
            <a:r>
              <a:rPr lang="ru-RU" dirty="0" smtClean="0"/>
              <a:t>энергию;</a:t>
            </a:r>
            <a:endParaRPr lang="ru-RU" dirty="0" smtClean="0"/>
          </a:p>
          <a:p>
            <a:r>
              <a:rPr lang="ru-RU" dirty="0" err="1" smtClean="0"/>
              <a:t>Биотопливо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 альтернативным источникам относят: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Статистика потребления мировой энергии 2009 г.</a:t>
            </a:r>
          </a:p>
        </p:txBody>
      </p:sp>
      <p:graphicFrame>
        <p:nvGraphicFramePr>
          <p:cNvPr id="52877" name="Group 653"/>
          <p:cNvGraphicFramePr>
            <a:graphicFrameLocks noGrp="1"/>
          </p:cNvGraphicFramePr>
          <p:nvPr>
            <p:ph type="tbl" idx="1"/>
          </p:nvPr>
        </p:nvGraphicFramePr>
        <p:xfrm>
          <a:off x="285719" y="1600200"/>
          <a:ext cx="8643999" cy="48959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31988"/>
                <a:gridCol w="1282657"/>
                <a:gridCol w="857256"/>
                <a:gridCol w="928694"/>
                <a:gridCol w="1143008"/>
                <a:gridCol w="1071570"/>
                <a:gridCol w="928694"/>
                <a:gridCol w="1000132"/>
              </a:tblGrid>
              <a:tr h="1267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Мир, млн. т.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США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ЕС,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Япония,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Россия,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Китай,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Индия, %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</a:tr>
              <a:tr h="760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Гидро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227,4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9,6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12,8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3,3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6,2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8,4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2,8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</a:tr>
              <a:tr h="1177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Геотермальная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30,1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7,9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6,6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</a:tr>
              <a:tr h="868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Ветер/  солнце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7,2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27,4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37,8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</a:tr>
              <a:tr h="756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Биомасса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1089,0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6,7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CC33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0,6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19,7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18,5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/>
              <a:t>Энергия солнечной радиации может быть преобразована в постоянный электрический ток посредством солнечных батарей — устройств, состоящих из тонких пленок кремния или других полупроводниковых материалов. Преимущество фотоэлектрических преобразователей обусловлено отсутствием подвижных частей, их высокой надежностью и стабильностью. </a:t>
            </a:r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Энергия солнца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 этом срок их службы практически не ограничен. Они имеют малую массу, отличаются простотой обслуживания, эффективным использованием как прямой, так и рассеянной солнечной радиации. Модульный тип конструкций позволяет создавать установки практически любой мощности и делает их весьма перспективными.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Энергия солнца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Применение солнечных батарей</a:t>
            </a:r>
            <a:endParaRPr lang="ru-RU" dirty="0"/>
          </a:p>
        </p:txBody>
      </p:sp>
      <p:pic>
        <p:nvPicPr>
          <p:cNvPr id="24585" name="Picture 9" descr="akolektory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9645" y="1600200"/>
            <a:ext cx="3233710" cy="2185988"/>
          </a:xfrm>
        </p:spPr>
      </p:pic>
      <p:pic>
        <p:nvPicPr>
          <p:cNvPr id="24586" name="Picture 10" descr="sakane1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5044458" y="1600200"/>
            <a:ext cx="3246083" cy="2185988"/>
          </a:xfrm>
        </p:spPr>
      </p:pic>
      <p:pic>
        <p:nvPicPr>
          <p:cNvPr id="24589" name="Picture 13" descr="leso4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tretch>
            <a:fillRect/>
          </a:stretch>
        </p:blipFill>
        <p:spPr>
          <a:xfrm>
            <a:off x="687349" y="3938588"/>
            <a:ext cx="3578301" cy="2187575"/>
          </a:xfrm>
        </p:spPr>
      </p:pic>
      <p:pic>
        <p:nvPicPr>
          <p:cNvPr id="24594" name="Picture 18" descr="sat1jpg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5680339" y="3938588"/>
            <a:ext cx="1974321" cy="2187575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/>
          <a:lstStyle/>
          <a:p>
            <a:r>
              <a:rPr lang="ru-RU" sz="4000" b="1" u="sng">
                <a:solidFill>
                  <a:srgbClr val="0000FF"/>
                </a:solidFill>
              </a:rPr>
              <a:t>преимущества</a:t>
            </a:r>
          </a:p>
          <a:p>
            <a:r>
              <a:rPr lang="ru-RU" sz="2400"/>
              <a:t>Отсутствие подвижных частей</a:t>
            </a:r>
          </a:p>
          <a:p>
            <a:r>
              <a:rPr lang="ru-RU" sz="2400"/>
              <a:t>Неограниченный срок службы</a:t>
            </a:r>
          </a:p>
          <a:p>
            <a:r>
              <a:rPr lang="ru-RU" sz="2400"/>
              <a:t>Высокая надёжность и стабильность</a:t>
            </a:r>
          </a:p>
          <a:p>
            <a:r>
              <a:rPr lang="ru-RU" sz="2400"/>
              <a:t>Малая масса</a:t>
            </a:r>
          </a:p>
          <a:p>
            <a:r>
              <a:rPr lang="ru-RU" sz="2400"/>
              <a:t>Простота обслуживания</a:t>
            </a:r>
          </a:p>
          <a:p>
            <a:r>
              <a:rPr lang="ru-RU" sz="2400"/>
              <a:t>Модульный тип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000" b="1" u="sng">
                <a:solidFill>
                  <a:srgbClr val="0000FF"/>
                </a:solidFill>
              </a:rPr>
              <a:t>недостатки</a:t>
            </a:r>
          </a:p>
          <a:p>
            <a:r>
              <a:rPr lang="ru-RU" sz="2400"/>
              <a:t>Малый КПД (10-12% в настоящее время)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Преимущества и недостатки солнечных батарей.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uiExpand="1" build="p"/>
      <p:bldP spid="18438" grpId="0" uiExpand="1" build="p"/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Потенциал энергии ветра подсчитан: примерно 170 трлн. кВт ч в год.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Энергия ветра</a:t>
            </a:r>
            <a:endParaRPr lang="ru-RU" dirty="0"/>
          </a:p>
        </p:txBody>
      </p:sp>
      <p:pic>
        <p:nvPicPr>
          <p:cNvPr id="7" name="Picture 5" descr="solar_anim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6214" y="1500175"/>
            <a:ext cx="3556314" cy="464347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958</Words>
  <Application>Microsoft Office PowerPoint</Application>
  <PresentationFormat>Экран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Альтернативные источники энергии</vt:lpstr>
      <vt:lpstr>Слайд 2</vt:lpstr>
      <vt:lpstr>К альтернативным источникам относят:</vt:lpstr>
      <vt:lpstr>Статистика потребления мировой энергии 2009 г.</vt:lpstr>
      <vt:lpstr>Энергия солнца</vt:lpstr>
      <vt:lpstr>Энергия солнца</vt:lpstr>
      <vt:lpstr>Применение солнечных батарей</vt:lpstr>
      <vt:lpstr>Преимущества и недостатки солнечных батарей.</vt:lpstr>
      <vt:lpstr>Энергия ветра</vt:lpstr>
      <vt:lpstr>Энергия ветра</vt:lpstr>
      <vt:lpstr>Преимущества и недостатки ветряных электростанций </vt:lpstr>
      <vt:lpstr>Гидроэлектростанции </vt:lpstr>
      <vt:lpstr>Приливные электростанции</vt:lpstr>
      <vt:lpstr>Приливные электростанции</vt:lpstr>
      <vt:lpstr>Преимущества и недостатки приливных электростанций</vt:lpstr>
      <vt:lpstr>Геотермальные электростанции</vt:lpstr>
      <vt:lpstr>Геотермальные электростанции</vt:lpstr>
      <vt:lpstr>Преимущества и недостатки геотермальных электростанций</vt:lpstr>
      <vt:lpstr>Водород</vt:lpstr>
      <vt:lpstr>Водород</vt:lpstr>
      <vt:lpstr>Биотопливо</vt:lpstr>
      <vt:lpstr>Биотопливо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Альтернативные источники энергии</dc:title>
  <dc:creator>Admin</dc:creator>
  <cp:lastModifiedBy>Admin</cp:lastModifiedBy>
  <cp:revision>17</cp:revision>
  <dcterms:created xsi:type="dcterms:W3CDTF">2011-04-19T17:52:35Z</dcterms:created>
  <dcterms:modified xsi:type="dcterms:W3CDTF">2011-04-20T08:22:38Z</dcterms:modified>
</cp:coreProperties>
</file>