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4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7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453273"/>
            <a:ext cx="66912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Проверь себя по теме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2743" y="3624302"/>
            <a:ext cx="81147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/>
              <a:t>л</a:t>
            </a:r>
            <a:r>
              <a:rPr lang="ru-RU" sz="4000" b="1" dirty="0" smtClean="0"/>
              <a:t>огарифмическая</a:t>
            </a:r>
            <a:r>
              <a:rPr lang="ru-RU" sz="3600" b="1" dirty="0" smtClean="0"/>
              <a:t> функции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47801" y="2348879"/>
            <a:ext cx="4769255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/>
              <a:t>п</a:t>
            </a:r>
            <a:r>
              <a:rPr lang="ru-RU" sz="4000" b="1" dirty="0" smtClean="0"/>
              <a:t>оказательная</a:t>
            </a:r>
            <a:r>
              <a:rPr lang="ru-RU" sz="3600" b="1" dirty="0" smtClean="0"/>
              <a:t> </a:t>
            </a:r>
          </a:p>
          <a:p>
            <a:pPr algn="ctr"/>
            <a:r>
              <a:rPr lang="ru-RU" sz="3600" b="1" dirty="0" smtClean="0"/>
              <a:t>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5075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57056" y="990783"/>
                <a:ext cx="6917919" cy="720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3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3200" i="1">
                              <a:latin typeface="Cambria Math"/>
                            </a:rPr>
                            <m:t>                                                  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unc>
                            <m:func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ad>
                                <m:rad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a:rPr lang="en-US" sz="3200" i="1">
                                      <a:latin typeface="Cambria Math"/>
                                    </a:rPr>
                                    <m:t>8</m:t>
                                  </m:r>
                                </m:deg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func>
                        </m:e>
                      </m:fun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056" y="990783"/>
                <a:ext cx="6917919" cy="720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1871433" y="2511912"/>
                <a:ext cx="8104277" cy="1382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/>
                            </a:rPr>
                            <m:t>                                         </m:t>
                          </m:r>
                          <m:d>
                            <m:dPr>
                              <m:ctrlPr>
                                <a:rPr lang="ru-RU" sz="3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3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х</m:t>
                              </m:r>
                            </m:e>
                            <m:sup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200" i="1">
                              <a:latin typeface="Cambria Math"/>
                            </a:rPr>
                            <m:t>−29</m:t>
                          </m:r>
                        </m:sup>
                      </m:sSup>
                      <m:r>
                        <a:rPr lang="ru-RU" sz="3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sSup>
                            <m:sSup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х</m:t>
                              </m:r>
                            </m:e>
                            <m:sup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200" i="1">
                              <a:latin typeface="Cambria Math"/>
                            </a:rPr>
                            <m:t>+5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71433" y="2511912"/>
                <a:ext cx="8104277" cy="13823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534884" y="1844823"/>
                <a:ext cx="3973845" cy="630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2∙</m:t>
                      </m:r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х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х+1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−9=0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884" y="1844823"/>
                <a:ext cx="3973845" cy="6301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15616" y="3894213"/>
                <a:ext cx="3941144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3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3200">
                              <a:latin typeface="Cambria Math"/>
                            </a:rPr>
                            <m:t>lg</m:t>
                          </m:r>
                        </m:fName>
                        <m:e>
                          <m:d>
                            <m:d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3200" i="1"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  <m:sup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3200" i="1">
                                  <a:latin typeface="Cambria Math"/>
                                </a:rPr>
                                <m:t>−х</m:t>
                              </m:r>
                            </m:e>
                          </m:d>
                        </m:e>
                      </m:func>
                      <m:r>
                        <a:rPr lang="ru-RU" sz="3200" i="1">
                          <a:latin typeface="Cambria Math"/>
                        </a:rPr>
                        <m:t>=1−</m:t>
                      </m:r>
                      <m:r>
                        <a:rPr lang="en-US" sz="3200" i="1">
                          <a:latin typeface="Cambria Math"/>
                        </a:rPr>
                        <m:t>𝑙𝑔</m:t>
                      </m:r>
                      <m:r>
                        <a:rPr lang="en-US" sz="3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94213"/>
                <a:ext cx="3941144" cy="6481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3708920" y="4797152"/>
                <a:ext cx="5889626" cy="711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0">
                            <a:latin typeface="Cambria Math"/>
                          </a:rPr>
                          <m:t>                                               </m:t>
                        </m:r>
                        <m:r>
                          <a:rPr lang="ru-RU" sz="3200" b="1" i="0">
                            <a:latin typeface="Cambria Math"/>
                          </a:rPr>
                          <m:t>𝟕</m:t>
                        </m:r>
                      </m:e>
                      <m:sup>
                        <m:func>
                          <m:func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32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3200" b="1" i="0">
                                    <a:latin typeface="Cambria Math"/>
                                  </a:rPr>
                                  <m:t>𝐥𝐨𝐠</m:t>
                                </m:r>
                              </m:e>
                              <m:sub>
                                <m:rad>
                                  <m:radPr>
                                    <m:ctrlPr>
                                      <a:rPr lang="ru-RU" sz="3200" b="1" i="1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a:rPr lang="ru-RU" sz="3200" b="1" i="0">
                                        <a:latin typeface="Cambria Math"/>
                                      </a:rPr>
                                      <m:t>𝟑</m:t>
                                    </m:r>
                                  </m:deg>
                                  <m:e>
                                    <m:r>
                                      <a:rPr lang="ru-RU" sz="3200" b="1" i="0">
                                        <a:latin typeface="Cambria Math"/>
                                      </a:rPr>
                                      <m:t>𝟕</m:t>
                                    </m:r>
                                  </m:e>
                                </m:rad>
                              </m:sub>
                            </m:sSub>
                          </m:fName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𝟑</m:t>
                            </m:r>
                          </m:e>
                        </m:func>
                      </m:sup>
                    </m:sSup>
                  </m:oMath>
                </a14:m>
                <a:r>
                  <a:rPr lang="ru-RU" sz="32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08920" y="4797152"/>
                <a:ext cx="5889626" cy="71186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180706" y="5142383"/>
            <a:ext cx="9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(27)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80126" y="3208587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11908" y="4134271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(2;-1)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65523" y="3208587"/>
                <a:ext cx="8931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ea typeface="Cambria Math"/>
                  </a:rPr>
                  <a:t>(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ru-RU" sz="2400" b="1" i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ru-RU" sz="2400" b="1" i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523" y="3208587"/>
                <a:ext cx="893193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0959" t="-11842" r="-4795" b="-27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627784" y="537321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174975" y="1305756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(-3)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51196" y="2244163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(1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98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924944"/>
            <a:ext cx="87190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Спасибо за работу!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9098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9500" y="3365879"/>
                <a:ext cx="76709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 3</a:t>
                </a:r>
                <a:r>
                  <a:rPr lang="ru-RU" sz="3200" b="1" dirty="0"/>
                  <a:t>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2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fName>
                      <m:e>
                        <m:r>
                          <a:rPr lang="ru-RU" sz="3200" b="1" i="0">
                            <a:latin typeface="Cambria Math"/>
                          </a:rPr>
                          <m:t>х</m:t>
                        </m:r>
                      </m:e>
                    </m:func>
                    <m:r>
                      <a:rPr lang="ru-RU" sz="3200" b="1" i="0">
                        <a:latin typeface="Cambria Math"/>
                      </a:rPr>
                      <m:t>∙</m:t>
                    </m:r>
                    <m:func>
                      <m:funcPr>
                        <m:ctrlPr>
                          <a:rPr lang="ru-RU" sz="32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ru-RU" sz="3200" b="1" i="0">
                            <a:latin typeface="Cambria Math"/>
                          </a:rPr>
                          <m:t>х=</m:t>
                        </m:r>
                        <m:r>
                          <a:rPr lang="ru-RU" sz="3200" b="1" i="0">
                            <a:latin typeface="Cambria Math"/>
                          </a:rPr>
                          <m:t>𝟒</m:t>
                        </m:r>
                        <m:func>
                          <m:func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32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3200" b="1" i="0">
                                    <a:latin typeface="Cambria Math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ru-RU" sz="3200" b="1" i="0">
                                    <a:latin typeface="Cambria Math"/>
                                  </a:rPr>
                                  <m:t>𝟑</m:t>
                                </m:r>
                              </m:sub>
                            </m:sSub>
                          </m:fName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𝟐</m:t>
                            </m:r>
                            <m:r>
                              <a:rPr lang="ru-RU" sz="3200" b="1" i="0">
                                <a:latin typeface="Cambria Math"/>
                              </a:rPr>
                              <m:t> .</m:t>
                            </m:r>
                          </m:e>
                        </m:func>
                      </m:e>
                    </m:func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00" y="3365879"/>
                <a:ext cx="7670972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238" t="-14583" b="-32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9500" y="4466477"/>
                <a:ext cx="7344816" cy="603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 4</a:t>
                </a:r>
                <a:r>
                  <a:rPr lang="ru-RU" sz="3200" b="1" dirty="0"/>
                  <a:t>)</a:t>
                </a:r>
                <a14:m>
                  <m:oMath xmlns:m="http://schemas.openxmlformats.org/officeDocument/2006/math">
                    <m:r>
                      <a:rPr lang="ru-RU" sz="3200" b="1" i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sz="3200" b="1" i="0">
                            <a:latin typeface="Cambria Math"/>
                          </a:rPr>
                          <m:t>𝐥𝐠</m:t>
                        </m:r>
                        <m:r>
                          <a:rPr lang="ru-RU" sz="3200" b="1" i="0">
                            <a:latin typeface="Cambria Math"/>
                          </a:rPr>
                          <m:t>𝟗</m:t>
                        </m:r>
                      </m:sup>
                    </m:sSup>
                    <m:r>
                      <a:rPr lang="ru-RU" sz="3200" b="1" i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0">
                            <a:latin typeface="Cambria Math"/>
                          </a:rPr>
                          <m:t>𝟗</m:t>
                        </m:r>
                      </m:e>
                      <m:sup>
                        <m:r>
                          <a:rPr lang="ru-RU" sz="3200" b="1" i="0">
                            <a:latin typeface="Cambria Math"/>
                          </a:rPr>
                          <m:t>𝐥𝐠</m:t>
                        </m:r>
                        <m:r>
                          <a:rPr lang="ru-RU" sz="3200" b="1" i="0">
                            <a:latin typeface="Cambria Math"/>
                          </a:rPr>
                          <m:t>х</m:t>
                        </m:r>
                      </m:sup>
                    </m:sSup>
                    <m:r>
                      <a:rPr lang="ru-RU" sz="3200" b="1" i="0">
                        <a:latin typeface="Cambria Math"/>
                      </a:rPr>
                      <m:t>=</m:t>
                    </m:r>
                    <m:r>
                      <a:rPr lang="ru-RU" sz="3200" b="1" i="0">
                        <a:latin typeface="Cambria Math"/>
                      </a:rPr>
                      <m:t>𝟔</m:t>
                    </m:r>
                  </m:oMath>
                </a14:m>
                <a:r>
                  <a:rPr lang="ru-RU" sz="3200" b="1" dirty="0"/>
                  <a:t> 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00" y="4466477"/>
                <a:ext cx="7344816" cy="603435"/>
              </a:xfrm>
              <a:prstGeom prst="rect">
                <a:avLst/>
              </a:prstGeom>
              <a:blipFill rotWithShape="1">
                <a:blip r:embed="rId3"/>
                <a:stretch>
                  <a:fillRect l="-249" t="-11111" b="-31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5536" y="764704"/>
                <a:ext cx="7942977" cy="801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dirty="0"/>
                  <a:t>1)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2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fName>
                      <m:e>
                        <m:r>
                          <a:rPr lang="ru-RU" sz="3200" b="1" i="0">
                            <a:latin typeface="Cambria Math"/>
                          </a:rPr>
                          <m:t>х</m:t>
                        </m:r>
                      </m:e>
                    </m:func>
                    <m:r>
                      <a:rPr lang="ru-RU" sz="3200" b="1" i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ru-RU" sz="32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0">
                                <a:latin typeface="Cambria Math"/>
                              </a:rPr>
                              <m:t>𝟗</m:t>
                            </m:r>
                          </m:sub>
                        </m:sSub>
                      </m:fName>
                      <m:e>
                        <m:r>
                          <a:rPr lang="ru-RU" sz="3200" b="1" i="0">
                            <a:latin typeface="Cambria Math"/>
                          </a:rPr>
                          <m:t>х</m:t>
                        </m:r>
                      </m:e>
                    </m:func>
                    <m:r>
                      <a:rPr lang="ru-RU" sz="3200" b="1" i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ru-RU" sz="32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0">
                                <a:latin typeface="Cambria Math"/>
                              </a:rPr>
                              <m:t>𝟐𝟕</m:t>
                            </m:r>
                          </m:sub>
                        </m:sSub>
                      </m:fName>
                      <m:e>
                        <m:r>
                          <a:rPr lang="ru-RU" sz="3200" b="1" i="0">
                            <a:latin typeface="Cambria Math"/>
                          </a:rPr>
                          <m:t>х=</m:t>
                        </m:r>
                        <m:f>
                          <m:f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200" b="1" i="0">
                                <a:latin typeface="Cambria Math"/>
                              </a:rPr>
                              <m:t>𝟏𝟏</m:t>
                            </m:r>
                          </m:num>
                          <m:den>
                            <m:r>
                              <a:rPr lang="ru-RU" sz="3200" b="1" i="0">
                                <a:latin typeface="Cambria Math"/>
                              </a:rPr>
                              <m:t>𝟏𝟐</m:t>
                            </m:r>
                            <m:r>
                              <a:rPr lang="ru-RU" sz="3200" b="1" i="0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e>
                    </m:func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64704"/>
                <a:ext cx="7942977" cy="801438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19562" y="2249548"/>
                <a:ext cx="8124437" cy="823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  2</a:t>
                </a:r>
                <a:r>
                  <a:rPr lang="ru-RU" sz="3200" b="1" dirty="0"/>
                  <a:t>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2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fName>
                      <m:e>
                        <m:r>
                          <a:rPr lang="ru-RU" sz="3200" b="1" i="0">
                            <a:latin typeface="Cambria Math"/>
                          </a:rPr>
                          <m:t>х+</m:t>
                        </m:r>
                        <m:func>
                          <m:func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32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3200" b="1" i="0">
                                    <a:latin typeface="Cambria Math"/>
                                  </a:rPr>
                                  <m:t>𝐥𝐨𝐠</m:t>
                                </m:r>
                              </m:e>
                              <m:sub>
                                <m:rad>
                                  <m:radPr>
                                    <m:degHide m:val="on"/>
                                    <m:ctrlPr>
                                      <a:rPr lang="ru-RU" sz="3200" b="1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3200" b="1" i="0"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</m:sub>
                            </m:sSub>
                          </m:fName>
                          <m:e>
                            <m:r>
                              <a:rPr lang="ru-RU" sz="3200" b="1" i="0">
                                <a:latin typeface="Cambria Math"/>
                              </a:rPr>
                              <m:t>х+</m:t>
                            </m:r>
                            <m:func>
                              <m:funcPr>
                                <m:ctrlPr>
                                  <a:rPr lang="ru-RU" sz="3200" b="1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ru-RU" sz="32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b="1" i="0">
                                        <a:latin typeface="Cambria Math"/>
                                      </a:rPr>
                                      <m:t>𝐥𝐨𝐠</m:t>
                                    </m:r>
                                  </m:e>
                                  <m:sub>
                                    <m:f>
                                      <m:fPr>
                                        <m:ctrlPr>
                                          <a:rPr lang="ru-RU" sz="3200" b="1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3200" b="1" i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ru-RU" sz="3200" b="1" i="0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den>
                                    </m:f>
                                  </m:sub>
                                </m:sSub>
                              </m:fName>
                              <m:e>
                                <m:r>
                                  <a:rPr lang="ru-RU" sz="3200" b="1" i="0">
                                    <a:latin typeface="Cambria Math"/>
                                  </a:rPr>
                                  <m:t>х</m:t>
                                </m:r>
                              </m:e>
                            </m:func>
                          </m:e>
                        </m:func>
                      </m:e>
                    </m:func>
                    <m:r>
                      <a:rPr lang="ru-RU" sz="3200" b="1" i="0">
                        <a:latin typeface="Cambria Math"/>
                      </a:rPr>
                      <m:t>=</m:t>
                    </m:r>
                    <m:r>
                      <a:rPr lang="ru-RU" sz="3200" b="1" i="0">
                        <a:latin typeface="Cambria Math"/>
                      </a:rPr>
                      <m:t>𝟔</m:t>
                    </m:r>
                    <m:r>
                      <a:rPr lang="ru-RU" sz="3200" b="1" i="0">
                        <a:latin typeface="Cambria Math"/>
                      </a:rPr>
                      <m:t> </m:t>
                    </m:r>
                    <m:r>
                      <a:rPr lang="ru-RU" sz="3200" b="1" i="1">
                        <a:latin typeface="Cambria Math"/>
                      </a:rPr>
                      <m:t>.</m:t>
                    </m:r>
                  </m:oMath>
                </a14:m>
                <a:endParaRPr lang="ru-RU" sz="3200" b="1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562" y="2249548"/>
                <a:ext cx="8124437" cy="823944"/>
              </a:xfrm>
              <a:prstGeom prst="rect">
                <a:avLst/>
              </a:prstGeom>
              <a:blipFill rotWithShape="1">
                <a:blip r:embed="rId5"/>
                <a:stretch>
                  <a:fillRect t="-10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88224" y="1623709"/>
                <a:ext cx="2350515" cy="631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Ответ:</a:t>
                </a:r>
                <a:r>
                  <a:rPr lang="ru-RU" sz="3200" b="1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ru-RU" dirty="0" smtClean="0"/>
                  <a:t>;</a:t>
                </a:r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623709"/>
                <a:ext cx="2350515" cy="631198"/>
              </a:xfrm>
              <a:prstGeom prst="rect">
                <a:avLst/>
              </a:prstGeom>
              <a:blipFill rotWithShape="1">
                <a:blip r:embed="rId6"/>
                <a:stretch>
                  <a:fillRect l="-6753" t="-5769" r="-1299" b="-298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413213" y="2781104"/>
            <a:ext cx="2113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Ответ:27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39316" y="3940665"/>
                <a:ext cx="2436886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 Ответ:4</a:t>
                </a:r>
                <a:r>
                  <a:rPr lang="ru-RU" sz="3200" dirty="0"/>
                  <a:t>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2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316" y="3940665"/>
                <a:ext cx="2436886" cy="787716"/>
              </a:xfrm>
              <a:prstGeom prst="rect">
                <a:avLst/>
              </a:prstGeom>
              <a:blipFill rotWithShape="1">
                <a:blip r:embed="rId7"/>
                <a:stretch>
                  <a:fillRect l="-752" b="-8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60953" y="4941168"/>
                <a:ext cx="2315249" cy="631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Ответ: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i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953" y="4941168"/>
                <a:ext cx="2315249" cy="631198"/>
              </a:xfrm>
              <a:prstGeom prst="rect">
                <a:avLst/>
              </a:prstGeom>
              <a:blipFill rotWithShape="1">
                <a:blip r:embed="rId8"/>
                <a:stretch>
                  <a:fillRect l="-6579" t="-5825" b="-310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512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99592" y="404664"/>
                <a:ext cx="6834563" cy="7310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0">
                                <a:latin typeface="Cambria Math"/>
                              </a:rPr>
                              <m:t>𝟐𝟕</m:t>
                            </m:r>
                          </m:e>
                          <m:sup>
                            <m:r>
                              <a:rPr lang="ru-RU" sz="4000" b="1" i="0">
                                <a:latin typeface="Cambria Math"/>
                              </a:rPr>
                              <m:t>𝟑</m:t>
                            </m:r>
                            <m:r>
                              <a:rPr lang="ru-RU" sz="4000" b="1" i="0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ru-RU" sz="40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4000" b="1" i="0">
                                        <a:latin typeface="Cambria Math"/>
                                      </a:rPr>
                                      <m:t>𝐥𝐨𝐠</m:t>
                                    </m:r>
                                  </m:e>
                                  <m:sub>
                                    <m:r>
                                      <a:rPr lang="ru-RU" sz="4000" b="1" i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ru-RU" sz="4000" b="1" i="0">
                                    <a:latin typeface="Cambria Math"/>
                                  </a:rPr>
                                  <m:t>𝟓𝟒</m:t>
                                </m:r>
                              </m:e>
                            </m:func>
                          </m:sup>
                        </m:sSup>
                        <m:r>
                          <a:rPr lang="ru-RU" sz="4000" b="1" i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0">
                                <a:latin typeface="Cambria Math"/>
                              </a:rPr>
                              <m:t>𝟕</m:t>
                            </m:r>
                          </m:e>
                          <m:sup>
                            <m:r>
                              <a:rPr lang="ru-RU" sz="4000" b="1" i="0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ru-RU" sz="40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4000" b="1" i="0">
                                        <a:latin typeface="Cambria Math"/>
                                      </a:rPr>
                                      <m:t>𝐥𝐨𝐠</m:t>
                                    </m:r>
                                  </m:e>
                                  <m:sub>
                                    <m:r>
                                      <a:rPr lang="ru-RU" sz="4000" b="1" i="0">
                                        <a:latin typeface="Cambria Math"/>
                                      </a:rPr>
                                      <m:t>𝟕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ru-RU" sz="4000" b="1" i="0">
                                    <a:latin typeface="Cambria Math"/>
                                  </a:rPr>
                                  <m:t>𝟐</m:t>
                                </m:r>
                              </m:e>
                            </m:func>
                          </m:sup>
                        </m:sSup>
                        <m:r>
                          <a:rPr lang="ru-RU" sz="4000" b="1" i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4000" b="1" i="0">
                            <a:latin typeface="Cambria Math"/>
                          </a:rPr>
                          <m:t>−</m:t>
                        </m:r>
                        <m:r>
                          <a:rPr lang="ru-RU" sz="4000" b="1" i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04664"/>
                <a:ext cx="6834563" cy="731098"/>
              </a:xfrm>
              <a:prstGeom prst="rect">
                <a:avLst/>
              </a:prstGeom>
              <a:blipFill rotWithShape="1">
                <a:blip r:embed="rId2"/>
                <a:stretch>
                  <a:fillRect l="-3211" t="-13333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55533" y="1844824"/>
                <a:ext cx="6522680" cy="10523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latin typeface="Cambria Math"/>
                          </a:rPr>
                          <m:t>) (</m:t>
                        </m:r>
                        <m:sSup>
                          <m:sSup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ru-RU" sz="40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ru-RU" sz="4000" b="1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ru-RU" sz="4000" b="1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ru-RU" sz="40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4000" b="1" i="1">
                                            <a:latin typeface="Cambria Math"/>
                                          </a:rPr>
                                          <m:t>𝒍𝒐𝒈</m:t>
                                        </m:r>
                                      </m:e>
                                      <m:sub>
                                        <m:r>
                                          <a:rPr lang="ru-RU" sz="40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ru-RU" sz="4000" b="1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func>
                              </m:den>
                            </m:f>
                          </m:sup>
                        </m:sSup>
                        <m:r>
                          <a:rPr lang="ru-RU" sz="4000" b="1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>
                                <a:latin typeface="Cambria Math"/>
                              </a:rPr>
                              <m:t>𝟐𝟓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000" b="1" i="1">
                                    <a:latin typeface="Cambria Math"/>
                                  </a:rPr>
                                  <m:t>𝟐</m:t>
                                </m:r>
                                <m:func>
                                  <m:funcPr>
                                    <m:ctrlPr>
                                      <a:rPr lang="ru-RU" sz="4000" b="1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ru-RU" sz="40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4000" b="1" i="1">
                                            <a:latin typeface="Cambria Math"/>
                                          </a:rPr>
                                          <m:t>𝒍𝒐𝒈</m:t>
                                        </m:r>
                                      </m:e>
                                      <m:sub>
                                        <m:r>
                                          <a:rPr lang="ru-RU" sz="40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ru-RU" sz="4000" b="1" i="1">
                                        <a:latin typeface="Cambria Math"/>
                                      </a:rPr>
                                      <m:t>𝟓</m:t>
                                    </m:r>
                                  </m:e>
                                </m:func>
                              </m:den>
                            </m:f>
                          </m:sup>
                        </m:sSup>
                        <m:r>
                          <a:rPr lang="ru-RU" sz="40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4000" b="1" i="1">
                            <a:latin typeface="Cambria Math"/>
                          </a:rPr>
                          <m:t>−</m:t>
                        </m:r>
                        <m:r>
                          <a:rPr lang="ru-RU" sz="4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/>
                  <a:t> 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533" y="1844824"/>
                <a:ext cx="6522680" cy="10523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99592" y="3140968"/>
                <a:ext cx="6076342" cy="12485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dirty="0" smtClean="0"/>
                  <a:t> </a:t>
                </a:r>
                <a:r>
                  <a:rPr lang="ru-RU" sz="4000" b="1" dirty="0" smtClean="0"/>
                  <a:t>3)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000" b="1" i="1">
                                    <a:latin typeface="Cambria Math"/>
                                  </a:rPr>
                                  <m:t>𝟑</m:t>
                                </m:r>
                              </m:e>
                              <m:sup>
                                <m:r>
                                  <a:rPr lang="ru-RU" sz="4000" b="1">
                                    <a:latin typeface="Cambria Math"/>
                                  </a:rPr>
                                  <m:t>    </m:t>
                                </m:r>
                                <m:f>
                                  <m:fPr>
                                    <m:ctrlPr>
                                      <a:rPr lang="ru-RU" sz="4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4000" b="1" i="1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ru-RU" sz="4000" b="1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ru-RU" sz="40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4000" b="1" i="1">
                                                <a:latin typeface="Cambria Math"/>
                                              </a:rPr>
                                              <m:t>𝒍𝒐𝒈</m:t>
                                            </m:r>
                                          </m:e>
                                          <m:sub>
                                            <m:r>
                                              <a:rPr lang="ru-RU" sz="4000" b="1" i="1">
                                                <a:latin typeface="Cambria Math"/>
                                              </a:rPr>
                                              <m:t>𝟓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r>
                                          <a:rPr lang="ru-RU" sz="40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e>
                                    </m:func>
                                  </m:den>
                                </m:f>
                              </m:sup>
                            </m:sSup>
                            <m:r>
                              <a:rPr lang="ru-RU" sz="4000" b="1" i="1">
                                <a:latin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000" b="1" i="1">
                                    <a:latin typeface="Cambria Math"/>
                                  </a:rPr>
                                  <m:t>𝟑</m:t>
                                </m:r>
                              </m:e>
                              <m:sup>
                                <m:r>
                                  <a:rPr lang="ru-RU" sz="4000" b="1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ru-RU" sz="4000" b="1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ru-RU" sz="40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4000" b="1" i="1">
                                            <a:latin typeface="Cambria Math"/>
                                          </a:rPr>
                                          <m:t>𝒍𝒐𝒈</m:t>
                                        </m:r>
                                      </m:e>
                                      <m:sub>
                                        <m:r>
                                          <a:rPr lang="ru-RU" sz="40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ru-RU" sz="4000" b="1" i="1"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</m:func>
                              </m:sup>
                            </m:sSup>
                          </m:e>
                        </m:d>
                      </m:e>
                      <m:sup>
                        <m:r>
                          <a:rPr lang="ru-RU" sz="4000" b="1" i="1">
                            <a:latin typeface="Cambria Math"/>
                          </a:rPr>
                          <m:t>−</m:t>
                        </m:r>
                        <m:r>
                          <a:rPr lang="ru-RU" sz="4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140968"/>
                <a:ext cx="6076342" cy="1248547"/>
              </a:xfrm>
              <a:prstGeom prst="rect">
                <a:avLst/>
              </a:prstGeom>
              <a:blipFill rotWithShape="1">
                <a:blip r:embed="rId4"/>
                <a:stretch>
                  <a:fillRect l="-703" b="-19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89371" y="1340768"/>
                <a:ext cx="193674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Ответ: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64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371" y="1340768"/>
                <a:ext cx="1936749" cy="791820"/>
              </a:xfrm>
              <a:prstGeom prst="rect">
                <a:avLst/>
              </a:prstGeom>
              <a:blipFill rotWithShape="1">
                <a:blip r:embed="rId5"/>
                <a:stretch>
                  <a:fillRect l="-7862"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89371" y="2761202"/>
                <a:ext cx="2109873" cy="790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Ответ: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225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371" y="2761202"/>
                <a:ext cx="2109873" cy="790794"/>
              </a:xfrm>
              <a:prstGeom prst="rect">
                <a:avLst/>
              </a:prstGeom>
              <a:blipFill rotWithShape="1">
                <a:blip r:embed="rId6"/>
                <a:stretch>
                  <a:fillRect l="-7225" b="-8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62495" y="4293096"/>
                <a:ext cx="193674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Ответ: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495" y="4293096"/>
                <a:ext cx="1936749" cy="791820"/>
              </a:xfrm>
              <a:prstGeom prst="rect">
                <a:avLst/>
              </a:prstGeom>
              <a:blipFill rotWithShape="1">
                <a:blip r:embed="rId7"/>
                <a:stretch>
                  <a:fillRect l="-8202"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5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1560" y="260648"/>
                <a:ext cx="8188204" cy="1176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/>
                  <a:t>у=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4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 sz="4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4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4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ru-RU" sz="4000" i="1">
                                <a:latin typeface="Cambria Math"/>
                              </a:rPr>
                              <m:t>−х</m:t>
                            </m:r>
                          </m:e>
                        </m:d>
                        <m:r>
                          <a:rPr lang="ru-RU" sz="4000" i="1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 sz="400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sz="4000" i="1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ad>
                              <m:radPr>
                                <m:degHide m:val="on"/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4000" i="1">
                                    <a:latin typeface="Cambria Math"/>
                                  </a:rPr>
                                  <m:t>9</m:t>
                                </m:r>
                                <m:sSup>
                                  <m:sSupPr>
                                    <m:ctrlPr>
                                      <a:rPr lang="ru-RU" sz="4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4000" i="1">
                                        <a:latin typeface="Cambria Math"/>
                                      </a:rPr>
                                      <m:t>х</m:t>
                                    </m:r>
                                  </m:e>
                                  <m:sup>
                                    <m:r>
                                      <a:rPr lang="ru-RU" sz="4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4000" i="1">
                                    <a:latin typeface="Cambria Math"/>
                                  </a:rPr>
                                  <m:t>−6х+1</m:t>
                                </m:r>
                              </m:e>
                            </m:rad>
                          </m:e>
                        </m:func>
                      </m:e>
                    </m:func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0648"/>
                <a:ext cx="8188204" cy="1176028"/>
              </a:xfrm>
              <a:prstGeom prst="rect">
                <a:avLst/>
              </a:prstGeom>
              <a:blipFill rotWithShape="1">
                <a:blip r:embed="rId2"/>
                <a:stretch>
                  <a:fillRect l="-2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>
            <a:off x="4283968" y="14366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2780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38830" y="1840211"/>
            <a:ext cx="46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956376" y="49411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48064" y="4869160"/>
                <a:ext cx="39466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869160"/>
                <a:ext cx="394660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21196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283968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572000" y="1988840"/>
            <a:ext cx="0" cy="41764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043608" y="4869160"/>
            <a:ext cx="705678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22" idx="0"/>
          </p:cNvCxnSpPr>
          <p:nvPr/>
        </p:nvCxnSpPr>
        <p:spPr>
          <a:xfrm flipH="1">
            <a:off x="5345394" y="4725144"/>
            <a:ext cx="1869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971600" y="2708920"/>
            <a:ext cx="43204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узел 43"/>
          <p:cNvSpPr/>
          <p:nvPr/>
        </p:nvSpPr>
        <p:spPr>
          <a:xfrm>
            <a:off x="5148064" y="2564904"/>
            <a:ext cx="288032" cy="28803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6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810" y="7057"/>
                <a:ext cx="8975790" cy="1176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/>
                  <a:t>у=</a:t>
                </a:r>
                <a14:m>
                  <m:oMath xmlns:m="http://schemas.openxmlformats.org/officeDocument/2006/math">
                    <m:r>
                      <a:rPr lang="ru-RU" sz="4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ru-RU" sz="4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 sz="4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0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4000" i="1">
                                <a:latin typeface="Cambria Math"/>
                              </a:rPr>
                              <m:t>2−</m:t>
                            </m:r>
                            <m:f>
                              <m:fPr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i="1">
                                    <a:latin typeface="Cambria Math"/>
                                  </a:rPr>
                                  <m:t>х</m:t>
                                </m:r>
                              </m:num>
                              <m:den>
                                <m:r>
                                  <a:rPr lang="ru-RU" sz="4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ru-RU" sz="4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 sz="400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f>
                                  <m:fPr>
                                    <m:ctrlPr>
                                      <a:rPr lang="ru-RU" sz="40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4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4000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sub>
                            </m:sSub>
                          </m:fName>
                          <m:e>
                            <m:rad>
                              <m:radPr>
                                <m:degHide m:val="on"/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ru-RU" sz="4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4000" i="1">
                                        <a:latin typeface="Cambria Math"/>
                                      </a:rPr>
                                      <m:t>х</m:t>
                                    </m:r>
                                  </m:e>
                                  <m:sup>
                                    <m:r>
                                      <a:rPr lang="ru-RU" sz="4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ru-RU" sz="4000" i="1">
                                    <a:latin typeface="Cambria Math"/>
                                  </a:rPr>
                                  <m:t>−12х+36</m:t>
                                </m:r>
                              </m:e>
                            </m:rad>
                          </m:e>
                        </m:func>
                      </m:e>
                    </m:func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0" y="7057"/>
                <a:ext cx="8975790" cy="1176028"/>
              </a:xfrm>
              <a:prstGeom prst="rect">
                <a:avLst/>
              </a:prstGeom>
              <a:blipFill rotWithShape="1">
                <a:blip r:embed="rId2"/>
                <a:stretch>
                  <a:fillRect l="-24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60748"/>
            <a:ext cx="6840760" cy="513057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309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0" y="0"/>
                <a:ext cx="9152121" cy="1173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 smtClean="0"/>
                  <a:t> </a:t>
                </a:r>
                <a:r>
                  <a:rPr lang="ru-RU" sz="4000" dirty="0"/>
                  <a:t>у=</a:t>
                </a:r>
                <a14:m>
                  <m:oMath xmlns:m="http://schemas.openxmlformats.org/officeDocument/2006/math">
                    <m:r>
                      <a:rPr lang="ru-RU" sz="4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ru-RU" sz="4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 sz="4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4000" i="1">
                                <a:latin typeface="Cambria Math"/>
                              </a:rPr>
                              <m:t>х−</m:t>
                            </m:r>
                            <m:f>
                              <m:fPr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4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ru-RU" sz="4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ru-RU" sz="4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 sz="4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4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ad>
                          <m:radPr>
                            <m:degHide m:val="on"/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000" i="1"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ru-RU" sz="4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000" i="1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sz="4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4000" i="1">
                                <a:latin typeface="Cambria Math"/>
                              </a:rPr>
                              <m:t>−4х+1</m:t>
                            </m:r>
                          </m:e>
                        </m:rad>
                      </m:e>
                    </m:func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52121" cy="1173655"/>
              </a:xfrm>
              <a:prstGeom prst="rect">
                <a:avLst/>
              </a:prstGeom>
              <a:blipFill rotWithShape="1"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8729433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5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99792" y="1296852"/>
                <a:ext cx="4763805" cy="1004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i="0">
                        <a:latin typeface="Cambria Math"/>
                      </a:rPr>
                      <m:t>3</m:t>
                    </m:r>
                    <m:func>
                      <m:funcPr>
                        <m:ctrlPr>
                          <a:rPr lang="ru-RU" sz="40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b="1" i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000" b="1" i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ru-RU" sz="4000" b="1" i="0">
                            <a:latin typeface="Cambria Math"/>
                          </a:rPr>
                          <m:t>𝟑</m:t>
                        </m:r>
                        <m:r>
                          <a:rPr lang="ru-RU" sz="4000" b="1" i="0">
                            <a:latin typeface="Cambria Math"/>
                          </a:rPr>
                          <m:t>&gt;</m:t>
                        </m:r>
                        <m:r>
                          <a:rPr lang="ru-RU" sz="4000" b="1" i="0">
                            <a:latin typeface="Cambria Math"/>
                          </a:rPr>
                          <m:t>𝟐</m:t>
                        </m:r>
                        <m:func>
                          <m:func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4000" b="1" i="0">
                                    <a:latin typeface="Cambria Math"/>
                                  </a:rPr>
                                  <m:t>𝐥𝐨𝐠</m:t>
                                </m:r>
                              </m:e>
                              <m:sub>
                                <m:f>
                                  <m:fPr>
                                    <m:ctrlPr>
                                      <a:rPr lang="ru-RU" sz="4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4000" b="1" i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4000" b="1" i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sub>
                            </m:sSub>
                          </m:fName>
                          <m:e>
                            <m:r>
                              <a:rPr lang="ru-RU" sz="4000" b="1" i="0">
                                <a:latin typeface="Cambria Math"/>
                              </a:rPr>
                              <m:t>𝟑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sz="4000" b="1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b="1" i="0">
                        <a:latin typeface="Cambria Math"/>
                      </a:rPr>
                      <m:t> 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296852"/>
                <a:ext cx="4763805" cy="10046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867002" y="3165639"/>
                <a:ext cx="4134465" cy="1049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ru-RU" sz="4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4000" b="1" i="0"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4000" b="1" i="0">
                              <a:latin typeface="Cambria Math"/>
                            </a:rPr>
                            <m:t>𝟐𝟕</m:t>
                          </m:r>
                          <m:r>
                            <a:rPr lang="ru-RU" sz="4000" b="1" i="0">
                              <a:latin typeface="Cambria Math"/>
                            </a:rPr>
                            <m:t>&gt;</m:t>
                          </m:r>
                          <m:func>
                            <m:funcPr>
                              <m:ctrlPr>
                                <a:rPr lang="ru-RU" sz="40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f>
                                    <m:fPr>
                                      <m:ctrlPr>
                                        <a:rPr lang="ru-RU" sz="4000" b="1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4000" b="1" i="0">
                                          <a:latin typeface="Cambria Math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ru-RU" sz="4000" b="1" i="0">
                                          <a:latin typeface="Cambria Math"/>
                                        </a:rPr>
                                        <m:t>𝟐</m:t>
                                      </m:r>
                                    </m:den>
                                  </m:f>
                                </m:sub>
                              </m:sSub>
                            </m:fName>
                            <m:e>
                              <m:r>
                                <a:rPr lang="ru-RU" sz="4000" b="1" i="0">
                                  <a:latin typeface="Cambria Math"/>
                                </a:rPr>
                                <m:t>𝟗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002" y="3165639"/>
                <a:ext cx="4134465" cy="10496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64962" y="5661248"/>
                <a:ext cx="2099870" cy="984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>
                          <a:latin typeface="Cambria Math"/>
                        </a:rPr>
                        <m:t>𝟐𝟕</m:t>
                      </m:r>
                      <m:r>
                        <a:rPr lang="ru-RU" sz="4000" b="1" i="0">
                          <a:latin typeface="Cambria Math"/>
                        </a:rPr>
                        <m:t>&lt;</m:t>
                      </m:r>
                      <m:r>
                        <a:rPr lang="ru-RU" sz="4000" b="1" i="0">
                          <a:latin typeface="Cambria Math"/>
                        </a:rPr>
                        <m:t>𝟕</m:t>
                      </m:r>
                      <m:r>
                        <a:rPr lang="ru-RU" sz="4000" i="1">
                          <a:latin typeface="Cambria Math"/>
                        </a:rPr>
                        <m:t>!</m:t>
                      </m:r>
                    </m:oMath>
                  </m:oMathPara>
                </a14:m>
                <a:endParaRPr lang="ru-RU" sz="4000" dirty="0"/>
              </a:p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 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962" y="5661248"/>
                <a:ext cx="2099870" cy="9848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008575" y="4652446"/>
                <a:ext cx="6612644" cy="1008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latin typeface="Cambria Math"/>
                        </a:rPr>
                        <m:t>т.к. </m:t>
                      </m:r>
                    </m:oMath>
                  </m:oMathPara>
                </a14:m>
                <a:endParaRPr lang="ru-RU" sz="2400" b="1" dirty="0"/>
              </a:p>
              <a:p>
                <a:r>
                  <a:rPr lang="ru-RU" sz="2400" b="1" i="1" dirty="0"/>
                  <a:t>у=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4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1" i="1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ru-RU" sz="2400" b="1" i="1">
                            <a:latin typeface="Cambria Math"/>
                          </a:rPr>
                          <m:t>х</m:t>
                        </m:r>
                      </m:e>
                    </m:func>
                    <m:r>
                      <a:rPr lang="ru-RU" sz="2400" b="1" i="1">
                        <a:latin typeface="Cambria Math"/>
                      </a:rPr>
                      <m:t>  функция убывающая , то получаем</m:t>
                    </m:r>
                  </m:oMath>
                </a14:m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575" y="4652446"/>
                <a:ext cx="6612644" cy="1008802"/>
              </a:xfrm>
              <a:prstGeom prst="rect">
                <a:avLst/>
              </a:prstGeom>
              <a:blipFill rotWithShape="1">
                <a:blip r:embed="rId5"/>
                <a:stretch>
                  <a:fillRect l="-1382" b="-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834508" y="2132856"/>
                <a:ext cx="4494372" cy="10327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40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b="1" i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000" b="1" i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0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ru-RU" sz="4000" b="1" i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e>
                    </m:func>
                    <m:r>
                      <a:rPr lang="ru-RU" sz="4000" b="1" i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ru-RU" sz="40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0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4000" b="1" i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4000" b="1" i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0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ru-RU" sz="4000" b="1" i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func>
                    <m:r>
                      <a:rPr lang="ru-RU" sz="4000" i="0">
                        <a:latin typeface="Cambria Math"/>
                      </a:rPr>
                      <m:t> 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508" y="2132856"/>
                <a:ext cx="4494372" cy="10327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689223" y="400503"/>
                <a:ext cx="1820948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 </a:t>
                </a:r>
                <a:r>
                  <a:rPr lang="ru-RU" sz="4400" b="1" dirty="0"/>
                  <a:t>3</a:t>
                </a:r>
                <a14:m>
                  <m:oMath xmlns:m="http://schemas.openxmlformats.org/officeDocument/2006/math">
                    <m:r>
                      <a:rPr lang="ru-RU" sz="4400" b="1" i="1">
                        <a:latin typeface="Cambria Math"/>
                      </a:rPr>
                      <m:t>&gt;</m:t>
                    </m:r>
                    <m:r>
                      <a:rPr lang="ru-RU" sz="4400" b="1" i="1">
                        <a:latin typeface="Cambria Math"/>
                      </a:rPr>
                      <m:t>𝟐</m:t>
                    </m:r>
                    <m:r>
                      <a:rPr lang="ru-RU" sz="4400" b="1" i="1">
                        <a:latin typeface="Cambria Math"/>
                      </a:rPr>
                      <m:t> </m:t>
                    </m:r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23" y="400503"/>
                <a:ext cx="1820948" cy="769441"/>
              </a:xfrm>
              <a:prstGeom prst="rect">
                <a:avLst/>
              </a:prstGeom>
              <a:blipFill rotWithShape="1">
                <a:blip r:embed="rId7"/>
                <a:stretch>
                  <a:fillRect l="-3010" t="-16667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66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39209" y="973001"/>
                <a:ext cx="171034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 </a:t>
                </a:r>
                <a:r>
                  <a:rPr lang="ru-RU" sz="4400" b="1" dirty="0"/>
                  <a:t>8</a:t>
                </a:r>
                <a14:m>
                  <m:oMath xmlns:m="http://schemas.openxmlformats.org/officeDocument/2006/math">
                    <m:r>
                      <a:rPr lang="ru-RU" sz="4400" b="1" i="1">
                        <a:latin typeface="Cambria Math"/>
                      </a:rPr>
                      <m:t>&gt;</m:t>
                    </m:r>
                    <m:r>
                      <a:rPr lang="ru-RU" sz="4400" b="1" i="0">
                        <a:latin typeface="Cambria Math"/>
                      </a:rPr>
                      <m:t>𝟒</m:t>
                    </m:r>
                    <m:r>
                      <a:rPr lang="ru-RU" sz="4400" b="1" i="1">
                        <a:latin typeface="Cambria Math"/>
                      </a:rPr>
                      <m:t> </m:t>
                    </m:r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9" y="973001"/>
                <a:ext cx="171034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10000" t="-16667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34925" y="2250924"/>
                <a:ext cx="4646144" cy="1240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i="1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ru-RU" sz="4800" b="1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ru-RU" sz="4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4800" b="1" i="0"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ru-RU" sz="48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800" b="1" i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4800" b="1" i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4800" b="1" i="0">
                              <a:latin typeface="Cambria Math"/>
                            </a:rPr>
                            <m:t>𝟖</m:t>
                          </m:r>
                          <m:r>
                            <a:rPr lang="ru-RU" sz="4800" b="1" i="0">
                              <a:latin typeface="Cambria Math"/>
                            </a:rPr>
                            <m:t>&gt;</m:t>
                          </m:r>
                          <m:func>
                            <m:funcPr>
                              <m:ctrlPr>
                                <a:rPr lang="ru-RU" sz="48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ru-RU" sz="48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4800" b="1" i="0"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f>
                                    <m:fPr>
                                      <m:ctrlPr>
                                        <a:rPr lang="ru-RU" sz="4800" b="1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4800" b="1" i="0">
                                          <a:latin typeface="Cambria Math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ru-RU" sz="4800" b="1" i="0">
                                          <a:latin typeface="Cambria Math"/>
                                        </a:rPr>
                                        <m:t>𝟐</m:t>
                                      </m:r>
                                    </m:den>
                                  </m:f>
                                </m:sub>
                              </m:sSub>
                            </m:fName>
                            <m:e>
                              <m:r>
                                <a:rPr lang="ru-RU" sz="4800" b="1" i="0">
                                  <a:latin typeface="Cambria Math"/>
                                </a:rPr>
                                <m:t>𝟒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925" y="2250924"/>
                <a:ext cx="4646144" cy="12405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03648" y="3789040"/>
                <a:ext cx="6981462" cy="761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>
                          <a:latin typeface="Cambria Math"/>
                        </a:rPr>
                        <m:t>т.к. функция у=</m:t>
                      </m:r>
                      <m:func>
                        <m:func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ru-RU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800" b="1" i="0"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ru-RU" sz="28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2800" b="1" i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800" b="1" i="0">
                              <a:latin typeface="Cambria Math"/>
                            </a:rPr>
                            <m:t>х  убывает, значит </m:t>
                          </m:r>
                        </m:e>
                      </m:func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789040"/>
                <a:ext cx="6981462" cy="7619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99617" y="5013176"/>
                <a:ext cx="291676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4800" b="1" i="1" smtClean="0">
                              <a:latin typeface="Cambria Math"/>
                            </a:rPr>
                          </m:ctrlPr>
                        </m:funcPr>
                        <m:fName/>
                        <m:e>
                          <m:r>
                            <a:rPr lang="ru-RU" sz="4800" b="1" i="0">
                              <a:latin typeface="Cambria Math"/>
                            </a:rPr>
                            <m:t> </m:t>
                          </m:r>
                          <m:r>
                            <a:rPr lang="ru-RU" sz="4800" b="1" i="0">
                              <a:latin typeface="Cambria Math"/>
                            </a:rPr>
                            <m:t>𝟖</m:t>
                          </m:r>
                          <m:r>
                            <a:rPr lang="ru-RU" sz="4800" b="1" i="0">
                              <a:latin typeface="Cambria Math"/>
                            </a:rPr>
                            <m:t>&lt;</m:t>
                          </m:r>
                          <m:r>
                            <a:rPr lang="ru-RU" sz="4800" b="1" i="0">
                              <a:latin typeface="Cambria Math"/>
                            </a:rPr>
                            <m:t>𝟒</m:t>
                          </m:r>
                          <m:r>
                            <a:rPr lang="ru-RU" sz="4800" b="1" i="0">
                              <a:latin typeface="Cambria Math"/>
                            </a:rPr>
                            <m:t>!</m:t>
                          </m:r>
                        </m:e>
                      </m:func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617" y="5013176"/>
                <a:ext cx="2916761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95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03848" y="332656"/>
                <a:ext cx="3310073" cy="1612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4000" b="1" i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4000" b="1" i="0">
                          <a:latin typeface="Cambria Math"/>
                        </a:rPr>
                        <m:t>&gt;</m:t>
                      </m:r>
                      <m:sSup>
                        <m:sSup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4000" b="1" i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32656"/>
                <a:ext cx="3310073" cy="16126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83768" y="1920226"/>
                <a:ext cx="4478084" cy="1612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>
                          <a:latin typeface="Cambria Math"/>
                        </a:rPr>
                        <m:t> </m:t>
                      </m:r>
                      <m:r>
                        <a:rPr lang="en-US" sz="4000" b="1" i="0">
                          <a:latin typeface="Cambria Math"/>
                        </a:rPr>
                        <m:t>𝐥𝐠</m:t>
                      </m:r>
                      <m:sSup>
                        <m:sSup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4000" b="1" i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4000" b="1" i="0">
                          <a:latin typeface="Cambria Math"/>
                        </a:rPr>
                        <m:t>&gt;</m:t>
                      </m:r>
                      <m:r>
                        <a:rPr lang="en-US" sz="4000" b="1" i="0">
                          <a:latin typeface="Cambria Math"/>
                        </a:rPr>
                        <m:t>𝐥𝐠</m:t>
                      </m:r>
                      <m:sSup>
                        <m:sSup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40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4000" b="1" i="0"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4000" b="1" i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920226"/>
                <a:ext cx="4478084" cy="16126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093645" y="3818676"/>
                <a:ext cx="342177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>
                          <a:latin typeface="Cambria Math"/>
                        </a:rPr>
                        <m:t> </m:t>
                      </m:r>
                      <m:r>
                        <a:rPr lang="ru-RU" sz="4000" b="1" i="0">
                          <a:latin typeface="Cambria Math"/>
                        </a:rPr>
                        <m:t>𝟐𝐥𝐠</m:t>
                      </m:r>
                      <m:f>
                        <m:f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4000" b="1" i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ru-RU" sz="4000" b="1" i="0">
                          <a:latin typeface="Cambria Math"/>
                        </a:rPr>
                        <m:t>&gt;</m:t>
                      </m:r>
                      <m:r>
                        <a:rPr lang="ru-RU" sz="4000" b="1" i="0">
                          <a:latin typeface="Cambria Math"/>
                        </a:rPr>
                        <m:t>𝟑𝐥𝐠</m:t>
                      </m:r>
                      <m:f>
                        <m:f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4000" b="1" i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645" y="3818676"/>
                <a:ext cx="3421770" cy="12488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849825" y="5608396"/>
                <a:ext cx="201811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>
                          <a:latin typeface="Cambria Math"/>
                        </a:rPr>
                        <m:t> </m:t>
                      </m:r>
                      <m:r>
                        <a:rPr lang="ru-RU" sz="4000" b="1" i="0">
                          <a:latin typeface="Cambria Math"/>
                        </a:rPr>
                        <m:t>𝟐</m:t>
                      </m:r>
                      <m:r>
                        <a:rPr lang="ru-RU" sz="4000" b="1" i="0">
                          <a:latin typeface="Cambria Math"/>
                        </a:rPr>
                        <m:t>&gt;</m:t>
                      </m:r>
                      <m:r>
                        <a:rPr lang="ru-RU" sz="4000" b="1" i="0">
                          <a:latin typeface="Cambria Math"/>
                        </a:rPr>
                        <m:t>𝟑</m:t>
                      </m:r>
                      <m:r>
                        <a:rPr lang="ru-RU" sz="4000" b="1" i="0">
                          <a:latin typeface="Cambria Math"/>
                        </a:rPr>
                        <m:t> </m:t>
                      </m:r>
                      <m:r>
                        <a:rPr lang="ru-RU" sz="4000" i="1">
                          <a:latin typeface="Cambria Math"/>
                        </a:rPr>
                        <m:t>!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825" y="5608396"/>
                <a:ext cx="2018117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55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405</TotalTime>
  <Words>600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себя по теме  показательная и логарифмическая функции</dc:title>
  <dc:creator>Васисуалий</dc:creator>
  <cp:lastModifiedBy>Ирина</cp:lastModifiedBy>
  <cp:revision>36</cp:revision>
  <dcterms:created xsi:type="dcterms:W3CDTF">2013-07-31T09:37:50Z</dcterms:created>
  <dcterms:modified xsi:type="dcterms:W3CDTF">2013-08-13T16:12:50Z</dcterms:modified>
</cp:coreProperties>
</file>