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3" r:id="rId2"/>
    <p:sldId id="264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13.08.2013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13.08.2013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13.08.2013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13.08.2013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13.08.2013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13.08.2013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13.08.2013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13.08.2013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13.08.2013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13.08.2013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7" Type="http://schemas.openxmlformats.org/officeDocument/2006/relationships/image" Target="../media/image170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0.png"/><Relationship Id="rId5" Type="http://schemas.openxmlformats.org/officeDocument/2006/relationships/image" Target="../media/image150.png"/><Relationship Id="rId4" Type="http://schemas.openxmlformats.org/officeDocument/2006/relationships/image" Target="../media/image14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453273"/>
            <a:ext cx="66912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/>
              <a:t>Проверь себя по теме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02743" y="3624302"/>
            <a:ext cx="81147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/>
              <a:t>л</a:t>
            </a:r>
            <a:r>
              <a:rPr lang="ru-RU" sz="4000" b="1" dirty="0" smtClean="0"/>
              <a:t>огарифмическая</a:t>
            </a:r>
            <a:r>
              <a:rPr lang="ru-RU" sz="3600" b="1" dirty="0" smtClean="0"/>
              <a:t> функции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47801" y="2348879"/>
            <a:ext cx="4769255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/>
              <a:t>п</a:t>
            </a:r>
            <a:r>
              <a:rPr lang="ru-RU" sz="4000" b="1" dirty="0" smtClean="0"/>
              <a:t>оказательная</a:t>
            </a:r>
            <a:r>
              <a:rPr lang="ru-RU" sz="3600" b="1" dirty="0" smtClean="0"/>
              <a:t> </a:t>
            </a:r>
          </a:p>
          <a:p>
            <a:pPr algn="ctr"/>
            <a:r>
              <a:rPr lang="ru-RU" sz="3600" b="1" dirty="0" smtClean="0"/>
              <a:t>и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55075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257056" y="990783"/>
                <a:ext cx="6917919" cy="720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ru-RU" sz="32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3200" i="1">
                              <a:latin typeface="Cambria Math"/>
                            </a:rPr>
                            <m:t>                                                  </m:t>
                          </m:r>
                          <m:sSub>
                            <m:sSub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2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func>
                            <m:func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320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3200" i="1">
                                      <a:latin typeface="Cambria Math"/>
                                    </a:rPr>
                                    <m:t>5</m:t>
                                  </m:r>
                                </m:sub>
                              </m:sSub>
                            </m:fName>
                            <m:e>
                              <m:rad>
                                <m:radPr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radPr>
                                <m:deg>
                                  <m:r>
                                    <a:rPr lang="en-US" sz="3200" i="1">
                                      <a:latin typeface="Cambria Math"/>
                                    </a:rPr>
                                    <m:t>8</m:t>
                                  </m:r>
                                </m:deg>
                                <m:e>
                                  <m:r>
                                    <a:rPr lang="en-US" sz="3200" i="1">
                                      <a:latin typeface="Cambria Math"/>
                                    </a:rPr>
                                    <m:t>5</m:t>
                                  </m:r>
                                </m:e>
                              </m:rad>
                            </m:e>
                          </m:func>
                        </m:e>
                      </m:func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056" y="990783"/>
                <a:ext cx="6917919" cy="720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-1871433" y="2511912"/>
                <a:ext cx="8104277" cy="1382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200" i="1">
                              <a:latin typeface="Cambria Math"/>
                            </a:rPr>
                            <m:t>                                         </m:t>
                          </m:r>
                          <m:d>
                            <m:dPr>
                              <m:ctrlPr>
                                <a:rPr lang="ru-RU" sz="3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ru-RU" sz="32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ru-RU" sz="3200" i="1">
                              <a:latin typeface="Cambria Math"/>
                            </a:rPr>
                            <m:t>5</m:t>
                          </m:r>
                          <m:sSup>
                            <m:sSup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х</m:t>
                              </m:r>
                            </m:e>
                            <m:sup>
                              <m:r>
                                <a:rPr lang="ru-RU" sz="3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3200" i="1">
                              <a:latin typeface="Cambria Math"/>
                            </a:rPr>
                            <m:t>−29</m:t>
                          </m:r>
                        </m:sup>
                      </m:sSup>
                      <m:r>
                        <a:rPr lang="ru-RU" sz="32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3200" i="1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ru-RU" sz="3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sSup>
                            <m:sSup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ru-RU" sz="3200" i="1">
                                  <a:latin typeface="Cambria Math"/>
                                </a:rPr>
                                <m:t>х</m:t>
                              </m:r>
                            </m:e>
                            <m:sup>
                              <m:r>
                                <a:rPr lang="ru-RU" sz="3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3200" i="1">
                              <a:latin typeface="Cambria Math"/>
                            </a:rPr>
                            <m:t>+5</m:t>
                          </m:r>
                        </m:sup>
                      </m:sSup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71433" y="2511912"/>
                <a:ext cx="8104277" cy="138230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534884" y="1844823"/>
                <a:ext cx="3973845" cy="6301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latin typeface="Cambria Math"/>
                        </a:rPr>
                        <m:t>2∙</m:t>
                      </m:r>
                      <m:sSup>
                        <m:sSupPr>
                          <m:ctrlPr>
                            <a:rPr lang="ru-RU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200" i="1">
                              <a:latin typeface="Cambria Math"/>
                            </a:rPr>
                            <m:t>9</m:t>
                          </m:r>
                        </m:e>
                        <m:sup>
                          <m:r>
                            <a:rPr lang="ru-RU" sz="3200" i="1">
                              <a:latin typeface="Cambria Math"/>
                            </a:rPr>
                            <m:t>х</m:t>
                          </m:r>
                        </m:sup>
                      </m:sSup>
                      <m:r>
                        <a:rPr lang="ru-RU" sz="3200" i="1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ru-RU" sz="3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200" i="1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ru-RU" sz="3200" i="1">
                              <a:latin typeface="Cambria Math"/>
                            </a:rPr>
                            <m:t>х+1</m:t>
                          </m:r>
                        </m:sup>
                      </m:sSup>
                      <m:r>
                        <a:rPr lang="ru-RU" sz="3200" i="1">
                          <a:latin typeface="Cambria Math"/>
                        </a:rPr>
                        <m:t>−9=0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4884" y="1844823"/>
                <a:ext cx="3973845" cy="63017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115616" y="3894213"/>
                <a:ext cx="3941144" cy="6481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ru-RU" sz="32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sz="3200">
                              <a:latin typeface="Cambria Math"/>
                            </a:rPr>
                            <m:t>lg</m:t>
                          </m:r>
                        </m:fName>
                        <m:e>
                          <m:d>
                            <m:dPr>
                              <m:ctrlPr>
                                <a:rPr lang="ru-RU" sz="3200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3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ru-RU" sz="3200" i="1">
                                      <a:latin typeface="Cambria Math"/>
                                    </a:rPr>
                                    <m:t>х</m:t>
                                  </m:r>
                                </m:e>
                                <m:sup>
                                  <m:r>
                                    <a:rPr lang="ru-RU" sz="3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ru-RU" sz="3200" i="1">
                                  <a:latin typeface="Cambria Math"/>
                                </a:rPr>
                                <m:t>−х</m:t>
                              </m:r>
                            </m:e>
                          </m:d>
                        </m:e>
                      </m:func>
                      <m:r>
                        <a:rPr lang="ru-RU" sz="3200" i="1">
                          <a:latin typeface="Cambria Math"/>
                        </a:rPr>
                        <m:t>=1−</m:t>
                      </m:r>
                      <m:r>
                        <a:rPr lang="en-US" sz="3200" i="1">
                          <a:latin typeface="Cambria Math"/>
                        </a:rPr>
                        <m:t>𝑙𝑔</m:t>
                      </m:r>
                      <m:r>
                        <a:rPr lang="en-US" sz="3200" i="1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894213"/>
                <a:ext cx="3941144" cy="64819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-3708920" y="4797152"/>
                <a:ext cx="5889626" cy="711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0">
                            <a:latin typeface="Cambria Math"/>
                          </a:rPr>
                          <m:t>                                               </m:t>
                        </m:r>
                        <m:r>
                          <a:rPr lang="ru-RU" sz="3200" b="1" i="0">
                            <a:latin typeface="Cambria Math"/>
                          </a:rPr>
                          <m:t>𝟕</m:t>
                        </m:r>
                      </m:e>
                      <m:sup>
                        <m:func>
                          <m:funcPr>
                            <m:ctrlPr>
                              <a:rPr lang="ru-RU" sz="3200" b="1" i="1">
                                <a:latin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ru-RU" sz="32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3200" b="1" i="0">
                                    <a:latin typeface="Cambria Math"/>
                                  </a:rPr>
                                  <m:t>𝐥𝐨𝐠</m:t>
                                </m:r>
                              </m:e>
                              <m:sub>
                                <m:rad>
                                  <m:radPr>
                                    <m:ctrlPr>
                                      <a:rPr lang="ru-RU" sz="3200" b="1" i="1">
                                        <a:latin typeface="Cambria Math"/>
                                      </a:rPr>
                                    </m:ctrlPr>
                                  </m:radPr>
                                  <m:deg>
                                    <m:r>
                                      <a:rPr lang="ru-RU" sz="3200" b="1" i="0">
                                        <a:latin typeface="Cambria Math"/>
                                      </a:rPr>
                                      <m:t>𝟑</m:t>
                                    </m:r>
                                  </m:deg>
                                  <m:e>
                                    <m:r>
                                      <a:rPr lang="ru-RU" sz="3200" b="1" i="0">
                                        <a:latin typeface="Cambria Math"/>
                                      </a:rPr>
                                      <m:t>𝟕</m:t>
                                    </m:r>
                                  </m:e>
                                </m:rad>
                              </m:sub>
                            </m:sSub>
                          </m:fName>
                          <m:e>
                            <m:r>
                              <a:rPr lang="ru-RU" sz="3200" b="1" i="0">
                                <a:latin typeface="Cambria Math"/>
                              </a:rPr>
                              <m:t>𝟑</m:t>
                            </m:r>
                          </m:e>
                        </m:func>
                      </m:sup>
                    </m:sSup>
                  </m:oMath>
                </a14:m>
                <a:r>
                  <a:rPr lang="ru-RU" sz="3200" dirty="0"/>
                  <a:t>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708920" y="4797152"/>
                <a:ext cx="5889626" cy="71186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180706" y="5142383"/>
            <a:ext cx="957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(27)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880126" y="3208587"/>
            <a:ext cx="266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111908" y="4134271"/>
            <a:ext cx="1228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(2;-1)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265523" y="3208587"/>
                <a:ext cx="8931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 smtClean="0">
                    <a:ea typeface="Cambria Math"/>
                  </a:rPr>
                  <a:t>(</a:t>
                </a:r>
                <a14:m>
                  <m:oMath xmlns:m="http://schemas.openxmlformats.org/officeDocument/2006/math">
                    <m:r>
                      <a:rPr lang="ru-RU" sz="2400" b="1" i="0" smtClean="0">
                        <a:latin typeface="Cambria Math"/>
                        <a:ea typeface="Cambria Math"/>
                      </a:rPr>
                      <m:t>±</m:t>
                    </m:r>
                    <m:r>
                      <a:rPr lang="ru-RU" sz="2400" b="1" i="0" smtClean="0">
                        <a:latin typeface="Cambria Math"/>
                        <a:ea typeface="Cambria Math"/>
                      </a:rPr>
                      <m:t>𝟐</m:t>
                    </m:r>
                    <m:r>
                      <a:rPr lang="ru-RU" sz="2400" b="1" i="0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5523" y="3208587"/>
                <a:ext cx="893193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10959" t="-11842" r="-4795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627784" y="5373216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8174975" y="1305756"/>
            <a:ext cx="885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(-3)</a:t>
            </a:r>
            <a:endParaRPr lang="ru-RU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451196" y="2244163"/>
            <a:ext cx="710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(1</a:t>
            </a:r>
            <a:r>
              <a:rPr lang="ru-RU" sz="2400" dirty="0" smtClean="0"/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79802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924944"/>
            <a:ext cx="87190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/>
              <a:t>Спасибо за работу!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190981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49500" y="3365879"/>
                <a:ext cx="767097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/>
                  <a:t> 3</a:t>
                </a:r>
                <a:r>
                  <a:rPr lang="ru-RU" sz="3200" b="1" dirty="0"/>
                  <a:t>)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3200" b="1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32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3200" b="1" i="0">
                                <a:latin typeface="Cambria Math"/>
                              </a:rPr>
                              <m:t>𝐥𝐨𝐠</m:t>
                            </m:r>
                          </m:e>
                          <m:sub>
                            <m:r>
                              <a:rPr lang="ru-RU" sz="3200" b="1" i="0"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fName>
                      <m:e>
                        <m:r>
                          <a:rPr lang="ru-RU" sz="3200" b="1" i="0">
                            <a:latin typeface="Cambria Math"/>
                          </a:rPr>
                          <m:t>х</m:t>
                        </m:r>
                      </m:e>
                    </m:func>
                    <m:r>
                      <a:rPr lang="ru-RU" sz="3200" b="1" i="0">
                        <a:latin typeface="Cambria Math"/>
                      </a:rPr>
                      <m:t>∙</m:t>
                    </m:r>
                    <m:func>
                      <m:funcPr>
                        <m:ctrlPr>
                          <a:rPr lang="ru-RU" sz="3200" b="1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32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3200" b="1" i="0">
                                <a:latin typeface="Cambria Math"/>
                              </a:rPr>
                              <m:t>𝐥𝐨𝐠</m:t>
                            </m:r>
                          </m:e>
                          <m:sub>
                            <m:r>
                              <a:rPr lang="ru-RU" sz="3200" b="1" i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fName>
                      <m:e>
                        <m:r>
                          <a:rPr lang="ru-RU" sz="3200" b="1" i="0">
                            <a:latin typeface="Cambria Math"/>
                          </a:rPr>
                          <m:t>х=</m:t>
                        </m:r>
                        <m:r>
                          <a:rPr lang="ru-RU" sz="3200" b="1" i="0">
                            <a:latin typeface="Cambria Math"/>
                          </a:rPr>
                          <m:t>𝟒</m:t>
                        </m:r>
                        <m:func>
                          <m:funcPr>
                            <m:ctrlPr>
                              <a:rPr lang="ru-RU" sz="3200" b="1" i="1">
                                <a:latin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ru-RU" sz="32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3200" b="1" i="0">
                                    <a:latin typeface="Cambria Math"/>
                                  </a:rPr>
                                  <m:t>𝐥𝐨𝐠</m:t>
                                </m:r>
                              </m:e>
                              <m:sub>
                                <m:r>
                                  <a:rPr lang="ru-RU" sz="3200" b="1" i="0">
                                    <a:latin typeface="Cambria Math"/>
                                  </a:rPr>
                                  <m:t>𝟑</m:t>
                                </m:r>
                              </m:sub>
                            </m:sSub>
                          </m:fName>
                          <m:e>
                            <m:r>
                              <a:rPr lang="ru-RU" sz="3200" b="1" i="0">
                                <a:latin typeface="Cambria Math"/>
                              </a:rPr>
                              <m:t>𝟐</m:t>
                            </m:r>
                            <m:r>
                              <a:rPr lang="ru-RU" sz="3200" b="1" i="0">
                                <a:latin typeface="Cambria Math"/>
                              </a:rPr>
                              <m:t> .</m:t>
                            </m:r>
                          </m:e>
                        </m:func>
                      </m:e>
                    </m:func>
                  </m:oMath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500" y="3365879"/>
                <a:ext cx="7670972" cy="584775"/>
              </a:xfrm>
              <a:prstGeom prst="rect">
                <a:avLst/>
              </a:prstGeom>
              <a:blipFill rotWithShape="1">
                <a:blip r:embed="rId2"/>
                <a:stretch>
                  <a:fillRect l="-238" t="-14583" b="-322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49500" y="4466477"/>
                <a:ext cx="7344816" cy="603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/>
                  <a:t> 4</a:t>
                </a:r>
                <a:r>
                  <a:rPr lang="ru-RU" sz="3200" b="1" dirty="0"/>
                  <a:t>)</a:t>
                </a:r>
                <a14:m>
                  <m:oMath xmlns:m="http://schemas.openxmlformats.org/officeDocument/2006/math">
                    <m:r>
                      <a:rPr lang="ru-RU" sz="3200" b="1" i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ru-RU" sz="32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0"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en-US" sz="3200" b="1" i="0">
                            <a:latin typeface="Cambria Math"/>
                          </a:rPr>
                          <m:t>𝐥𝐠</m:t>
                        </m:r>
                        <m:r>
                          <a:rPr lang="ru-RU" sz="3200" b="1" i="0">
                            <a:latin typeface="Cambria Math"/>
                          </a:rPr>
                          <m:t>𝟗</m:t>
                        </m:r>
                      </m:sup>
                    </m:sSup>
                    <m:r>
                      <a:rPr lang="ru-RU" sz="3200" b="1" i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ru-RU" sz="32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0">
                            <a:latin typeface="Cambria Math"/>
                          </a:rPr>
                          <m:t>𝟗</m:t>
                        </m:r>
                      </m:e>
                      <m:sup>
                        <m:r>
                          <a:rPr lang="ru-RU" sz="3200" b="1" i="0">
                            <a:latin typeface="Cambria Math"/>
                          </a:rPr>
                          <m:t>𝐥𝐠</m:t>
                        </m:r>
                        <m:r>
                          <a:rPr lang="ru-RU" sz="3200" b="1" i="0">
                            <a:latin typeface="Cambria Math"/>
                          </a:rPr>
                          <m:t>х</m:t>
                        </m:r>
                      </m:sup>
                    </m:sSup>
                    <m:r>
                      <a:rPr lang="ru-RU" sz="3200" b="1" i="0">
                        <a:latin typeface="Cambria Math"/>
                      </a:rPr>
                      <m:t>=</m:t>
                    </m:r>
                    <m:r>
                      <a:rPr lang="ru-RU" sz="3200" b="1" i="0">
                        <a:latin typeface="Cambria Math"/>
                      </a:rPr>
                      <m:t>𝟔</m:t>
                    </m:r>
                  </m:oMath>
                </a14:m>
                <a:r>
                  <a:rPr lang="ru-RU" sz="3200" b="1" dirty="0"/>
                  <a:t> 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500" y="4466477"/>
                <a:ext cx="7344816" cy="603435"/>
              </a:xfrm>
              <a:prstGeom prst="rect">
                <a:avLst/>
              </a:prstGeom>
              <a:blipFill rotWithShape="1">
                <a:blip r:embed="rId3"/>
                <a:stretch>
                  <a:fillRect l="-249" t="-11111" b="-313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5536" y="764704"/>
                <a:ext cx="7942977" cy="801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3200" b="1" dirty="0"/>
                  <a:t>1)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3200" b="1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32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3200" b="1" i="0">
                                <a:latin typeface="Cambria Math"/>
                              </a:rPr>
                              <m:t>𝐥𝐨𝐠</m:t>
                            </m:r>
                          </m:e>
                          <m:sub>
                            <m:r>
                              <a:rPr lang="ru-RU" sz="3200" b="1" i="0"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fName>
                      <m:e>
                        <m:r>
                          <a:rPr lang="ru-RU" sz="3200" b="1" i="0">
                            <a:latin typeface="Cambria Math"/>
                          </a:rPr>
                          <m:t>х</m:t>
                        </m:r>
                      </m:e>
                    </m:func>
                    <m:r>
                      <a:rPr lang="ru-RU" sz="3200" b="1" i="0">
                        <a:latin typeface="Cambria Math"/>
                      </a:rPr>
                      <m:t>+</m:t>
                    </m:r>
                    <m:func>
                      <m:funcPr>
                        <m:ctrlPr>
                          <a:rPr lang="ru-RU" sz="3200" b="1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32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3200" b="1" i="0">
                                <a:latin typeface="Cambria Math"/>
                              </a:rPr>
                              <m:t>𝐥𝐨𝐠</m:t>
                            </m:r>
                          </m:e>
                          <m:sub>
                            <m:r>
                              <a:rPr lang="ru-RU" sz="3200" b="1" i="0">
                                <a:latin typeface="Cambria Math"/>
                              </a:rPr>
                              <m:t>𝟗</m:t>
                            </m:r>
                          </m:sub>
                        </m:sSub>
                      </m:fName>
                      <m:e>
                        <m:r>
                          <a:rPr lang="ru-RU" sz="3200" b="1" i="0">
                            <a:latin typeface="Cambria Math"/>
                          </a:rPr>
                          <m:t>х</m:t>
                        </m:r>
                      </m:e>
                    </m:func>
                    <m:r>
                      <a:rPr lang="ru-RU" sz="3200" b="1" i="0">
                        <a:latin typeface="Cambria Math"/>
                      </a:rPr>
                      <m:t>+</m:t>
                    </m:r>
                    <m:func>
                      <m:funcPr>
                        <m:ctrlPr>
                          <a:rPr lang="ru-RU" sz="3200" b="1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32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3200" b="1" i="0">
                                <a:latin typeface="Cambria Math"/>
                              </a:rPr>
                              <m:t>𝐥𝐨𝐠</m:t>
                            </m:r>
                          </m:e>
                          <m:sub>
                            <m:r>
                              <a:rPr lang="ru-RU" sz="3200" b="1" i="0">
                                <a:latin typeface="Cambria Math"/>
                              </a:rPr>
                              <m:t>𝟐𝟕</m:t>
                            </m:r>
                          </m:sub>
                        </m:sSub>
                      </m:fName>
                      <m:e>
                        <m:r>
                          <a:rPr lang="ru-RU" sz="3200" b="1" i="0">
                            <a:latin typeface="Cambria Math"/>
                          </a:rPr>
                          <m:t>х=</m:t>
                        </m:r>
                        <m:f>
                          <m:fPr>
                            <m:ctrlPr>
                              <a:rPr lang="ru-RU" sz="3200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3200" b="1" i="0">
                                <a:latin typeface="Cambria Math"/>
                              </a:rPr>
                              <m:t>𝟏𝟏</m:t>
                            </m:r>
                          </m:num>
                          <m:den>
                            <m:r>
                              <a:rPr lang="ru-RU" sz="3200" b="1" i="0">
                                <a:latin typeface="Cambria Math"/>
                              </a:rPr>
                              <m:t>𝟏𝟐</m:t>
                            </m:r>
                            <m:r>
                              <a:rPr lang="ru-RU" sz="3200" b="1" i="0">
                                <a:latin typeface="Cambria Math"/>
                              </a:rPr>
                              <m:t> </m:t>
                            </m:r>
                          </m:den>
                        </m:f>
                      </m:e>
                    </m:func>
                  </m:oMath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764704"/>
                <a:ext cx="7942977" cy="801438"/>
              </a:xfrm>
              <a:prstGeom prst="rect">
                <a:avLst/>
              </a:prstGeom>
              <a:blipFill rotWithShape="1"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19562" y="2249548"/>
                <a:ext cx="8124437" cy="8239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/>
                  <a:t>  2</a:t>
                </a:r>
                <a:r>
                  <a:rPr lang="ru-RU" sz="3200" b="1" dirty="0"/>
                  <a:t>)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3200" b="1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32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3200" b="1" i="0">
                                <a:latin typeface="Cambria Math"/>
                              </a:rPr>
                              <m:t>𝐥𝐨𝐠</m:t>
                            </m:r>
                          </m:e>
                          <m:sub>
                            <m:r>
                              <a:rPr lang="ru-RU" sz="3200" b="1" i="0"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fName>
                      <m:e>
                        <m:r>
                          <a:rPr lang="ru-RU" sz="3200" b="1" i="0">
                            <a:latin typeface="Cambria Math"/>
                          </a:rPr>
                          <m:t>х+</m:t>
                        </m:r>
                        <m:func>
                          <m:funcPr>
                            <m:ctrlPr>
                              <a:rPr lang="ru-RU" sz="3200" b="1" i="1">
                                <a:latin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ru-RU" sz="32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3200" b="1" i="0">
                                    <a:latin typeface="Cambria Math"/>
                                  </a:rPr>
                                  <m:t>𝐥𝐨𝐠</m:t>
                                </m:r>
                              </m:e>
                              <m:sub>
                                <m:rad>
                                  <m:radPr>
                                    <m:degHide m:val="on"/>
                                    <m:ctrlPr>
                                      <a:rPr lang="ru-RU" sz="3200" b="1" i="1"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ru-RU" sz="3200" b="1" i="0">
                                        <a:latin typeface="Cambria Math"/>
                                      </a:rPr>
                                      <m:t>𝟑</m:t>
                                    </m:r>
                                  </m:e>
                                </m:rad>
                              </m:sub>
                            </m:sSub>
                          </m:fName>
                          <m:e>
                            <m:r>
                              <a:rPr lang="ru-RU" sz="3200" b="1" i="0">
                                <a:latin typeface="Cambria Math"/>
                              </a:rPr>
                              <m:t>х+</m:t>
                            </m:r>
                            <m:func>
                              <m:funcPr>
                                <m:ctrlPr>
                                  <a:rPr lang="ru-RU" sz="3200" b="1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ru-RU" sz="3200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3200" b="1" i="0">
                                        <a:latin typeface="Cambria Math"/>
                                      </a:rPr>
                                      <m:t>𝐥𝐨𝐠</m:t>
                                    </m:r>
                                  </m:e>
                                  <m:sub>
                                    <m:f>
                                      <m:fPr>
                                        <m:ctrlPr>
                                          <a:rPr lang="ru-RU" sz="3200" b="1" i="1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ru-RU" sz="3200" b="1" i="0">
                                            <a:latin typeface="Cambria Math"/>
                                          </a:rPr>
                                          <m:t>𝟏</m:t>
                                        </m:r>
                                      </m:num>
                                      <m:den>
                                        <m:r>
                                          <a:rPr lang="ru-RU" sz="3200" b="1" i="0">
                                            <a:latin typeface="Cambria Math"/>
                                          </a:rPr>
                                          <m:t>𝟑</m:t>
                                        </m:r>
                                      </m:den>
                                    </m:f>
                                  </m:sub>
                                </m:sSub>
                              </m:fName>
                              <m:e>
                                <m:r>
                                  <a:rPr lang="ru-RU" sz="3200" b="1" i="0">
                                    <a:latin typeface="Cambria Math"/>
                                  </a:rPr>
                                  <m:t>х</m:t>
                                </m:r>
                              </m:e>
                            </m:func>
                          </m:e>
                        </m:func>
                      </m:e>
                    </m:func>
                    <m:r>
                      <a:rPr lang="ru-RU" sz="3200" b="1" i="0">
                        <a:latin typeface="Cambria Math"/>
                      </a:rPr>
                      <m:t>=</m:t>
                    </m:r>
                    <m:r>
                      <a:rPr lang="ru-RU" sz="3200" b="1" i="0">
                        <a:latin typeface="Cambria Math"/>
                      </a:rPr>
                      <m:t>𝟔</m:t>
                    </m:r>
                    <m:r>
                      <a:rPr lang="ru-RU" sz="3200" b="1" i="0">
                        <a:latin typeface="Cambria Math"/>
                      </a:rPr>
                      <m:t> </m:t>
                    </m:r>
                    <m:r>
                      <a:rPr lang="ru-RU" sz="3200" b="1" i="1">
                        <a:latin typeface="Cambria Math"/>
                      </a:rPr>
                      <m:t>.</m:t>
                    </m:r>
                  </m:oMath>
                </a14:m>
                <a:endParaRPr lang="ru-RU" sz="3200" b="1" i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562" y="2249548"/>
                <a:ext cx="8124437" cy="823944"/>
              </a:xfrm>
              <a:prstGeom prst="rect">
                <a:avLst/>
              </a:prstGeom>
              <a:blipFill rotWithShape="1">
                <a:blip r:embed="rId5"/>
                <a:stretch>
                  <a:fillRect t="-103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588224" y="1623709"/>
                <a:ext cx="2350515" cy="6311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/>
                  <a:t>Ответ:</a:t>
                </a:r>
                <a:r>
                  <a:rPr lang="ru-RU" sz="3200" b="1" dirty="0" smtClean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200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3200" b="1" i="1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r>
                  <a:rPr lang="ru-RU" dirty="0" smtClean="0"/>
                  <a:t>;</a:t>
                </a:r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1623709"/>
                <a:ext cx="2350515" cy="631198"/>
              </a:xfrm>
              <a:prstGeom prst="rect">
                <a:avLst/>
              </a:prstGeom>
              <a:blipFill rotWithShape="1">
                <a:blip r:embed="rId6"/>
                <a:stretch>
                  <a:fillRect l="-6753" t="-5769" r="-1299" b="-298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6413213" y="2781104"/>
            <a:ext cx="21130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Ответ:27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239316" y="3940665"/>
                <a:ext cx="2436886" cy="7877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/>
                  <a:t> Ответ:4</a:t>
                </a:r>
                <a:r>
                  <a:rPr lang="ru-RU" sz="3200" dirty="0"/>
                  <a:t>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320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dirty="0"/>
                  <a:t> 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9316" y="3940665"/>
                <a:ext cx="2436886" cy="787716"/>
              </a:xfrm>
              <a:prstGeom prst="rect">
                <a:avLst/>
              </a:prstGeom>
              <a:blipFill rotWithShape="1">
                <a:blip r:embed="rId7"/>
                <a:stretch>
                  <a:fillRect l="-752" b="-8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360953" y="4941168"/>
                <a:ext cx="2315249" cy="6311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/>
                  <a:t>Ответ: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2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3200" i="0">
                            <a:latin typeface="Cambria Math"/>
                          </a:rPr>
                          <m:t>10</m:t>
                        </m:r>
                      </m:e>
                    </m:rad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0953" y="4941168"/>
                <a:ext cx="2315249" cy="631198"/>
              </a:xfrm>
              <a:prstGeom prst="rect">
                <a:avLst/>
              </a:prstGeom>
              <a:blipFill rotWithShape="1">
                <a:blip r:embed="rId8"/>
                <a:stretch>
                  <a:fillRect l="-6579" t="-5825" b="-310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512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0" grpId="0"/>
      <p:bldP spid="13" grpId="0"/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899592" y="404664"/>
                <a:ext cx="6834563" cy="7310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b="1" dirty="0" smtClean="0"/>
                  <a:t>1)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4000" b="1" i="0">
                            <a:latin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ru-RU" sz="4000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4000" b="1" i="0">
                                <a:latin typeface="Cambria Math"/>
                              </a:rPr>
                              <m:t>𝟐𝟕</m:t>
                            </m:r>
                          </m:e>
                          <m:sup>
                            <m:r>
                              <a:rPr lang="ru-RU" sz="4000" b="1" i="0">
                                <a:latin typeface="Cambria Math"/>
                              </a:rPr>
                              <m:t>𝟑</m:t>
                            </m:r>
                            <m:r>
                              <a:rPr lang="ru-RU" sz="4000" b="1" i="0">
                                <a:latin typeface="Cambria Math"/>
                              </a:rPr>
                              <m:t>−</m:t>
                            </m:r>
                            <m:func>
                              <m:funcPr>
                                <m:ctrlPr>
                                  <a:rPr lang="ru-RU" sz="4000" b="1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ru-RU" sz="4000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4000" b="1" i="0">
                                        <a:latin typeface="Cambria Math"/>
                                      </a:rPr>
                                      <m:t>𝐥𝐨𝐠</m:t>
                                    </m:r>
                                  </m:e>
                                  <m:sub>
                                    <m:r>
                                      <a:rPr lang="ru-RU" sz="4000" b="1" i="0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ru-RU" sz="4000" b="1" i="0">
                                    <a:latin typeface="Cambria Math"/>
                                  </a:rPr>
                                  <m:t>𝟓𝟒</m:t>
                                </m:r>
                              </m:e>
                            </m:func>
                          </m:sup>
                        </m:sSup>
                        <m:r>
                          <a:rPr lang="ru-RU" sz="4000" b="1" i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ru-RU" sz="4000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4000" b="1" i="0">
                                <a:latin typeface="Cambria Math"/>
                              </a:rPr>
                              <m:t>𝟕</m:t>
                            </m:r>
                          </m:e>
                          <m:sup>
                            <m:r>
                              <a:rPr lang="ru-RU" sz="4000" b="1" i="0">
                                <a:latin typeface="Cambria Math"/>
                              </a:rPr>
                              <m:t>−</m:t>
                            </m:r>
                            <m:func>
                              <m:funcPr>
                                <m:ctrlPr>
                                  <a:rPr lang="ru-RU" sz="4000" b="1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ru-RU" sz="4000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4000" b="1" i="0">
                                        <a:latin typeface="Cambria Math"/>
                                      </a:rPr>
                                      <m:t>𝐥𝐨𝐠</m:t>
                                    </m:r>
                                  </m:e>
                                  <m:sub>
                                    <m:r>
                                      <a:rPr lang="ru-RU" sz="4000" b="1" i="0">
                                        <a:latin typeface="Cambria Math"/>
                                      </a:rPr>
                                      <m:t>𝟕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ru-RU" sz="4000" b="1" i="0">
                                    <a:latin typeface="Cambria Math"/>
                                  </a:rPr>
                                  <m:t>𝟐</m:t>
                                </m:r>
                              </m:e>
                            </m:func>
                          </m:sup>
                        </m:sSup>
                        <m:r>
                          <a:rPr lang="ru-RU" sz="4000" b="1" i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ru-RU" sz="4000" b="1" i="0">
                            <a:latin typeface="Cambria Math"/>
                          </a:rPr>
                          <m:t>−</m:t>
                        </m:r>
                        <m:r>
                          <a:rPr lang="ru-RU" sz="4000" b="1" i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04664"/>
                <a:ext cx="6834563" cy="731098"/>
              </a:xfrm>
              <a:prstGeom prst="rect">
                <a:avLst/>
              </a:prstGeom>
              <a:blipFill rotWithShape="1">
                <a:blip r:embed="rId2"/>
                <a:stretch>
                  <a:fillRect l="-3211" t="-13333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055533" y="1844824"/>
                <a:ext cx="6522680" cy="10523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4000" b="1" i="1" smtClean="0">
                            <a:latin typeface="Cambria Math"/>
                          </a:rPr>
                          <m:t>𝟐</m:t>
                        </m:r>
                        <m:r>
                          <a:rPr lang="ru-RU" sz="4000" b="1" i="1" smtClean="0">
                            <a:latin typeface="Cambria Math"/>
                          </a:rPr>
                          <m:t>) (</m:t>
                        </m:r>
                        <m:sSup>
                          <m:sSupPr>
                            <m:ctrlPr>
                              <a:rPr lang="ru-RU" sz="4000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4000" b="1" i="1">
                                <a:latin typeface="Cambria Math"/>
                              </a:rPr>
                              <m:t>𝟐</m:t>
                            </m:r>
                          </m:e>
                          <m:sup>
                            <m:r>
                              <a:rPr lang="ru-RU" sz="4000" b="1" i="1">
                                <a:latin typeface="Cambria Math"/>
                              </a:rPr>
                              <m:t>𝟐</m:t>
                            </m:r>
                            <m:r>
                              <a:rPr lang="ru-RU" sz="4000" b="1" i="1"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ru-RU" sz="4000" b="1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ru-RU" sz="4000" b="1" i="1"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func>
                                  <m:funcPr>
                                    <m:ctrlPr>
                                      <a:rPr lang="ru-RU" sz="4000" b="1" i="1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ru-RU" sz="40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4000" b="1" i="1">
                                            <a:latin typeface="Cambria Math"/>
                                          </a:rPr>
                                          <m:t>𝒍𝒐𝒈</m:t>
                                        </m:r>
                                      </m:e>
                                      <m:sub>
                                        <m:r>
                                          <a:rPr lang="ru-RU" sz="4000" b="1" i="1">
                                            <a:latin typeface="Cambria Math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fName>
                                  <m:e>
                                    <m:r>
                                      <a:rPr lang="ru-RU" sz="4000" b="1" i="1"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</m:func>
                              </m:den>
                            </m:f>
                          </m:sup>
                        </m:sSup>
                        <m:r>
                          <a:rPr lang="ru-RU" sz="4000" b="1" i="1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ru-RU" sz="4000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4000" b="1" i="1">
                                <a:latin typeface="Cambria Math"/>
                              </a:rPr>
                              <m:t>𝟐𝟓</m:t>
                            </m:r>
                          </m:e>
                          <m:sup>
                            <m:f>
                              <m:fPr>
                                <m:ctrlPr>
                                  <a:rPr lang="ru-RU" sz="4000" b="1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ru-RU" sz="4000" b="1" i="1"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ru-RU" sz="4000" b="1" i="1">
                                    <a:latin typeface="Cambria Math"/>
                                  </a:rPr>
                                  <m:t>𝟐</m:t>
                                </m:r>
                                <m:func>
                                  <m:funcPr>
                                    <m:ctrlPr>
                                      <a:rPr lang="ru-RU" sz="4000" b="1" i="1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ru-RU" sz="40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4000" b="1" i="1">
                                            <a:latin typeface="Cambria Math"/>
                                          </a:rPr>
                                          <m:t>𝒍𝒐𝒈</m:t>
                                        </m:r>
                                      </m:e>
                                      <m:sub>
                                        <m:r>
                                          <a:rPr lang="ru-RU" sz="4000" b="1" i="1">
                                            <a:latin typeface="Cambria Math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fName>
                                  <m:e>
                                    <m:r>
                                      <a:rPr lang="ru-RU" sz="4000" b="1" i="1">
                                        <a:latin typeface="Cambria Math"/>
                                      </a:rPr>
                                      <m:t>𝟓</m:t>
                                    </m:r>
                                  </m:e>
                                </m:func>
                              </m:den>
                            </m:f>
                          </m:sup>
                        </m:sSup>
                        <m:r>
                          <a:rPr lang="ru-RU" sz="4000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ru-RU" sz="4000" b="1" i="1">
                            <a:latin typeface="Cambria Math"/>
                          </a:rPr>
                          <m:t>−</m:t>
                        </m:r>
                        <m:r>
                          <a:rPr lang="ru-RU" sz="4000" b="1" i="1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4000" b="1" dirty="0" smtClean="0"/>
                  <a:t> 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533" y="1844824"/>
                <a:ext cx="6522680" cy="105233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899592" y="3140968"/>
                <a:ext cx="6076342" cy="12485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4000" dirty="0" smtClean="0"/>
                  <a:t> </a:t>
                </a:r>
                <a:r>
                  <a:rPr lang="ru-RU" sz="4000" b="1" dirty="0" smtClean="0"/>
                  <a:t>3)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4000" b="1" i="1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ru-RU" sz="4000" b="1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ru-RU" sz="4000" b="1" i="1">
                                    <a:latin typeface="Cambria Math"/>
                                  </a:rPr>
                                  <m:t>𝟑</m:t>
                                </m:r>
                              </m:e>
                              <m:sup>
                                <m:r>
                                  <a:rPr lang="ru-RU" sz="4000" b="1">
                                    <a:latin typeface="Cambria Math"/>
                                  </a:rPr>
                                  <m:t>    </m:t>
                                </m:r>
                                <m:f>
                                  <m:fPr>
                                    <m:ctrlPr>
                                      <a:rPr lang="ru-RU" sz="4000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4000" b="1" i="1"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ru-RU" sz="4000" b="1" i="1"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sSub>
                                          <m:sSubPr>
                                            <m:ctrlPr>
                                              <a:rPr lang="ru-RU" sz="4000" b="1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ru-RU" sz="4000" b="1" i="1">
                                                <a:latin typeface="Cambria Math"/>
                                              </a:rPr>
                                              <m:t>𝒍𝒐𝒈</m:t>
                                            </m:r>
                                          </m:e>
                                          <m:sub>
                                            <m:r>
                                              <a:rPr lang="ru-RU" sz="4000" b="1" i="1">
                                                <a:latin typeface="Cambria Math"/>
                                              </a:rPr>
                                              <m:t>𝟓</m:t>
                                            </m:r>
                                          </m:sub>
                                        </m:sSub>
                                      </m:fName>
                                      <m:e>
                                        <m:r>
                                          <a:rPr lang="ru-RU" sz="4000" b="1" i="1">
                                            <a:latin typeface="Cambria Math"/>
                                          </a:rPr>
                                          <m:t>𝟑</m:t>
                                        </m:r>
                                      </m:e>
                                    </m:func>
                                  </m:den>
                                </m:f>
                              </m:sup>
                            </m:sSup>
                            <m:r>
                              <a:rPr lang="ru-RU" sz="4000" b="1" i="1">
                                <a:latin typeface="Cambria Math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ru-RU" sz="4000" b="1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ru-RU" sz="4000" b="1" i="1">
                                    <a:latin typeface="Cambria Math"/>
                                  </a:rPr>
                                  <m:t>𝟑</m:t>
                                </m:r>
                              </m:e>
                              <m:sup>
                                <m:r>
                                  <a:rPr lang="ru-RU" sz="4000" b="1" i="1" smtClean="0">
                                    <a:latin typeface="Cambria Math"/>
                                  </a:rPr>
                                  <m:t>−</m:t>
                                </m:r>
                                <m:func>
                                  <m:funcPr>
                                    <m:ctrlPr>
                                      <a:rPr lang="ru-RU" sz="4000" b="1" i="1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ru-RU" sz="4000" b="1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u-RU" sz="4000" b="1" i="1">
                                            <a:latin typeface="Cambria Math"/>
                                          </a:rPr>
                                          <m:t>𝒍𝒐𝒈</m:t>
                                        </m:r>
                                      </m:e>
                                      <m:sub>
                                        <m:r>
                                          <a:rPr lang="ru-RU" sz="4000" b="1" i="1">
                                            <a:latin typeface="Cambria Math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fName>
                                  <m:e>
                                    <m:r>
                                      <a:rPr lang="ru-RU" sz="4000" b="1" i="1">
                                        <a:latin typeface="Cambria Math"/>
                                      </a:rPr>
                                      <m:t>𝟒</m:t>
                                    </m:r>
                                  </m:e>
                                </m:func>
                              </m:sup>
                            </m:sSup>
                          </m:e>
                        </m:d>
                      </m:e>
                      <m:sup>
                        <m:r>
                          <a:rPr lang="ru-RU" sz="4000" b="1" i="1">
                            <a:latin typeface="Cambria Math"/>
                          </a:rPr>
                          <m:t>−</m:t>
                        </m:r>
                        <m:r>
                          <a:rPr lang="ru-RU" sz="4000" b="1" i="1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140968"/>
                <a:ext cx="6076342" cy="1248547"/>
              </a:xfrm>
              <a:prstGeom prst="rect">
                <a:avLst/>
              </a:prstGeom>
              <a:blipFill rotWithShape="1">
                <a:blip r:embed="rId4"/>
                <a:stretch>
                  <a:fillRect l="-703" b="-190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889371" y="1340768"/>
                <a:ext cx="193674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/>
                  <a:t>Ответ: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/>
                          </a:rPr>
                          <m:t>64</m:t>
                        </m:r>
                      </m:num>
                      <m:den>
                        <m:r>
                          <a:rPr lang="ru-RU" sz="3200" b="0" i="1" smtClean="0">
                            <a:latin typeface="Cambria Math"/>
                          </a:rPr>
                          <m:t>25</m:t>
                        </m:r>
                      </m:den>
                    </m:f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9371" y="1340768"/>
                <a:ext cx="1936749" cy="791820"/>
              </a:xfrm>
              <a:prstGeom prst="rect">
                <a:avLst/>
              </a:prstGeom>
              <a:blipFill rotWithShape="1">
                <a:blip r:embed="rId5"/>
                <a:stretch>
                  <a:fillRect l="-7862" b="-92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889371" y="2761202"/>
                <a:ext cx="2109873" cy="7907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/>
                  <a:t>Ответ: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3200" b="0" i="1" smtClean="0">
                            <a:latin typeface="Cambria Math"/>
                          </a:rPr>
                          <m:t>225</m:t>
                        </m:r>
                      </m:den>
                    </m:f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9371" y="2761202"/>
                <a:ext cx="2109873" cy="790794"/>
              </a:xfrm>
              <a:prstGeom prst="rect">
                <a:avLst/>
              </a:prstGeom>
              <a:blipFill rotWithShape="1">
                <a:blip r:embed="rId6"/>
                <a:stretch>
                  <a:fillRect l="-7225" b="-8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062495" y="4293096"/>
                <a:ext cx="1936749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/>
                  <a:t>Ответ: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/>
                          </a:rPr>
                          <m:t>16</m:t>
                        </m:r>
                      </m:num>
                      <m:den>
                        <m:r>
                          <a:rPr lang="ru-RU" sz="3200" b="0" i="1" smtClean="0">
                            <a:latin typeface="Cambria Math"/>
                          </a:rPr>
                          <m:t>25</m:t>
                        </m:r>
                      </m:den>
                    </m:f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2495" y="4293096"/>
                <a:ext cx="1936749" cy="791820"/>
              </a:xfrm>
              <a:prstGeom prst="rect">
                <a:avLst/>
              </a:prstGeom>
              <a:blipFill rotWithShape="1">
                <a:blip r:embed="rId7"/>
                <a:stretch>
                  <a:fillRect l="-8202" b="-92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054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611560" y="260648"/>
                <a:ext cx="8188204" cy="11760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dirty="0"/>
                  <a:t>у=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4000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4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ru-RU" sz="400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ru-RU" sz="4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ru-RU" sz="4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ru-RU" sz="4000" i="1">
                                    <a:latin typeface="Cambria Math"/>
                                  </a:rPr>
                                  <m:t>3</m:t>
                                </m:r>
                              </m:den>
                            </m:f>
                          </m:sub>
                        </m:sSub>
                      </m:fName>
                      <m:e>
                        <m:d>
                          <m:dPr>
                            <m:ctrlPr>
                              <a:rPr lang="ru-RU" sz="40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ru-RU" sz="4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ru-RU" sz="4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ru-RU" sz="4000" i="1">
                                    <a:latin typeface="Cambria Math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ru-RU" sz="4000" i="1">
                                <a:latin typeface="Cambria Math"/>
                              </a:rPr>
                              <m:t>−х</m:t>
                            </m:r>
                          </m:e>
                        </m:d>
                        <m:r>
                          <a:rPr lang="ru-RU" sz="4000" i="1">
                            <a:latin typeface="Cambria Math"/>
                          </a:rPr>
                          <m:t>+</m:t>
                        </m:r>
                        <m:func>
                          <m:funcPr>
                            <m:ctrlPr>
                              <a:rPr lang="ru-RU" sz="4000" i="1">
                                <a:latin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ru-RU" sz="4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ru-RU" sz="400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ru-RU" sz="4000" i="1">
                                    <a:latin typeface="Cambria Math"/>
                                  </a:rPr>
                                  <m:t>3</m:t>
                                </m:r>
                              </m:sub>
                            </m:sSub>
                          </m:fName>
                          <m:e>
                            <m:rad>
                              <m:radPr>
                                <m:degHide m:val="on"/>
                                <m:ctrlPr>
                                  <a:rPr lang="ru-RU" sz="4000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sz="4000" i="1">
                                    <a:latin typeface="Cambria Math"/>
                                  </a:rPr>
                                  <m:t>9</m:t>
                                </m:r>
                                <m:sSup>
                                  <m:sSupPr>
                                    <m:ctrlPr>
                                      <a:rPr lang="ru-RU" sz="40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ru-RU" sz="4000" i="1">
                                        <a:latin typeface="Cambria Math"/>
                                      </a:rPr>
                                      <m:t>х</m:t>
                                    </m:r>
                                  </m:e>
                                  <m:sup>
                                    <m:r>
                                      <a:rPr lang="ru-RU" sz="40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ru-RU" sz="4000" i="1">
                                    <a:latin typeface="Cambria Math"/>
                                  </a:rPr>
                                  <m:t>−6х+1</m:t>
                                </m:r>
                              </m:e>
                            </m:rad>
                          </m:e>
                        </m:func>
                      </m:e>
                    </m:func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60648"/>
                <a:ext cx="8188204" cy="1176028"/>
              </a:xfrm>
              <a:prstGeom prst="rect">
                <a:avLst/>
              </a:prstGeom>
              <a:blipFill rotWithShape="1">
                <a:blip r:embed="rId2"/>
                <a:stretch>
                  <a:fillRect l="-26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 стрелкой 5"/>
          <p:cNvCxnSpPr/>
          <p:nvPr/>
        </p:nvCxnSpPr>
        <p:spPr>
          <a:xfrm>
            <a:off x="4283968" y="1436676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572000" y="27809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638830" y="1840211"/>
            <a:ext cx="466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7956376" y="494116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х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148064" y="4869160"/>
                <a:ext cx="394660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4869160"/>
                <a:ext cx="394660" cy="6127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211960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283968" y="49411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4572000" y="1988840"/>
            <a:ext cx="0" cy="417646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1043608" y="4869160"/>
            <a:ext cx="705678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endCxn id="22" idx="0"/>
          </p:cNvCxnSpPr>
          <p:nvPr/>
        </p:nvCxnSpPr>
        <p:spPr>
          <a:xfrm flipH="1">
            <a:off x="5345394" y="4725144"/>
            <a:ext cx="1869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H="1">
            <a:off x="971600" y="2708920"/>
            <a:ext cx="43204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Блок-схема: узел 43"/>
          <p:cNvSpPr/>
          <p:nvPr/>
        </p:nvSpPr>
        <p:spPr>
          <a:xfrm>
            <a:off x="5148064" y="2564904"/>
            <a:ext cx="288032" cy="288032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16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  <p:bldP spid="23" grpId="0"/>
      <p:bldP spid="24" grpId="0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7810" y="7057"/>
                <a:ext cx="8975790" cy="11760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dirty="0"/>
                  <a:t>у=</a:t>
                </a:r>
                <a14:m>
                  <m:oMath xmlns:m="http://schemas.openxmlformats.org/officeDocument/2006/math">
                    <m:r>
                      <a:rPr lang="ru-RU" sz="4000" i="1">
                        <a:latin typeface="Cambria Math"/>
                      </a:rPr>
                      <m:t>−</m:t>
                    </m:r>
                    <m:func>
                      <m:funcPr>
                        <m:ctrlPr>
                          <a:rPr lang="ru-RU" sz="4000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4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ru-RU" sz="400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ru-RU" sz="4000" i="1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ru-RU" sz="40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ru-RU" sz="4000" i="1">
                                <a:latin typeface="Cambria Math"/>
                              </a:rPr>
                              <m:t>2−</m:t>
                            </m:r>
                            <m:f>
                              <m:fPr>
                                <m:ctrlPr>
                                  <a:rPr lang="ru-RU" sz="4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ru-RU" sz="4000" i="1">
                                    <a:latin typeface="Cambria Math"/>
                                  </a:rPr>
                                  <m:t>х</m:t>
                                </m:r>
                              </m:num>
                              <m:den>
                                <m:r>
                                  <a:rPr lang="ru-RU" sz="4000" i="1">
                                    <a:latin typeface="Cambria Math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  <m:r>
                          <a:rPr lang="ru-RU" sz="4000" i="1">
                            <a:latin typeface="Cambria Math"/>
                          </a:rPr>
                          <m:t>−</m:t>
                        </m:r>
                        <m:func>
                          <m:funcPr>
                            <m:ctrlPr>
                              <a:rPr lang="ru-RU" sz="4000" i="1">
                                <a:latin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ru-RU" sz="4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ru-RU" sz="4000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f>
                                  <m:fPr>
                                    <m:ctrlPr>
                                      <a:rPr lang="ru-RU" sz="4000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4000" i="1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ru-RU" sz="4000" i="1">
                                        <a:latin typeface="Cambria Math"/>
                                      </a:rPr>
                                      <m:t>3</m:t>
                                    </m:r>
                                  </m:den>
                                </m:f>
                              </m:sub>
                            </m:sSub>
                          </m:fName>
                          <m:e>
                            <m:rad>
                              <m:radPr>
                                <m:degHide m:val="on"/>
                                <m:ctrlPr>
                                  <a:rPr lang="ru-RU" sz="4000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ru-RU" sz="4000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ru-RU" sz="4000" i="1">
                                        <a:latin typeface="Cambria Math"/>
                                      </a:rPr>
                                      <m:t>х</m:t>
                                    </m:r>
                                  </m:e>
                                  <m:sup>
                                    <m:r>
                                      <a:rPr lang="ru-RU" sz="40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ru-RU" sz="4000" i="1">
                                    <a:latin typeface="Cambria Math"/>
                                  </a:rPr>
                                  <m:t>−12х+36</m:t>
                                </m:r>
                              </m:e>
                            </m:rad>
                          </m:e>
                        </m:func>
                      </m:e>
                    </m:func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10" y="7057"/>
                <a:ext cx="8975790" cy="1176028"/>
              </a:xfrm>
              <a:prstGeom prst="rect">
                <a:avLst/>
              </a:prstGeom>
              <a:blipFill rotWithShape="1">
                <a:blip r:embed="rId2"/>
                <a:stretch>
                  <a:fillRect l="-24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Рисунок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160748"/>
            <a:ext cx="6840760" cy="513057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3095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0" y="0"/>
                <a:ext cx="9152121" cy="11736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dirty="0" smtClean="0"/>
                  <a:t> </a:t>
                </a:r>
                <a:r>
                  <a:rPr lang="ru-RU" sz="4000" dirty="0"/>
                  <a:t>у=</a:t>
                </a:r>
                <a14:m>
                  <m:oMath xmlns:m="http://schemas.openxmlformats.org/officeDocument/2006/math">
                    <m:r>
                      <a:rPr lang="ru-RU" sz="4000" i="1">
                        <a:latin typeface="Cambria Math"/>
                      </a:rPr>
                      <m:t>−</m:t>
                    </m:r>
                    <m:func>
                      <m:funcPr>
                        <m:ctrlPr>
                          <a:rPr lang="ru-RU" sz="4000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4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ru-RU" sz="400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ru-RU" sz="40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ru-RU" sz="40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ru-RU" sz="4000" i="1">
                                <a:latin typeface="Cambria Math"/>
                              </a:rPr>
                              <m:t>х−</m:t>
                            </m:r>
                            <m:f>
                              <m:fPr>
                                <m:ctrlPr>
                                  <a:rPr lang="ru-RU" sz="4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ru-RU" sz="4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ru-RU" sz="4000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ru-RU" sz="4000" i="1">
                        <a:latin typeface="Cambria Math"/>
                      </a:rPr>
                      <m:t>−</m:t>
                    </m:r>
                    <m:func>
                      <m:funcPr>
                        <m:ctrlPr>
                          <a:rPr lang="ru-RU" sz="4000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4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ru-RU" sz="400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ru-RU" sz="40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ru-RU" sz="4000" i="1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ru-RU" sz="4000" i="1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</m:fName>
                      <m:e>
                        <m:rad>
                          <m:radPr>
                            <m:degHide m:val="on"/>
                            <m:ctrlPr>
                              <a:rPr lang="ru-RU" sz="40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4000" i="1">
                                <a:latin typeface="Cambria Math"/>
                              </a:rPr>
                              <m:t>4</m:t>
                            </m:r>
                            <m:sSup>
                              <m:sSupPr>
                                <m:ctrlPr>
                                  <a:rPr lang="ru-RU" sz="40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ru-RU" sz="4000" i="1">
                                    <a:latin typeface="Cambria Math"/>
                                  </a:rPr>
                                  <m:t>х</m:t>
                                </m:r>
                              </m:e>
                              <m:sup>
                                <m:r>
                                  <a:rPr lang="ru-RU" sz="40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ru-RU" sz="4000" i="1">
                                <a:latin typeface="Cambria Math"/>
                              </a:rPr>
                              <m:t>−4х+1</m:t>
                            </m:r>
                          </m:e>
                        </m:rad>
                      </m:e>
                    </m:func>
                  </m:oMath>
                </a14:m>
                <a:r>
                  <a:rPr lang="ru-RU" dirty="0"/>
                  <a:t> </a:t>
                </a: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152121" cy="1173655"/>
              </a:xfrm>
              <a:prstGeom prst="rect">
                <a:avLst/>
              </a:prstGeom>
              <a:blipFill rotWithShape="1">
                <a:blip r:embed="rId2"/>
                <a:stretch>
                  <a:fillRect l="-4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52736"/>
            <a:ext cx="8729433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15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2699792" y="1296852"/>
                <a:ext cx="4763805" cy="1004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4000" i="0">
                        <a:latin typeface="Cambria Math"/>
                      </a:rPr>
                      <m:t>3</m:t>
                    </m:r>
                    <m:func>
                      <m:funcPr>
                        <m:ctrlPr>
                          <a:rPr lang="ru-RU" sz="4000" b="1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4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4000" b="1" i="0">
                                <a:latin typeface="Cambria Math"/>
                              </a:rPr>
                              <m:t>𝐥𝐨𝐠</m:t>
                            </m:r>
                          </m:e>
                          <m:sub>
                            <m:f>
                              <m:fPr>
                                <m:ctrlPr>
                                  <a:rPr lang="ru-RU" sz="4000" b="1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ru-RU" sz="4000" b="1" i="0"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ru-RU" sz="4000" b="1" i="0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ru-RU" sz="4000" b="1" i="0">
                            <a:latin typeface="Cambria Math"/>
                          </a:rPr>
                          <m:t>𝟑</m:t>
                        </m:r>
                        <m:r>
                          <a:rPr lang="ru-RU" sz="4000" b="1" i="0">
                            <a:latin typeface="Cambria Math"/>
                          </a:rPr>
                          <m:t>&gt;</m:t>
                        </m:r>
                        <m:r>
                          <a:rPr lang="ru-RU" sz="4000" b="1" i="0">
                            <a:latin typeface="Cambria Math"/>
                          </a:rPr>
                          <m:t>𝟐</m:t>
                        </m:r>
                        <m:func>
                          <m:funcPr>
                            <m:ctrlPr>
                              <a:rPr lang="ru-RU" sz="4000" b="1" i="1">
                                <a:latin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ru-RU" sz="40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4000" b="1" i="0">
                                    <a:latin typeface="Cambria Math"/>
                                  </a:rPr>
                                  <m:t>𝐥𝐨𝐠</m:t>
                                </m:r>
                              </m:e>
                              <m:sub>
                                <m:f>
                                  <m:fPr>
                                    <m:ctrlPr>
                                      <a:rPr lang="ru-RU" sz="4000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4000" b="1" i="0"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ru-RU" sz="4000" b="1" i="0"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</m:sub>
                            </m:sSub>
                          </m:fName>
                          <m:e>
                            <m:r>
                              <a:rPr lang="ru-RU" sz="4000" b="1" i="0">
                                <a:latin typeface="Cambria Math"/>
                              </a:rPr>
                              <m:t>𝟑</m:t>
                            </m:r>
                          </m:e>
                        </m:func>
                      </m:e>
                    </m:func>
                  </m:oMath>
                </a14:m>
                <a:r>
                  <a:rPr lang="ru-RU" sz="4000" b="1" dirty="0" smtClean="0"/>
                  <a:t> </a:t>
                </a:r>
                <a14:m>
                  <m:oMath xmlns:m="http://schemas.openxmlformats.org/officeDocument/2006/math">
                    <m:r>
                      <a:rPr lang="ru-RU" sz="4000" b="1" i="0">
                        <a:latin typeface="Cambria Math"/>
                      </a:rPr>
                      <m:t> </m:t>
                    </m:r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1296852"/>
                <a:ext cx="4763805" cy="100469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867002" y="3165639"/>
                <a:ext cx="4134465" cy="10496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ru-RU" sz="4000" b="1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ru-RU" sz="40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4000" b="1" i="0">
                                  <a:latin typeface="Cambria Math"/>
                                </a:rPr>
                                <m:t>𝐥𝐨𝐠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ru-RU" sz="4000" b="1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4000" b="1" i="0">
                                      <a:latin typeface="Cambria Math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ru-RU" sz="4000" b="1" i="0">
                                      <a:latin typeface="Cambria Math"/>
                                    </a:rPr>
                                    <m:t>𝟐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ru-RU" sz="4000" b="1" i="0">
                              <a:latin typeface="Cambria Math"/>
                            </a:rPr>
                            <m:t>𝟐𝟕</m:t>
                          </m:r>
                          <m:r>
                            <a:rPr lang="ru-RU" sz="4000" b="1" i="0">
                              <a:latin typeface="Cambria Math"/>
                            </a:rPr>
                            <m:t>&gt;</m:t>
                          </m:r>
                          <m:func>
                            <m:funcPr>
                              <m:ctrlPr>
                                <a:rPr lang="ru-RU" sz="4000" b="1" i="1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ru-RU" sz="40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u-RU" sz="4000" b="1" i="0">
                                      <a:latin typeface="Cambria Math"/>
                                    </a:rPr>
                                    <m:t>𝐥𝐨𝐠</m:t>
                                  </m:r>
                                </m:e>
                                <m:sub>
                                  <m:f>
                                    <m:fPr>
                                      <m:ctrlPr>
                                        <a:rPr lang="ru-RU" sz="4000" b="1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u-RU" sz="4000" b="1" i="0">
                                          <a:latin typeface="Cambria Math"/>
                                        </a:rPr>
                                        <m:t>𝟏</m:t>
                                      </m:r>
                                    </m:num>
                                    <m:den>
                                      <m:r>
                                        <a:rPr lang="ru-RU" sz="4000" b="1" i="0">
                                          <a:latin typeface="Cambria Math"/>
                                        </a:rPr>
                                        <m:t>𝟐</m:t>
                                      </m:r>
                                    </m:den>
                                  </m:f>
                                </m:sub>
                              </m:sSub>
                            </m:fName>
                            <m:e>
                              <m:r>
                                <a:rPr lang="ru-RU" sz="4000" b="1" i="0">
                                  <a:latin typeface="Cambria Math"/>
                                </a:rPr>
                                <m:t>𝟗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002" y="3165639"/>
                <a:ext cx="4134465" cy="104964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264962" y="5661248"/>
                <a:ext cx="2099870" cy="9848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0">
                          <a:latin typeface="Cambria Math"/>
                        </a:rPr>
                        <m:t>𝟐𝟕</m:t>
                      </m:r>
                      <m:r>
                        <a:rPr lang="ru-RU" sz="4000" b="1" i="0">
                          <a:latin typeface="Cambria Math"/>
                        </a:rPr>
                        <m:t>&lt;</m:t>
                      </m:r>
                      <m:r>
                        <a:rPr lang="ru-RU" sz="4000" b="1" i="0">
                          <a:latin typeface="Cambria Math"/>
                        </a:rPr>
                        <m:t>𝟕</m:t>
                      </m:r>
                      <m:r>
                        <a:rPr lang="ru-RU" sz="4000" i="1">
                          <a:latin typeface="Cambria Math"/>
                        </a:rPr>
                        <m:t>!</m:t>
                      </m:r>
                    </m:oMath>
                  </m:oMathPara>
                </a14:m>
                <a:endParaRPr lang="ru-RU" sz="4000" dirty="0"/>
              </a:p>
              <a:p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 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4962" y="5661248"/>
                <a:ext cx="2099870" cy="98488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008575" y="4652446"/>
                <a:ext cx="6612644" cy="10088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>
                          <a:latin typeface="Cambria Math"/>
                        </a:rPr>
                        <m:t>т.к. </m:t>
                      </m:r>
                    </m:oMath>
                  </m:oMathPara>
                </a14:m>
                <a:endParaRPr lang="ru-RU" sz="2400" b="1" dirty="0"/>
              </a:p>
              <a:p>
                <a:r>
                  <a:rPr lang="ru-RU" sz="2400" b="1" i="1" dirty="0"/>
                  <a:t>у=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2400" b="1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24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2400" b="1" i="1">
                                <a:latin typeface="Cambria Math"/>
                              </a:rPr>
                              <m:t>𝒍𝒐𝒈</m:t>
                            </m:r>
                          </m:e>
                          <m:sub>
                            <m:f>
                              <m:fPr>
                                <m:ctrlPr>
                                  <a:rPr lang="ru-RU" sz="2400" b="1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ru-RU" sz="2400" b="1" i="1"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ru-RU" sz="2400" b="1" i="1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ru-RU" sz="2400" b="1" i="1">
                            <a:latin typeface="Cambria Math"/>
                          </a:rPr>
                          <m:t>х</m:t>
                        </m:r>
                      </m:e>
                    </m:func>
                    <m:r>
                      <a:rPr lang="ru-RU" sz="2400" b="1" i="1">
                        <a:latin typeface="Cambria Math"/>
                      </a:rPr>
                      <m:t>  функция убывающая , то получаем</m:t>
                    </m:r>
                  </m:oMath>
                </a14:m>
                <a:r>
                  <a:rPr lang="ru-RU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8575" y="4652446"/>
                <a:ext cx="6612644" cy="1008802"/>
              </a:xfrm>
              <a:prstGeom prst="rect">
                <a:avLst/>
              </a:prstGeom>
              <a:blipFill rotWithShape="1">
                <a:blip r:embed="rId5"/>
                <a:stretch>
                  <a:fillRect l="-1382" b="-6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834508" y="2132856"/>
                <a:ext cx="4494372" cy="10327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b="1" dirty="0" smtClean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4000" b="1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4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4000" b="1" i="0">
                                <a:latin typeface="Cambria Math"/>
                              </a:rPr>
                              <m:t>𝐥𝐨𝐠</m:t>
                            </m:r>
                          </m:e>
                          <m:sub>
                            <m:f>
                              <m:fPr>
                                <m:ctrlPr>
                                  <a:rPr lang="ru-RU" sz="4000" b="1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ru-RU" sz="4000" b="1" i="0"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ru-RU" sz="4000" b="1" i="0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ru-RU" sz="4000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4000" b="1" i="0">
                                <a:latin typeface="Cambria Math"/>
                              </a:rPr>
                              <m:t>𝟑</m:t>
                            </m:r>
                          </m:e>
                          <m:sup>
                            <m:r>
                              <a:rPr lang="ru-RU" sz="4000" b="1" i="0"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e>
                    </m:func>
                    <m:r>
                      <a:rPr lang="ru-RU" sz="4000" b="1" i="0">
                        <a:latin typeface="Cambria Math"/>
                      </a:rPr>
                      <m:t>&gt;</m:t>
                    </m:r>
                    <m:func>
                      <m:funcPr>
                        <m:ctrlPr>
                          <a:rPr lang="ru-RU" sz="4000" b="1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ru-RU" sz="4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4000" b="1" i="0">
                                <a:latin typeface="Cambria Math"/>
                              </a:rPr>
                              <m:t>𝐥𝐨𝐠</m:t>
                            </m:r>
                          </m:e>
                          <m:sub>
                            <m:f>
                              <m:fPr>
                                <m:ctrlPr>
                                  <a:rPr lang="ru-RU" sz="4000" b="1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ru-RU" sz="4000" b="1" i="0"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ru-RU" sz="4000" b="1" i="0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ru-RU" sz="4000" b="1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4000" b="1" i="0">
                                <a:latin typeface="Cambria Math"/>
                              </a:rPr>
                              <m:t>𝟑</m:t>
                            </m:r>
                          </m:e>
                          <m:sup>
                            <m:r>
                              <a:rPr lang="ru-RU" sz="4000" b="1" i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func>
                    <m:r>
                      <a:rPr lang="ru-RU" sz="4000" i="0">
                        <a:latin typeface="Cambria Math"/>
                      </a:rPr>
                      <m:t> </m:t>
                    </m:r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508" y="2132856"/>
                <a:ext cx="4494372" cy="103278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689223" y="400503"/>
                <a:ext cx="1820948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400" b="1" dirty="0" smtClean="0"/>
                  <a:t> </a:t>
                </a:r>
                <a:r>
                  <a:rPr lang="ru-RU" sz="4400" b="1" dirty="0"/>
                  <a:t>3</a:t>
                </a:r>
                <a14:m>
                  <m:oMath xmlns:m="http://schemas.openxmlformats.org/officeDocument/2006/math">
                    <m:r>
                      <a:rPr lang="ru-RU" sz="4400" b="1" i="1">
                        <a:latin typeface="Cambria Math"/>
                      </a:rPr>
                      <m:t>&gt;</m:t>
                    </m:r>
                    <m:r>
                      <a:rPr lang="ru-RU" sz="4400" b="1" i="1">
                        <a:latin typeface="Cambria Math"/>
                      </a:rPr>
                      <m:t>𝟐</m:t>
                    </m:r>
                    <m:r>
                      <a:rPr lang="ru-RU" sz="4400" b="1" i="1">
                        <a:latin typeface="Cambria Math"/>
                      </a:rPr>
                      <m:t> </m:t>
                    </m:r>
                  </m:oMath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223" y="400503"/>
                <a:ext cx="1820948" cy="769441"/>
              </a:xfrm>
              <a:prstGeom prst="rect">
                <a:avLst/>
              </a:prstGeom>
              <a:blipFill rotWithShape="1">
                <a:blip r:embed="rId7"/>
                <a:stretch>
                  <a:fillRect l="-3010" t="-16667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0665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039209" y="973001"/>
                <a:ext cx="1710340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 </a:t>
                </a:r>
                <a:r>
                  <a:rPr lang="ru-RU" sz="4400" b="1" dirty="0"/>
                  <a:t>8</a:t>
                </a:r>
                <a14:m>
                  <m:oMath xmlns:m="http://schemas.openxmlformats.org/officeDocument/2006/math">
                    <m:r>
                      <a:rPr lang="ru-RU" sz="4400" b="1" i="1">
                        <a:latin typeface="Cambria Math"/>
                      </a:rPr>
                      <m:t>&gt;</m:t>
                    </m:r>
                    <m:r>
                      <a:rPr lang="ru-RU" sz="4400" b="1" i="0">
                        <a:latin typeface="Cambria Math"/>
                      </a:rPr>
                      <m:t>𝟒</m:t>
                    </m:r>
                    <m:r>
                      <a:rPr lang="ru-RU" sz="4400" b="1" i="1">
                        <a:latin typeface="Cambria Math"/>
                      </a:rPr>
                      <m:t> </m:t>
                    </m:r>
                  </m:oMath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209" y="973001"/>
                <a:ext cx="1710340" cy="769441"/>
              </a:xfrm>
              <a:prstGeom prst="rect">
                <a:avLst/>
              </a:prstGeom>
              <a:blipFill rotWithShape="1">
                <a:blip r:embed="rId2"/>
                <a:stretch>
                  <a:fillRect l="-10000" t="-16667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634925" y="2250924"/>
                <a:ext cx="4646144" cy="12405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800" i="1">
                          <a:latin typeface="Cambria Math"/>
                        </a:rPr>
                        <m:t> </m:t>
                      </m:r>
                      <m:func>
                        <m:funcPr>
                          <m:ctrlPr>
                            <a:rPr lang="ru-RU" sz="4800" b="1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ru-RU" sz="4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4800" b="1" i="0">
                                  <a:latin typeface="Cambria Math"/>
                                </a:rPr>
                                <m:t>𝐥𝐨𝐠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ru-RU" sz="4800" b="1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4800" b="1" i="0">
                                      <a:latin typeface="Cambria Math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ru-RU" sz="4800" b="1" i="0">
                                      <a:latin typeface="Cambria Math"/>
                                    </a:rPr>
                                    <m:t>𝟐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ru-RU" sz="4800" b="1" i="0">
                              <a:latin typeface="Cambria Math"/>
                            </a:rPr>
                            <m:t>𝟖</m:t>
                          </m:r>
                          <m:r>
                            <a:rPr lang="ru-RU" sz="4800" b="1" i="0">
                              <a:latin typeface="Cambria Math"/>
                            </a:rPr>
                            <m:t>&gt;</m:t>
                          </m:r>
                          <m:func>
                            <m:funcPr>
                              <m:ctrlPr>
                                <a:rPr lang="ru-RU" sz="4800" b="1" i="1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ru-RU" sz="48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ru-RU" sz="4800" b="1" i="0">
                                      <a:latin typeface="Cambria Math"/>
                                    </a:rPr>
                                    <m:t>𝐥𝐨𝐠</m:t>
                                  </m:r>
                                </m:e>
                                <m:sub>
                                  <m:f>
                                    <m:fPr>
                                      <m:ctrlPr>
                                        <a:rPr lang="ru-RU" sz="4800" b="1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u-RU" sz="4800" b="1" i="0">
                                          <a:latin typeface="Cambria Math"/>
                                        </a:rPr>
                                        <m:t>𝟏</m:t>
                                      </m:r>
                                    </m:num>
                                    <m:den>
                                      <m:r>
                                        <a:rPr lang="ru-RU" sz="4800" b="1" i="0">
                                          <a:latin typeface="Cambria Math"/>
                                        </a:rPr>
                                        <m:t>𝟐</m:t>
                                      </m:r>
                                    </m:den>
                                  </m:f>
                                </m:sub>
                              </m:sSub>
                            </m:fName>
                            <m:e>
                              <m:r>
                                <a:rPr lang="ru-RU" sz="4800" b="1" i="0">
                                  <a:latin typeface="Cambria Math"/>
                                </a:rPr>
                                <m:t>𝟒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4925" y="2250924"/>
                <a:ext cx="4646144" cy="124059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03648" y="3789040"/>
                <a:ext cx="6981462" cy="7619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0">
                          <a:latin typeface="Cambria Math"/>
                        </a:rPr>
                        <m:t>т.к. функция у=</m:t>
                      </m:r>
                      <m:func>
                        <m:funcPr>
                          <m:ctrlPr>
                            <a:rPr lang="ru-RU" sz="2800" b="1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ru-RU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2800" b="1" i="0">
                                  <a:latin typeface="Cambria Math"/>
                                </a:rPr>
                                <m:t>𝐥𝐨𝐠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ru-RU" sz="2800" b="1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2800" b="1" i="0">
                                      <a:latin typeface="Cambria Math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ru-RU" sz="2800" b="1" i="0">
                                      <a:latin typeface="Cambria Math"/>
                                    </a:rPr>
                                    <m:t>𝟐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ru-RU" sz="2800" b="1" i="0">
                              <a:latin typeface="Cambria Math"/>
                            </a:rPr>
                            <m:t>х  убывает, значит </m:t>
                          </m:r>
                        </m:e>
                      </m:func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789040"/>
                <a:ext cx="6981462" cy="76194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499617" y="5013176"/>
                <a:ext cx="2916761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ru-RU" sz="4800" b="1" i="1" smtClean="0">
                              <a:latin typeface="Cambria Math"/>
                            </a:rPr>
                          </m:ctrlPr>
                        </m:funcPr>
                        <m:fName/>
                        <m:e>
                          <m:r>
                            <a:rPr lang="ru-RU" sz="4800" b="1" i="0">
                              <a:latin typeface="Cambria Math"/>
                            </a:rPr>
                            <m:t> </m:t>
                          </m:r>
                          <m:r>
                            <a:rPr lang="ru-RU" sz="4800" b="1" i="0">
                              <a:latin typeface="Cambria Math"/>
                            </a:rPr>
                            <m:t>𝟖</m:t>
                          </m:r>
                          <m:r>
                            <a:rPr lang="ru-RU" sz="4800" b="1" i="0">
                              <a:latin typeface="Cambria Math"/>
                            </a:rPr>
                            <m:t>&lt;</m:t>
                          </m:r>
                          <m:r>
                            <a:rPr lang="ru-RU" sz="4800" b="1" i="0">
                              <a:latin typeface="Cambria Math"/>
                            </a:rPr>
                            <m:t>𝟒</m:t>
                          </m:r>
                          <m:r>
                            <a:rPr lang="ru-RU" sz="4800" b="1" i="0">
                              <a:latin typeface="Cambria Math"/>
                            </a:rPr>
                            <m:t>!</m:t>
                          </m:r>
                        </m:e>
                      </m:func>
                    </m:oMath>
                  </m:oMathPara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617" y="5013176"/>
                <a:ext cx="2916761" cy="83099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395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203848" y="332656"/>
                <a:ext cx="3310073" cy="16126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4000" b="1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4000" b="1" i="0">
                                      <a:latin typeface="Cambria Math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ru-RU" sz="4000" b="1" i="0">
                                      <a:latin typeface="Cambria Math"/>
                                    </a:rPr>
                                    <m:t>𝟑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ru-RU" sz="4000" b="1" i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ru-RU" sz="4000" b="1" i="0">
                          <a:latin typeface="Cambria Math"/>
                        </a:rPr>
                        <m:t>&gt;</m:t>
                      </m:r>
                      <m:sSup>
                        <m:sSupPr>
                          <m:ctrlPr>
                            <a:rPr lang="ru-RU" sz="4000" b="1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4000" b="1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4000" b="1" i="0">
                                      <a:latin typeface="Cambria Math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ru-RU" sz="4000" b="1" i="0">
                                      <a:latin typeface="Cambria Math"/>
                                    </a:rPr>
                                    <m:t>𝟑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ru-RU" sz="4000" b="1" i="0">
                              <a:latin typeface="Cambria Math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332656"/>
                <a:ext cx="3310073" cy="161268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483768" y="1920226"/>
                <a:ext cx="4478084" cy="16126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>
                          <a:latin typeface="Cambria Math"/>
                        </a:rPr>
                        <m:t> </m:t>
                      </m:r>
                      <m:r>
                        <a:rPr lang="en-US" sz="4000" b="1" i="0">
                          <a:latin typeface="Cambria Math"/>
                        </a:rPr>
                        <m:t>𝐥𝐠</m:t>
                      </m:r>
                      <m:sSup>
                        <m:sSupPr>
                          <m:ctrlPr>
                            <a:rPr lang="ru-RU" sz="4000" b="1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4000" b="1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4000" b="1" i="0">
                                      <a:latin typeface="Cambria Math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ru-RU" sz="4000" b="1" i="0">
                                      <a:latin typeface="Cambria Math"/>
                                    </a:rPr>
                                    <m:t>𝟑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ru-RU" sz="4000" b="1" i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ru-RU" sz="4000" b="1" i="0">
                          <a:latin typeface="Cambria Math"/>
                        </a:rPr>
                        <m:t>&gt;</m:t>
                      </m:r>
                      <m:r>
                        <a:rPr lang="en-US" sz="4000" b="1" i="0">
                          <a:latin typeface="Cambria Math"/>
                        </a:rPr>
                        <m:t>𝐥𝐠</m:t>
                      </m:r>
                      <m:sSup>
                        <m:sSupPr>
                          <m:ctrlPr>
                            <a:rPr lang="ru-RU" sz="4000" b="1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4000" b="1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ru-RU" sz="4000" b="1" i="0">
                                      <a:latin typeface="Cambria Math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ru-RU" sz="4000" b="1" i="0">
                                      <a:latin typeface="Cambria Math"/>
                                    </a:rPr>
                                    <m:t>𝟑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ru-RU" sz="4000" b="1" i="0">
                              <a:latin typeface="Cambria Math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1920226"/>
                <a:ext cx="4478084" cy="16126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093645" y="3818676"/>
                <a:ext cx="3421770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0">
                          <a:latin typeface="Cambria Math"/>
                        </a:rPr>
                        <m:t> </m:t>
                      </m:r>
                      <m:r>
                        <a:rPr lang="ru-RU" sz="4000" b="1" i="0">
                          <a:latin typeface="Cambria Math"/>
                        </a:rPr>
                        <m:t>𝟐𝐥𝐠</m:t>
                      </m:r>
                      <m:f>
                        <m:fPr>
                          <m:ctrlPr>
                            <a:rPr lang="ru-RU" sz="40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4000" b="1" i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ru-RU" sz="4000" b="1" i="0"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ru-RU" sz="4000" b="1" i="0">
                          <a:latin typeface="Cambria Math"/>
                        </a:rPr>
                        <m:t>&gt;</m:t>
                      </m:r>
                      <m:r>
                        <a:rPr lang="ru-RU" sz="4000" b="1" i="0">
                          <a:latin typeface="Cambria Math"/>
                        </a:rPr>
                        <m:t>𝟑𝐥𝐠</m:t>
                      </m:r>
                      <m:f>
                        <m:fPr>
                          <m:ctrlPr>
                            <a:rPr lang="ru-RU" sz="40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4000" b="1" i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ru-RU" sz="4000" b="1" i="0"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3645" y="3818676"/>
                <a:ext cx="3421770" cy="124880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849825" y="5608396"/>
                <a:ext cx="201811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i="1">
                          <a:latin typeface="Cambria Math"/>
                        </a:rPr>
                        <m:t> </m:t>
                      </m:r>
                      <m:r>
                        <a:rPr lang="ru-RU" sz="4000" b="1" i="0">
                          <a:latin typeface="Cambria Math"/>
                        </a:rPr>
                        <m:t>𝟐</m:t>
                      </m:r>
                      <m:r>
                        <a:rPr lang="ru-RU" sz="4000" b="1" i="0">
                          <a:latin typeface="Cambria Math"/>
                        </a:rPr>
                        <m:t>&gt;</m:t>
                      </m:r>
                      <m:r>
                        <a:rPr lang="ru-RU" sz="4000" b="1" i="0">
                          <a:latin typeface="Cambria Math"/>
                        </a:rPr>
                        <m:t>𝟑</m:t>
                      </m:r>
                      <m:r>
                        <a:rPr lang="ru-RU" sz="4000" b="1" i="0">
                          <a:latin typeface="Cambria Math"/>
                        </a:rPr>
                        <m:t> </m:t>
                      </m:r>
                      <m:r>
                        <a:rPr lang="ru-RU" sz="4000" i="1">
                          <a:latin typeface="Cambria Math"/>
                        </a:rPr>
                        <m:t>!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825" y="5608396"/>
                <a:ext cx="2018117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655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405</TotalTime>
  <Words>600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Базовая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Проверь себя по теме  показательная и логарифмическая функции</dc:title>
  <dc:creator>Васисуалий</dc:creator>
  <cp:lastModifiedBy>Ирина</cp:lastModifiedBy>
  <cp:revision>36</cp:revision>
  <dcterms:created xsi:type="dcterms:W3CDTF">2013-07-31T09:37:50Z</dcterms:created>
  <dcterms:modified xsi:type="dcterms:W3CDTF">2013-08-13T16:12:50Z</dcterms:modified>
</cp:coreProperties>
</file>