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5" r:id="rId10"/>
    <p:sldId id="266" r:id="rId11"/>
    <p:sldId id="26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861E5AC-64D8-48B5-83EC-D95C8CE72F99}" type="datetimeFigureOut">
              <a:rPr lang="ru-RU" smtClean="0"/>
              <a:t>17.01.2016</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2C7D8EE-C1B1-4480-8B2D-74A7A6DCFA1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61E5AC-64D8-48B5-83EC-D95C8CE72F99}" type="datetimeFigureOut">
              <a:rPr lang="ru-RU" smtClean="0"/>
              <a:t>17.01.2016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C7D8EE-C1B1-4480-8B2D-74A7A6DCFA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61E5AC-64D8-48B5-83EC-D95C8CE72F99}" type="datetimeFigureOut">
              <a:rPr lang="ru-RU" smtClean="0"/>
              <a:t>17.01.2016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C7D8EE-C1B1-4480-8B2D-74A7A6DCFA1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61E5AC-64D8-48B5-83EC-D95C8CE72F99}" type="datetimeFigureOut">
              <a:rPr lang="ru-RU" smtClean="0"/>
              <a:t>17.01.2016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C7D8EE-C1B1-4480-8B2D-74A7A6DCFA1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61E5AC-64D8-48B5-83EC-D95C8CE72F99}" type="datetimeFigureOut">
              <a:rPr lang="ru-RU" smtClean="0"/>
              <a:t>17.01.2016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C7D8EE-C1B1-4480-8B2D-74A7A6DCFA1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861E5AC-64D8-48B5-83EC-D95C8CE72F99}" type="datetimeFigureOut">
              <a:rPr lang="ru-RU" smtClean="0"/>
              <a:t>17.01.2016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C7D8EE-C1B1-4480-8B2D-74A7A6DCFA15}"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861E5AC-64D8-48B5-83EC-D95C8CE72F99}" type="datetimeFigureOut">
              <a:rPr lang="ru-RU" smtClean="0"/>
              <a:t>17.01.2016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C7D8EE-C1B1-4480-8B2D-74A7A6DCFA15}"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861E5AC-64D8-48B5-83EC-D95C8CE72F99}" type="datetimeFigureOut">
              <a:rPr lang="ru-RU" smtClean="0"/>
              <a:t>17.01.2016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C7D8EE-C1B1-4480-8B2D-74A7A6DCFA1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E5AC-64D8-48B5-83EC-D95C8CE72F99}" type="datetimeFigureOut">
              <a:rPr lang="ru-RU" smtClean="0"/>
              <a:t>17.01.2016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2C7D8EE-C1B1-4480-8B2D-74A7A6DCFA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2861E5AC-64D8-48B5-83EC-D95C8CE72F99}" type="datetimeFigureOut">
              <a:rPr lang="ru-RU" smtClean="0"/>
              <a:t>17.01.2016</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82C7D8EE-C1B1-4480-8B2D-74A7A6DCFA1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2861E5AC-64D8-48B5-83EC-D95C8CE72F99}" type="datetimeFigureOut">
              <a:rPr lang="ru-RU" smtClean="0"/>
              <a:t>17.01.2016</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82C7D8EE-C1B1-4480-8B2D-74A7A6DCFA1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861E5AC-64D8-48B5-83EC-D95C8CE72F99}" type="datetimeFigureOut">
              <a:rPr lang="ru-RU" smtClean="0"/>
              <a:t>17.01.2016</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2C7D8EE-C1B1-4480-8B2D-74A7A6DCFA1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229600" cy="1143000"/>
          </a:xfrm>
        </p:spPr>
        <p:txBody>
          <a:bodyPr>
            <a:noAutofit/>
          </a:bodyPr>
          <a:lstStyle/>
          <a:p>
            <a:pPr algn="ctr"/>
            <a:r>
              <a:rPr lang="ru-RU" b="1" dirty="0" smtClean="0"/>
              <a:t>Виды и типы задач в начальной школе.</a:t>
            </a:r>
            <a:endParaRPr lang="ru-RU"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92896"/>
            <a:ext cx="5556531" cy="4104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1" y="764704"/>
            <a:ext cx="3938217"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88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80928"/>
            <a:ext cx="6965245" cy="1202485"/>
          </a:xfrm>
        </p:spPr>
        <p:txBody>
          <a:bodyPr>
            <a:normAutofit fontScale="90000"/>
          </a:bodyPr>
          <a:lstStyle/>
          <a:p>
            <a:pPr algn="l" fontAlgn="base"/>
            <a:r>
              <a:rPr lang="ru-RU" sz="1600" dirty="0"/>
              <a:t> </a:t>
            </a:r>
            <a:br>
              <a:rPr lang="ru-RU" sz="1600" dirty="0"/>
            </a:br>
            <a:r>
              <a:rPr lang="ru-RU" sz="1600" dirty="0"/>
              <a:t> </a:t>
            </a:r>
            <a:br>
              <a:rPr lang="ru-RU" sz="1600" dirty="0"/>
            </a:br>
            <a:r>
              <a:rPr lang="ru-RU" sz="2000" b="1" dirty="0">
                <a:effectLst>
                  <a:outerShdw blurRad="38100" dist="38100" dir="2700000" algn="tl">
                    <a:srgbClr val="000000">
                      <a:alpha val="43137"/>
                    </a:srgbClr>
                  </a:outerShdw>
                </a:effectLst>
              </a:rPr>
              <a:t>ПАМЯТКА (алгоритм)</a:t>
            </a:r>
            <a:r>
              <a:rPr lang="ru-RU" sz="2000" dirty="0">
                <a:effectLst>
                  <a:outerShdw blurRad="38100" dist="38100" dir="2700000" algn="tl">
                    <a:srgbClr val="000000">
                      <a:alpha val="43137"/>
                    </a:srgbClr>
                  </a:outerShdw>
                </a:effectLst>
              </a:rPr>
              <a:t/>
            </a:r>
            <a:br>
              <a:rPr lang="ru-RU" sz="2000" dirty="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 «КАК РЕШАТЬ ЗАДАЧИ»</a:t>
            </a:r>
            <a:r>
              <a:rPr lang="ru-RU" sz="1600" dirty="0"/>
              <a:t/>
            </a:r>
            <a:br>
              <a:rPr lang="ru-RU" sz="1600" dirty="0"/>
            </a:br>
            <a:r>
              <a:rPr lang="ru-RU" sz="1800" dirty="0"/>
              <a:t> 1. Прочитай задачу и представь себе то, о чем в ней говорится.</a:t>
            </a:r>
            <a:br>
              <a:rPr lang="ru-RU" sz="1800" dirty="0"/>
            </a:br>
            <a:r>
              <a:rPr lang="ru-RU" sz="1800" dirty="0"/>
              <a:t> 2. Выдели условие и вопрос.</a:t>
            </a:r>
            <a:br>
              <a:rPr lang="ru-RU" sz="1800" dirty="0"/>
            </a:br>
            <a:r>
              <a:rPr lang="ru-RU" sz="1800" dirty="0"/>
              <a:t>3. Запиши условие кратко или выполни чертёж.</a:t>
            </a:r>
            <a:br>
              <a:rPr lang="ru-RU" sz="1800" dirty="0"/>
            </a:br>
            <a:r>
              <a:rPr lang="ru-RU" sz="1800" dirty="0"/>
              <a:t>4. Подумай можно ли сразу ответить на вопрос задачи. Если нет, то почему. Что надо узнать сначала, что потом?</a:t>
            </a:r>
            <a:br>
              <a:rPr lang="ru-RU" sz="1800" dirty="0"/>
            </a:br>
            <a:r>
              <a:rPr lang="ru-RU" sz="1800" dirty="0"/>
              <a:t>5. Составь план решения.</a:t>
            </a:r>
            <a:br>
              <a:rPr lang="ru-RU" sz="1800" dirty="0"/>
            </a:br>
            <a:r>
              <a:rPr lang="ru-RU" sz="1800" dirty="0"/>
              <a:t>6. Выполни решение.</a:t>
            </a:r>
            <a:br>
              <a:rPr lang="ru-RU" sz="1800" dirty="0"/>
            </a:br>
            <a:r>
              <a:rPr lang="ru-RU" sz="1800" dirty="0"/>
              <a:t>7. Проверь решение и запиши ответ задачи.</a:t>
            </a:r>
            <a:r>
              <a:rPr lang="ru-RU" sz="1600" dirty="0"/>
              <a:t/>
            </a:r>
            <a:br>
              <a:rPr lang="ru-RU" sz="1600" dirty="0"/>
            </a:br>
            <a:r>
              <a:rPr lang="ru-RU" sz="1600" dirty="0"/>
              <a:t/>
            </a:r>
            <a:br>
              <a:rPr lang="ru-RU" sz="1600" dirty="0"/>
            </a:br>
            <a:r>
              <a:rPr lang="ru-RU" sz="2000" b="1" dirty="0">
                <a:effectLst>
                  <a:outerShdw blurRad="38100" dist="38100" dir="2700000" algn="tl">
                    <a:srgbClr val="000000">
                      <a:alpha val="43137"/>
                    </a:srgbClr>
                  </a:outerShdw>
                </a:effectLst>
              </a:rPr>
              <a:t>Примерный план ответа-рассуждения ребенка при решении задачи:</a:t>
            </a:r>
            <a:r>
              <a:rPr lang="ru-RU" sz="2000" dirty="0">
                <a:effectLst>
                  <a:outerShdw blurRad="38100" dist="38100" dir="2700000" algn="tl">
                    <a:srgbClr val="000000">
                      <a:alpha val="43137"/>
                    </a:srgbClr>
                  </a:outerShdw>
                </a:effectLst>
              </a:rPr>
              <a:t/>
            </a:r>
            <a:br>
              <a:rPr lang="ru-RU" sz="2000" dirty="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Анализ задачи.</a:t>
            </a:r>
            <a:r>
              <a:rPr lang="ru-RU" sz="1600" dirty="0"/>
              <a:t/>
            </a:r>
            <a:br>
              <a:rPr lang="ru-RU" sz="1600" dirty="0"/>
            </a:br>
            <a:r>
              <a:rPr lang="ru-RU" sz="1800" dirty="0"/>
              <a:t>1. Известно, что … (расскажи условие задачи)</a:t>
            </a:r>
            <a:br>
              <a:rPr lang="ru-RU" sz="1800" dirty="0"/>
            </a:br>
            <a:r>
              <a:rPr lang="ru-RU" sz="1800" dirty="0"/>
              <a:t>2. Надо узнать… (повтори вопрос)</a:t>
            </a:r>
            <a:br>
              <a:rPr lang="ru-RU" sz="1800" dirty="0"/>
            </a:br>
            <a:r>
              <a:rPr lang="ru-RU" sz="1800" dirty="0"/>
              <a:t>3. Чтобы ответить на вопрос задачи, надо …</a:t>
            </a:r>
            <a:br>
              <a:rPr lang="ru-RU" sz="1800" dirty="0"/>
            </a:br>
            <a:r>
              <a:rPr lang="ru-RU" sz="1800" dirty="0"/>
              <a:t>4. Сразу мы не можем ответить на вопрос задачи, так как не знаем…</a:t>
            </a:r>
            <a:br>
              <a:rPr lang="ru-RU" sz="1800" dirty="0"/>
            </a:br>
            <a:r>
              <a:rPr lang="ru-RU" sz="1800" dirty="0"/>
              <a:t>5. Поэтому в первом действии мы узнаем …</a:t>
            </a:r>
            <a:br>
              <a:rPr lang="ru-RU" sz="1800" dirty="0"/>
            </a:br>
            <a:r>
              <a:rPr lang="ru-RU" sz="1800" dirty="0"/>
              <a:t>6. Во втором действии мы ответим на вопрос задачи. Для этого … ( какое действие выполняем)</a:t>
            </a:r>
            <a:r>
              <a:rPr lang="ru-RU" dirty="0"/>
              <a:t/>
            </a:r>
            <a:br>
              <a:rPr lang="ru-RU" dirty="0"/>
            </a:br>
            <a:endParaRPr lang="ru-RU" dirty="0"/>
          </a:p>
        </p:txBody>
      </p:sp>
    </p:spTree>
    <p:extLst>
      <p:ext uri="{BB962C8B-B14F-4D97-AF65-F5344CB8AC3E}">
        <p14:creationId xmlns:p14="http://schemas.microsoft.com/office/powerpoint/2010/main" val="106034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36912"/>
            <a:ext cx="6965245" cy="1202485"/>
          </a:xfrm>
        </p:spPr>
        <p:txBody>
          <a:bodyPr>
            <a:normAutofit fontScale="90000"/>
          </a:bodyPr>
          <a:lstStyle/>
          <a:p>
            <a:pPr algn="l"/>
            <a:r>
              <a:rPr lang="ru-RU" sz="2700" b="1" u="sng" dirty="0">
                <a:effectLst>
                  <a:outerShdw blurRad="38100" dist="38100" dir="2700000" algn="tl">
                    <a:srgbClr val="000000">
                      <a:alpha val="43137"/>
                    </a:srgbClr>
                  </a:outerShdw>
                </a:effectLst>
              </a:rPr>
              <a:t>Решение задач </a:t>
            </a:r>
            <a:r>
              <a:rPr lang="ru-RU" sz="2700" b="1" dirty="0"/>
              <a:t>- это важнейшее средство формирования математических знаний, умений, навыков учащихся, но в то же время- это одна из основных форм изучения математики, а также средство математического развития ребенка. </a:t>
            </a:r>
            <a:r>
              <a:rPr lang="ru-RU" dirty="0"/>
              <a:t/>
            </a:r>
            <a:br>
              <a:rPr lang="ru-RU" dirty="0"/>
            </a:br>
            <a:endParaRPr lang="ru-RU" dirty="0"/>
          </a:p>
        </p:txBody>
      </p:sp>
    </p:spTree>
    <p:extLst>
      <p:ext uri="{BB962C8B-B14F-4D97-AF65-F5344CB8AC3E}">
        <p14:creationId xmlns:p14="http://schemas.microsoft.com/office/powerpoint/2010/main" val="302596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47664" y="1196752"/>
            <a:ext cx="6254044" cy="1362075"/>
          </a:xfrm>
        </p:spPr>
        <p:txBody>
          <a:bodyPr>
            <a:normAutofit fontScale="90000"/>
          </a:bodyPr>
          <a:lstStyle/>
          <a:p>
            <a:r>
              <a:rPr lang="ru-RU" sz="2700" b="1" dirty="0">
                <a:effectLst>
                  <a:outerShdw blurRad="38100" dist="38100" dir="2700000" algn="tl">
                    <a:srgbClr val="000000">
                      <a:alpha val="43137"/>
                    </a:srgbClr>
                  </a:outerShdw>
                </a:effectLst>
              </a:rPr>
              <a:t>С методической точки зрения для полноценной работы над задачей ученик должен: </a:t>
            </a:r>
            <a:r>
              <a:rPr lang="ru-RU" dirty="0"/>
              <a:t/>
            </a:r>
            <a:br>
              <a:rPr lang="ru-RU" dirty="0"/>
            </a:br>
            <a:endParaRPr lang="ru-RU" dirty="0"/>
          </a:p>
        </p:txBody>
      </p:sp>
      <p:sp>
        <p:nvSpPr>
          <p:cNvPr id="4" name="Текст 3"/>
          <p:cNvSpPr>
            <a:spLocks noGrp="1"/>
          </p:cNvSpPr>
          <p:nvPr>
            <p:ph type="body" idx="1"/>
          </p:nvPr>
        </p:nvSpPr>
        <p:spPr>
          <a:xfrm>
            <a:off x="1547664" y="1988840"/>
            <a:ext cx="6231467" cy="3888432"/>
          </a:xfrm>
        </p:spPr>
        <p:txBody>
          <a:bodyPr>
            <a:normAutofit fontScale="70000" lnSpcReduction="20000"/>
          </a:bodyPr>
          <a:lstStyle/>
          <a:p>
            <a:pPr marL="457200" indent="-457200" algn="l">
              <a:buFont typeface="Wingdings" pitchFamily="2" charset="2"/>
              <a:buChar char="q"/>
            </a:pPr>
            <a:r>
              <a:rPr lang="ru-RU" sz="3100" b="1" dirty="0" smtClean="0">
                <a:latin typeface="+mj-lt"/>
              </a:rPr>
              <a:t>уметь </a:t>
            </a:r>
            <a:r>
              <a:rPr lang="ru-RU" sz="3100" b="1" dirty="0">
                <a:latin typeface="+mj-lt"/>
              </a:rPr>
              <a:t>хорошо читать и понимать смысл прочитанного; </a:t>
            </a:r>
          </a:p>
          <a:p>
            <a:pPr marL="457200" indent="-457200" algn="l">
              <a:buFont typeface="Wingdings" pitchFamily="2" charset="2"/>
              <a:buChar char="q"/>
            </a:pPr>
            <a:r>
              <a:rPr lang="ru-RU" sz="3100" b="1" dirty="0" smtClean="0">
                <a:latin typeface="+mj-lt"/>
              </a:rPr>
              <a:t>уметь </a:t>
            </a:r>
            <a:r>
              <a:rPr lang="ru-RU" sz="3100" b="1" dirty="0">
                <a:latin typeface="+mj-lt"/>
              </a:rPr>
              <a:t>анализировать текст задачи, выявлять его структуру и взаимоотношения между данными и искомыми; </a:t>
            </a:r>
          </a:p>
          <a:p>
            <a:pPr marL="457200" indent="-457200" algn="l">
              <a:buFont typeface="Wingdings" pitchFamily="2" charset="2"/>
              <a:buChar char="q"/>
            </a:pPr>
            <a:r>
              <a:rPr lang="ru-RU" sz="3100" b="1" dirty="0" smtClean="0">
                <a:latin typeface="+mj-lt"/>
              </a:rPr>
              <a:t>уметь </a:t>
            </a:r>
            <a:r>
              <a:rPr lang="ru-RU" sz="3100" b="1" dirty="0">
                <a:latin typeface="+mj-lt"/>
              </a:rPr>
              <a:t>правильно выбирать и выполнять арифметические действия; </a:t>
            </a:r>
          </a:p>
          <a:p>
            <a:pPr marL="457200" indent="-457200" algn="l">
              <a:buFont typeface="Wingdings" pitchFamily="2" charset="2"/>
              <a:buChar char="q"/>
            </a:pPr>
            <a:r>
              <a:rPr lang="ru-RU" sz="3100" b="1" dirty="0" smtClean="0">
                <a:latin typeface="+mj-lt"/>
              </a:rPr>
              <a:t>уметь </a:t>
            </a:r>
            <a:r>
              <a:rPr lang="ru-RU" sz="3100" b="1" dirty="0">
                <a:latin typeface="+mj-lt"/>
              </a:rPr>
              <a:t>записывать решение задач с помощью соответствующей математической символики; </a:t>
            </a:r>
          </a:p>
          <a:p>
            <a:pPr marL="457200" indent="-457200" algn="l">
              <a:buFont typeface="Wingdings" pitchFamily="2" charset="2"/>
              <a:buChar char="q"/>
            </a:pPr>
            <a:r>
              <a:rPr lang="ru-RU" sz="3100" b="1" dirty="0" smtClean="0">
                <a:latin typeface="+mj-lt"/>
              </a:rPr>
              <a:t>умение </a:t>
            </a:r>
            <a:r>
              <a:rPr lang="ru-RU" sz="3100" b="1" dirty="0">
                <a:latin typeface="+mj-lt"/>
              </a:rPr>
              <a:t>составлять задачи.</a:t>
            </a:r>
          </a:p>
          <a:p>
            <a:endParaRPr lang="ru-RU" dirty="0"/>
          </a:p>
        </p:txBody>
      </p:sp>
    </p:spTree>
    <p:extLst>
      <p:ext uri="{BB962C8B-B14F-4D97-AF65-F5344CB8AC3E}">
        <p14:creationId xmlns:p14="http://schemas.microsoft.com/office/powerpoint/2010/main" val="139526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7664" y="1412776"/>
            <a:ext cx="6254044" cy="1362075"/>
          </a:xfrm>
        </p:spPr>
        <p:txBody>
          <a:bodyPr>
            <a:normAutofit fontScale="90000"/>
          </a:bodyPr>
          <a:lstStyle/>
          <a:p>
            <a:r>
              <a:rPr lang="ru-RU" sz="4000" b="1" dirty="0">
                <a:effectLst>
                  <a:outerShdw blurRad="38100" dist="38100" dir="2700000" algn="tl">
                    <a:srgbClr val="000000">
                      <a:alpha val="43137"/>
                    </a:srgbClr>
                  </a:outerShdw>
                </a:effectLst>
              </a:rPr>
              <a:t>Виды задач: </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dirty="0"/>
              <a:t/>
            </a:r>
            <a:br>
              <a:rPr lang="ru-RU" sz="4000" dirty="0"/>
            </a:br>
            <a:endParaRPr lang="ru-RU" sz="4000" dirty="0"/>
          </a:p>
        </p:txBody>
      </p:sp>
      <p:sp>
        <p:nvSpPr>
          <p:cNvPr id="5" name="Текст 4"/>
          <p:cNvSpPr>
            <a:spLocks noGrp="1"/>
          </p:cNvSpPr>
          <p:nvPr>
            <p:ph type="body" idx="1"/>
          </p:nvPr>
        </p:nvSpPr>
        <p:spPr>
          <a:xfrm>
            <a:off x="1456267" y="2348880"/>
            <a:ext cx="6231467" cy="2685965"/>
          </a:xfrm>
        </p:spPr>
        <p:txBody>
          <a:bodyPr>
            <a:normAutofit/>
          </a:bodyPr>
          <a:lstStyle/>
          <a:p>
            <a:pPr marL="342900" indent="-342900" algn="l">
              <a:buFont typeface="Wingdings" pitchFamily="2" charset="2"/>
              <a:buChar char="q"/>
            </a:pPr>
            <a:r>
              <a:rPr lang="ru-RU" sz="2400" b="1" dirty="0" smtClean="0">
                <a:latin typeface="+mj-lt"/>
              </a:rPr>
              <a:t>Простые</a:t>
            </a:r>
            <a:r>
              <a:rPr lang="ru-RU" sz="2400" b="1" dirty="0">
                <a:latin typeface="+mj-lt"/>
              </a:rPr>
              <a:t>; </a:t>
            </a:r>
            <a:endParaRPr lang="ru-RU" sz="2400" b="1" dirty="0" smtClean="0">
              <a:latin typeface="+mj-lt"/>
            </a:endParaRPr>
          </a:p>
          <a:p>
            <a:pPr marL="342900" indent="-342900" algn="l">
              <a:buFont typeface="Wingdings" pitchFamily="2" charset="2"/>
              <a:buChar char="q"/>
            </a:pPr>
            <a:r>
              <a:rPr lang="ru-RU" sz="2400" b="1" dirty="0" smtClean="0">
                <a:latin typeface="+mj-lt"/>
              </a:rPr>
              <a:t>Текстовые</a:t>
            </a:r>
            <a:r>
              <a:rPr lang="ru-RU" sz="2400" b="1" dirty="0">
                <a:latin typeface="+mj-lt"/>
              </a:rPr>
              <a:t>; </a:t>
            </a:r>
            <a:endParaRPr lang="ru-RU" sz="2400" b="1" dirty="0" smtClean="0">
              <a:latin typeface="+mj-lt"/>
            </a:endParaRPr>
          </a:p>
          <a:p>
            <a:pPr marL="342900" indent="-342900" algn="l">
              <a:buFont typeface="Wingdings" pitchFamily="2" charset="2"/>
              <a:buChar char="q"/>
            </a:pPr>
            <a:r>
              <a:rPr lang="ru-RU" sz="2400" b="1" dirty="0" smtClean="0">
                <a:latin typeface="+mj-lt"/>
              </a:rPr>
              <a:t>Составные</a:t>
            </a:r>
            <a:r>
              <a:rPr lang="ru-RU" sz="2400" b="1" dirty="0">
                <a:latin typeface="+mj-lt"/>
              </a:rPr>
              <a:t>; </a:t>
            </a:r>
            <a:endParaRPr lang="ru-RU" sz="2400" b="1" dirty="0" smtClean="0">
              <a:latin typeface="+mj-lt"/>
            </a:endParaRPr>
          </a:p>
          <a:p>
            <a:pPr marL="342900" indent="-342900" algn="l">
              <a:buFont typeface="Wingdings" pitchFamily="2" charset="2"/>
              <a:buChar char="q"/>
            </a:pPr>
            <a:r>
              <a:rPr lang="ru-RU" sz="2400" b="1" dirty="0" smtClean="0">
                <a:latin typeface="+mj-lt"/>
              </a:rPr>
              <a:t>Обратные</a:t>
            </a:r>
            <a:endParaRPr lang="ru-RU" sz="2400" b="1" dirty="0">
              <a:latin typeface="+mj-lt"/>
            </a:endParaRPr>
          </a:p>
        </p:txBody>
      </p:sp>
    </p:spTree>
    <p:extLst>
      <p:ext uri="{BB962C8B-B14F-4D97-AF65-F5344CB8AC3E}">
        <p14:creationId xmlns:p14="http://schemas.microsoft.com/office/powerpoint/2010/main" val="26229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03648" y="1124744"/>
            <a:ext cx="6254044" cy="1362075"/>
          </a:xfrm>
        </p:spPr>
        <p:txBody>
          <a:bodyPr>
            <a:normAutofit fontScale="90000"/>
          </a:bodyPr>
          <a:lstStyle/>
          <a:p>
            <a:r>
              <a:rPr lang="ru-RU" sz="2700" b="1" dirty="0">
                <a:effectLst>
                  <a:outerShdw blurRad="38100" dist="38100" dir="2700000" algn="tl">
                    <a:srgbClr val="000000">
                      <a:alpha val="43137"/>
                    </a:srgbClr>
                  </a:outerShdw>
                </a:effectLst>
              </a:rPr>
              <a:t>Для того чтобы краткая запись в максимальной степени способствовала решению задачи, нужно: </a:t>
            </a:r>
            <a:r>
              <a:rPr lang="ru-RU" dirty="0"/>
              <a:t/>
            </a:r>
            <a:br>
              <a:rPr lang="ru-RU" dirty="0"/>
            </a:br>
            <a:endParaRPr lang="ru-RU" dirty="0"/>
          </a:p>
        </p:txBody>
      </p:sp>
      <p:sp>
        <p:nvSpPr>
          <p:cNvPr id="4" name="Текст 3"/>
          <p:cNvSpPr>
            <a:spLocks noGrp="1"/>
          </p:cNvSpPr>
          <p:nvPr>
            <p:ph type="body" idx="1"/>
          </p:nvPr>
        </p:nvSpPr>
        <p:spPr>
          <a:xfrm>
            <a:off x="1456267" y="2132856"/>
            <a:ext cx="6231467" cy="3888432"/>
          </a:xfrm>
        </p:spPr>
        <p:txBody>
          <a:bodyPr>
            <a:normAutofit fontScale="92500" lnSpcReduction="10000"/>
          </a:bodyPr>
          <a:lstStyle/>
          <a:p>
            <a:pPr algn="l" fontAlgn="base"/>
            <a:r>
              <a:rPr lang="ru-RU" sz="2400" dirty="0"/>
              <a:t>1).Краткую запись составлять на основе анализа текста задачи; </a:t>
            </a:r>
            <a:br>
              <a:rPr lang="ru-RU" sz="2400" dirty="0"/>
            </a:br>
            <a:r>
              <a:rPr lang="ru-RU" sz="2400" dirty="0"/>
              <a:t> </a:t>
            </a:r>
            <a:r>
              <a:rPr lang="ru-RU" sz="2400" dirty="0" smtClean="0"/>
              <a:t>2</a:t>
            </a:r>
            <a:r>
              <a:rPr lang="ru-RU" sz="2400" dirty="0"/>
              <a:t>). В краткой записи должно быть минимальное количество условных обозначений; </a:t>
            </a:r>
            <a:br>
              <a:rPr lang="ru-RU" sz="2400" dirty="0"/>
            </a:br>
            <a:r>
              <a:rPr lang="ru-RU" sz="2400" dirty="0" smtClean="0"/>
              <a:t> </a:t>
            </a:r>
            <a:r>
              <a:rPr lang="ru-RU" sz="2400" dirty="0"/>
              <a:t>3). Количество вопросительных знаков в краткой записи должно соответствовать</a:t>
            </a:r>
          </a:p>
          <a:p>
            <a:pPr algn="l" fontAlgn="base"/>
            <a:r>
              <a:rPr lang="ru-RU" sz="2400" dirty="0"/>
              <a:t>количеству действий в задачи; </a:t>
            </a:r>
          </a:p>
          <a:p>
            <a:pPr algn="l" fontAlgn="base"/>
            <a:r>
              <a:rPr lang="ru-RU" sz="2400" dirty="0"/>
              <a:t>4). Форму краткой записи выбирать такую, чтобы она более наглядно представляла условие задачи. </a:t>
            </a:r>
          </a:p>
          <a:p>
            <a:endParaRPr lang="ru-RU" dirty="0"/>
          </a:p>
        </p:txBody>
      </p:sp>
    </p:spTree>
    <p:extLst>
      <p:ext uri="{BB962C8B-B14F-4D97-AF65-F5344CB8AC3E}">
        <p14:creationId xmlns:p14="http://schemas.microsoft.com/office/powerpoint/2010/main" val="155119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1331640" y="1127731"/>
            <a:ext cx="6964362" cy="738188"/>
          </a:xfrm>
        </p:spPr>
        <p:txBody>
          <a:bodyPr>
            <a:normAutofit fontScale="90000"/>
          </a:bodyPr>
          <a:lstStyle/>
          <a:p>
            <a:r>
              <a:rPr lang="ru-RU" sz="2700" b="1" dirty="0">
                <a:effectLst>
                  <a:outerShdw blurRad="38100" dist="38100" dir="2700000" algn="tl">
                    <a:srgbClr val="000000">
                      <a:alpha val="43137"/>
                    </a:srgbClr>
                  </a:outerShdw>
                </a:effectLst>
              </a:rPr>
              <a:t>Задачи на нахождение суммы или одного из слагаемых</a:t>
            </a:r>
            <a:r>
              <a:rPr lang="ru-RU" sz="2700" b="1" dirty="0"/>
              <a:t>.</a:t>
            </a:r>
            <a:r>
              <a:rPr lang="ru-RU" dirty="0"/>
              <a:t/>
            </a:r>
            <a:br>
              <a:rPr lang="ru-RU" dirty="0"/>
            </a:br>
            <a:endParaRPr lang="ru-RU" dirty="0"/>
          </a:p>
        </p:txBody>
      </p:sp>
      <p:pic>
        <p:nvPicPr>
          <p:cNvPr id="2051" name="Picture 3"/>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844823"/>
            <a:ext cx="8851381"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5" y="1844824"/>
            <a:ext cx="11763340"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915" y="4149080"/>
            <a:ext cx="10844169"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89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484784"/>
            <a:ext cx="6965245" cy="1202485"/>
          </a:xfrm>
        </p:spPr>
        <p:txBody>
          <a:bodyPr>
            <a:normAutofit fontScale="90000"/>
          </a:bodyPr>
          <a:lstStyle/>
          <a:p>
            <a:r>
              <a:rPr lang="ru-RU" sz="2200" b="1" dirty="0">
                <a:effectLst>
                  <a:outerShdw blurRad="38100" dist="38100" dir="2700000" algn="tl">
                    <a:srgbClr val="000000">
                      <a:alpha val="43137"/>
                    </a:srgbClr>
                  </a:outerShdw>
                </a:effectLst>
              </a:rPr>
              <a:t>Задачи на увеличение (уменьшение) числа на несколько единиц  ( в несколько раз) в прямой и косвенной форме, задачи на разностное сравнение.</a:t>
            </a:r>
            <a:r>
              <a:rPr lang="ru-RU" dirty="0"/>
              <a:t/>
            </a:r>
            <a:br>
              <a:rPr lang="ru-RU" dirty="0"/>
            </a:br>
            <a:r>
              <a:rPr lang="ru-RU" b="1" dirty="0"/>
              <a:t> </a:t>
            </a:r>
            <a:r>
              <a:rPr lang="ru-RU" dirty="0"/>
              <a:t/>
            </a:r>
            <a:br>
              <a:rPr lang="ru-RU" dirty="0"/>
            </a:b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723" y="1916832"/>
            <a:ext cx="5938837"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722" y="3356992"/>
            <a:ext cx="5938837" cy="12874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292" y="4644455"/>
            <a:ext cx="5938837" cy="99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2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052736"/>
            <a:ext cx="6965245" cy="739210"/>
          </a:xfrm>
        </p:spPr>
        <p:txBody>
          <a:bodyPr>
            <a:normAutofit fontScale="90000"/>
          </a:bodyPr>
          <a:lstStyle/>
          <a:p>
            <a:r>
              <a:rPr lang="ru-RU" sz="2200" b="1" dirty="0">
                <a:effectLst>
                  <a:outerShdw blurRad="38100" dist="38100" dir="2700000" algn="tl">
                    <a:srgbClr val="000000">
                      <a:alpha val="43137"/>
                    </a:srgbClr>
                  </a:outerShdw>
                </a:effectLst>
              </a:rPr>
              <a:t>Задачи на нахождение остатка, уменьшаемого, вычитаемого.</a:t>
            </a:r>
            <a:r>
              <a:rPr lang="ru-RU" dirty="0"/>
              <a:t/>
            </a:r>
            <a:br>
              <a:rPr lang="ru-RU" dirty="0"/>
            </a:b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84784"/>
            <a:ext cx="6840760" cy="482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2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200" b="1" dirty="0">
                <a:effectLst>
                  <a:outerShdw blurRad="38100" dist="38100" dir="2700000" algn="tl">
                    <a:srgbClr val="000000">
                      <a:alpha val="43137"/>
                    </a:srgbClr>
                  </a:outerShdw>
                </a:effectLst>
              </a:rPr>
              <a:t>Задачи на нахождение суммы (составные</a:t>
            </a:r>
            <a:r>
              <a:rPr lang="ru-RU" sz="2200" b="1" i="1" dirty="0">
                <a:effectLst>
                  <a:outerShdw blurRad="38100" dist="38100" dir="2700000" algn="tl">
                    <a:srgbClr val="000000">
                      <a:alpha val="43137"/>
                    </a:srgbClr>
                  </a:outerShdw>
                </a:effectLst>
              </a:rPr>
              <a:t>) задачи на увеличение (уменьшение) числа на несколько единиц в прямой и косвенной форме.</a:t>
            </a:r>
            <a:r>
              <a:rPr lang="ru-RU" dirty="0"/>
              <a:t/>
            </a:r>
            <a:br>
              <a:rPr lang="ru-RU" dirty="0"/>
            </a:b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772816"/>
            <a:ext cx="4102755" cy="472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894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33</TotalTime>
  <Words>137</Words>
  <Application>Microsoft Office PowerPoint</Application>
  <PresentationFormat>Экран (4:3)</PresentationFormat>
  <Paragraphs>22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Кнопка</vt:lpstr>
      <vt:lpstr>Виды и типы задач в начальной школе.</vt:lpstr>
      <vt:lpstr>Решение задач - это важнейшее средство формирования математических знаний, умений, навыков учащихся, но в то же время- это одна из основных форм изучения математики, а также средство математического развития ребенка.  </vt:lpstr>
      <vt:lpstr>С методической точки зрения для полноценной работы над задачей ученик должен:  </vt:lpstr>
      <vt:lpstr>Виды задач:   </vt:lpstr>
      <vt:lpstr>Для того чтобы краткая запись в максимальной степени способствовала решению задачи, нужно:  </vt:lpstr>
      <vt:lpstr>Задачи на нахождение суммы или одного из слагаемых. </vt:lpstr>
      <vt:lpstr>Задачи на увеличение (уменьшение) числа на несколько единиц  ( в несколько раз) в прямой и косвенной форме, задачи на разностное сравнение.   </vt:lpstr>
      <vt:lpstr>Задачи на нахождение остатка, уменьшаемого, вычитаемого. </vt:lpstr>
      <vt:lpstr>Задачи на нахождение суммы (составные) задачи на увеличение (уменьшение) числа на несколько единиц в прямой и косвенной форме. </vt:lpstr>
      <vt:lpstr>Презентация PowerPoint</vt:lpstr>
      <vt:lpstr>    ПАМЯТКА (алгоритм)  «КАК РЕШАТЬ ЗАДАЧИ»  1. Прочитай задачу и представь себе то, о чем в ней говорится.  2. Выдели условие и вопрос. 3. Запиши условие кратко или выполни чертёж. 4. Подумай можно ли сразу ответить на вопрос задачи. Если нет, то почему. Что надо узнать сначала, что потом? 5. Составь план решения. 6. Выполни решение. 7. Проверь решение и запиши ответ задачи.  Примерный план ответа-рассуждения ребенка при решении задачи: Анализ задачи. 1. Известно, что … (расскажи условие задачи) 2. Надо узнать… (повтори вопрос) 3. Чтобы ответить на вопрос задачи, надо … 4. Сразу мы не можем ответить на вопрос задачи, так как не знаем… 5. Поэтому в первом действии мы узнаем … 6. Во втором действии мы ответим на вопрос задачи. Для этого … ( какое действие выполняем) </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и типы задач в начальной школе.</dc:title>
  <dc:creator>Светлана Сапогина</dc:creator>
  <cp:lastModifiedBy>Светлана Сапогина</cp:lastModifiedBy>
  <cp:revision>4</cp:revision>
  <dcterms:created xsi:type="dcterms:W3CDTF">2016-01-17T17:10:30Z</dcterms:created>
  <dcterms:modified xsi:type="dcterms:W3CDTF">2016-01-17T17:44:12Z</dcterms:modified>
</cp:coreProperties>
</file>