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66FF33"/>
    <a:srgbClr val="AE4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0EF6E5-7CC7-421C-BA5C-6430DED185EA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40E709-9B82-4929-9920-D2B0101B9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рисунки\рисунки\21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8880"/>
            <a:ext cx="6624736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5" y="188640"/>
            <a:ext cx="8064897" cy="2952328"/>
          </a:xfrm>
          <a:noFill/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>Формирование </a:t>
            </a:r>
            <a:r>
              <a:rPr lang="ru-RU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>коллектива </a:t>
            </a:r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</a:br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>младших </a:t>
            </a:r>
            <a:r>
              <a:rPr lang="ru-RU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>школьников в </a:t>
            </a:r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</a:br>
            <a:r>
              <a:rPr lang="ru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>условиях </a:t>
            </a:r>
            <a:r>
              <a:rPr lang="ru-RU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</a:rPr>
              <a:t>внедрения  ФГОС</a:t>
            </a:r>
          </a:p>
        </p:txBody>
      </p:sp>
    </p:spTree>
    <p:extLst>
      <p:ext uri="{BB962C8B-B14F-4D97-AF65-F5344CB8AC3E}">
        <p14:creationId xmlns:p14="http://schemas.microsoft.com/office/powerpoint/2010/main" val="260369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:\Мои рисунки\рисунки\1191269027_c4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0298"/>
            <a:ext cx="4067944" cy="5037701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04664"/>
            <a:ext cx="9143999" cy="5110504"/>
          </a:xfrm>
          <a:noFill/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</a:rPr>
              <a:t>«</a:t>
            </a:r>
            <a:r>
              <a:rPr lang="ru-RU" dirty="0">
                <a:solidFill>
                  <a:srgbClr val="002060"/>
                </a:solidFill>
                <a:effectLst/>
              </a:rPr>
              <a:t>То, что дети могут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сделать    вместе </a:t>
            </a:r>
            <a:r>
              <a:rPr lang="ru-RU" dirty="0">
                <a:solidFill>
                  <a:srgbClr val="002060"/>
                </a:solidFill>
                <a:effectLst/>
              </a:rPr>
              <a:t>сегодня, </a:t>
            </a:r>
            <a:br>
              <a:rPr lang="ru-RU" dirty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     завтра </a:t>
            </a:r>
            <a:r>
              <a:rPr lang="ru-RU" dirty="0">
                <a:solidFill>
                  <a:srgbClr val="002060"/>
                </a:solidFill>
                <a:effectLst/>
              </a:rPr>
              <a:t>каждый из них может сделать самостоятельно».</a:t>
            </a:r>
            <a:br>
              <a:rPr lang="ru-RU" dirty="0">
                <a:solidFill>
                  <a:srgbClr val="002060"/>
                </a:solidFill>
                <a:effectLst/>
              </a:rPr>
            </a:br>
            <a:r>
              <a:rPr lang="ru-RU" dirty="0" smtClean="0">
                <a:solidFill>
                  <a:srgbClr val="002060"/>
                </a:solidFill>
                <a:effectLst/>
              </a:rPr>
              <a:t>                               </a:t>
            </a:r>
            <a:br>
              <a:rPr lang="ru-RU" dirty="0" smtClean="0">
                <a:solidFill>
                  <a:srgbClr val="002060"/>
                </a:solidFill>
                <a:effectLst/>
              </a:rPr>
            </a:br>
            <a:r>
              <a:rPr lang="ru-RU" dirty="0">
                <a:solidFill>
                  <a:srgbClr val="002060"/>
                </a:solidFill>
                <a:effectLst/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                               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>Л</a:t>
            </a:r>
            <a:r>
              <a:rPr lang="ru-RU" sz="3600" dirty="0">
                <a:solidFill>
                  <a:srgbClr val="002060"/>
                </a:solidFill>
                <a:effectLst/>
              </a:rPr>
              <a:t>. Выготский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ои рисунки\рисунки\PD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9800"/>
            <a:ext cx="428625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68580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</a:rPr>
              <a:t/>
            </a:r>
            <a:b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</a:rPr>
            </a:br>
            <a: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Реализация идеологической </a:t>
            </a:r>
            <a:r>
              <a:rPr lang="ru-RU" dirty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основы ФГОС – </a:t>
            </a:r>
            <a: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концепция духовно нравственного</a:t>
            </a:r>
            <a:b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</a:br>
            <a: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развития и</a:t>
            </a:r>
            <a:r>
              <a:rPr lang="ru-RU" dirty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 </a:t>
            </a:r>
            <a: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воспитания  личности </a:t>
            </a:r>
            <a:b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</a:br>
            <a:r>
              <a:rPr lang="ru-RU" dirty="0" smtClean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гражданина </a:t>
            </a:r>
            <a:r>
              <a:rPr lang="ru-RU" dirty="0">
                <a:ln w="38100">
                  <a:solidFill>
                    <a:srgbClr val="FF0000"/>
                  </a:solidFill>
                </a:ln>
                <a:solidFill>
                  <a:srgbClr val="002060"/>
                </a:solidFill>
                <a:effectLst/>
              </a:rPr>
              <a:t>России.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08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573016"/>
            <a:ext cx="385192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0"/>
            <a:ext cx="8424935" cy="6813376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u="sng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sz="3200" u="sng" dirty="0">
                <a:solidFill>
                  <a:schemeClr val="tx1"/>
                </a:solidFill>
                <a:effectLst/>
              </a:rPr>
              <a:t>учебниках «Школа России» системно </a:t>
            </a:r>
            <a:r>
              <a:rPr lang="ru-RU" sz="3200" u="sng" dirty="0" smtClean="0">
                <a:solidFill>
                  <a:schemeClr val="tx1"/>
                </a:solidFill>
                <a:effectLst/>
              </a:rPr>
              <a:t>    выстроено: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Воспитание  </a:t>
            </a:r>
            <a:r>
              <a:rPr lang="ru-RU" sz="2800" dirty="0">
                <a:solidFill>
                  <a:schemeClr val="tx1"/>
                </a:solidFill>
                <a:effectLst/>
              </a:rPr>
              <a:t>и развитие качеств личности на основе толерантности, диалога культур и уважения многонационального, поликультурного и поликонфессионального состава России.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>Включение учащихся в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разнообразные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виды </a:t>
            </a:r>
            <a:r>
              <a:rPr lang="ru-RU" sz="2800" dirty="0">
                <a:solidFill>
                  <a:schemeClr val="tx1"/>
                </a:solidFill>
                <a:effectLst/>
              </a:rPr>
              <a:t>деятельности: учебную,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трудовую</a:t>
            </a:r>
            <a:r>
              <a:rPr lang="ru-RU" sz="2800" dirty="0">
                <a:solidFill>
                  <a:schemeClr val="tx1"/>
                </a:solidFill>
                <a:effectLst/>
              </a:rPr>
              <a:t>, игровую,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моделирующую,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800" dirty="0">
                <a:solidFill>
                  <a:schemeClr val="tx1"/>
                </a:solidFill>
                <a:effectLst/>
              </a:rPr>
              <a:t>речевую,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информационно-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коммуникативную</a:t>
            </a:r>
            <a:r>
              <a:rPr lang="ru-RU" sz="2800" dirty="0">
                <a:solidFill>
                  <a:schemeClr val="tx1"/>
                </a:solidFill>
                <a:effectLst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проблемно </a:t>
            </a:r>
            <a:r>
              <a:rPr lang="ru-RU" sz="2800" dirty="0">
                <a:solidFill>
                  <a:schemeClr val="tx1"/>
                </a:solidFill>
                <a:effectLst/>
              </a:rPr>
              <a:t>– поисковую и др.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227027" y="1124744"/>
            <a:ext cx="22225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94138" y="3318365"/>
            <a:ext cx="288032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24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артинки\каотинки\6a0105358b73d4970c010536be1d18970b-800w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80300"/>
            <a:ext cx="3203848" cy="20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52927" cy="640871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solidFill>
                  <a:schemeClr val="tx1"/>
                </a:solidFill>
                <a:effectLst/>
              </a:rPr>
              <a:t>Достижение планируемых результатов образования ( предметных,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метапредметных и </a:t>
            </a:r>
            <a:r>
              <a:rPr lang="ru-RU" sz="3200" dirty="0">
                <a:solidFill>
                  <a:schemeClr val="tx1"/>
                </a:solidFill>
                <a:effectLst/>
              </a:rPr>
              <a:t>личностных)  на различных этапах обучения посредством формирования УУД.</a:t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Включение в различные учебные курсы единой воспитательной тематики (Дом. Семья. Родина. Дружба. Здоровье и безопасность и др.)  через художественные и научно познавательные тексты, текстовые задачи, социальные рубрики учебников</a:t>
            </a:r>
          </a:p>
        </p:txBody>
      </p:sp>
      <p:sp>
        <p:nvSpPr>
          <p:cNvPr id="5" name="5-конечная звезда 4"/>
          <p:cNvSpPr/>
          <p:nvPr/>
        </p:nvSpPr>
        <p:spPr>
          <a:xfrm>
            <a:off x="257507" y="2780928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257507" y="316124"/>
            <a:ext cx="280548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6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924944"/>
            <a:ext cx="2771800" cy="380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470" y="260648"/>
            <a:ext cx="8374018" cy="6408712"/>
          </a:xfrm>
        </p:spPr>
        <p:txBody>
          <a:bodyPr/>
          <a:lstStyle/>
          <a:p>
            <a:pPr marL="0" indent="0" algn="l">
              <a:buNone/>
            </a:pPr>
            <a:r>
              <a:rPr lang="ru-RU" sz="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800" dirty="0" smtClean="0">
                <a:solidFill>
                  <a:schemeClr val="tx1"/>
                </a:solidFill>
                <a:effectLst/>
              </a:rPr>
            </a:br>
            <a:r>
              <a:rPr lang="ru-RU" sz="800" dirty="0">
                <a:solidFill>
                  <a:schemeClr val="tx1"/>
                </a:solidFill>
                <a:effectLst/>
              </a:rPr>
              <a:t/>
            </a:r>
            <a:br>
              <a:rPr lang="ru-RU" sz="800" dirty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Реализация </a:t>
            </a:r>
            <a:r>
              <a:rPr lang="ru-RU" sz="3200" dirty="0">
                <a:solidFill>
                  <a:schemeClr val="tx1"/>
                </a:solidFill>
                <a:effectLst/>
              </a:rPr>
              <a:t>деятельных способов организации учебного процесса в различные виды взаимодействия и сотрудничества.</a:t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Учёт индивидуальных, возрастных, психологических и физиологических особенностей учащихся</a:t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Обеспечение преемственности дошкольного, начального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>и</a:t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dirty="0">
                <a:solidFill>
                  <a:schemeClr val="tx1"/>
                </a:solidFill>
                <a:effectLst/>
              </a:rPr>
              <a:t>основного общего образования.</a:t>
            </a:r>
          </a:p>
        </p:txBody>
      </p:sp>
      <p:sp>
        <p:nvSpPr>
          <p:cNvPr id="3" name="5-конечная звезда 2"/>
          <p:cNvSpPr/>
          <p:nvPr/>
        </p:nvSpPr>
        <p:spPr>
          <a:xfrm>
            <a:off x="291610" y="739276"/>
            <a:ext cx="204076" cy="3006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260321" y="2636912"/>
            <a:ext cx="206881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249121" y="4137729"/>
            <a:ext cx="216024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1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:\Мои рисунки\рисунки\ka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28" y="2857472"/>
            <a:ext cx="3143272" cy="4000528"/>
          </a:xfrm>
          <a:prstGeom prst="ellipse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u="sng" dirty="0" smtClean="0">
                <a:solidFill>
                  <a:srgbClr val="FF0000"/>
                </a:solidFill>
                <a:effectLst/>
              </a:rPr>
              <a:t>Проектная </a:t>
            </a:r>
            <a:r>
              <a:rPr lang="ru-RU" sz="3600" u="sng" dirty="0">
                <a:solidFill>
                  <a:srgbClr val="FF0000"/>
                </a:solidFill>
                <a:effectLst/>
              </a:rPr>
              <a:t>деятельность учащихся </a:t>
            </a:r>
            <a:r>
              <a:rPr lang="ru-RU" sz="2800" dirty="0">
                <a:solidFill>
                  <a:srgbClr val="FF0000"/>
                </a:solidFill>
                <a:effectLst/>
              </a:rPr>
              <a:t>- 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это</a:t>
            </a:r>
            <a:r>
              <a:rPr lang="ru-RU" sz="3200" b="0" dirty="0">
                <a:solidFill>
                  <a:srgbClr val="7030A0"/>
                </a:solidFill>
                <a:effectLst/>
              </a:rPr>
              <a:t> 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возможность развития проектного мышления. То есть способности определять дальнюю и ближнюю 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перспективу достаточно 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долго удерживать цель своих действий, намечать план и находить ресурсы для 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его</a:t>
            </a:r>
            <a:br>
              <a:rPr lang="ru-RU" sz="3200" b="0" dirty="0" smtClean="0">
                <a:solidFill>
                  <a:srgbClr val="002060"/>
                </a:solidFill>
                <a:effectLst/>
              </a:rPr>
            </a:br>
            <a:r>
              <a:rPr lang="ru-RU" sz="3200" b="0" dirty="0" smtClean="0">
                <a:solidFill>
                  <a:srgbClr val="002060"/>
                </a:solidFill>
                <a:effectLst/>
              </a:rPr>
              <a:t>реализации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. Оценивать результат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,</a:t>
            </a:r>
            <a:br>
              <a:rPr lang="ru-RU" sz="3200" b="0" dirty="0" smtClean="0">
                <a:solidFill>
                  <a:srgbClr val="002060"/>
                </a:solidFill>
                <a:effectLst/>
              </a:rPr>
            </a:br>
            <a:r>
              <a:rPr lang="ru-RU" sz="32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соотносить его с 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поставленной</a:t>
            </a:r>
            <a:br>
              <a:rPr lang="ru-RU" sz="3200" b="0" dirty="0" smtClean="0">
                <a:solidFill>
                  <a:srgbClr val="002060"/>
                </a:solidFill>
                <a:effectLst/>
              </a:rPr>
            </a:br>
            <a:r>
              <a:rPr lang="ru-RU" sz="3200" b="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целью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.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800" dirty="0" smtClean="0">
                <a:solidFill>
                  <a:srgbClr val="FF0000"/>
                </a:solidFill>
                <a:effectLst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600" u="sng" dirty="0">
                <a:solidFill>
                  <a:srgbClr val="FF0000"/>
                </a:solidFill>
                <a:effectLst/>
              </a:rPr>
              <a:t>Проектный тип </a:t>
            </a:r>
            <a:r>
              <a:rPr lang="ru-RU" sz="3600" u="sng" dirty="0" smtClean="0">
                <a:solidFill>
                  <a:srgbClr val="FF0000"/>
                </a:solidFill>
                <a:effectLst/>
              </a:rPr>
              <a:t>мышления-</a:t>
            </a:r>
            <a:r>
              <a:rPr lang="ru-RU" sz="36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</a:rPr>
            </a:br>
            <a:r>
              <a:rPr lang="ru-RU" sz="3600" dirty="0">
                <a:solidFill>
                  <a:srgbClr val="7030A0"/>
                </a:solidFill>
                <a:effectLst/>
              </a:rPr>
              <a:t> </a:t>
            </a:r>
            <a:r>
              <a:rPr lang="ru-RU" sz="3600" dirty="0" smtClean="0">
                <a:solidFill>
                  <a:srgbClr val="7030A0"/>
                </a:solidFill>
                <a:effectLst/>
              </a:rPr>
              <a:t>   </a:t>
            </a:r>
            <a:r>
              <a:rPr lang="ru-RU" sz="3600" b="0" dirty="0" smtClean="0">
                <a:solidFill>
                  <a:srgbClr val="002060"/>
                </a:solidFill>
                <a:effectLst/>
              </a:rPr>
              <a:t>это 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залог 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дальнейшего 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200" b="0" dirty="0" smtClean="0">
                <a:solidFill>
                  <a:srgbClr val="002060"/>
                </a:solidFill>
                <a:effectLst/>
              </a:rPr>
            </a:br>
            <a:r>
              <a:rPr lang="ru-RU" sz="3200" b="0" dirty="0">
                <a:solidFill>
                  <a:srgbClr val="002060"/>
                </a:solidFill>
                <a:effectLst/>
              </a:rPr>
              <a:t> 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         успеха </a:t>
            </a:r>
            <a:r>
              <a:rPr lang="ru-RU" sz="3200" b="0" dirty="0">
                <a:solidFill>
                  <a:srgbClr val="002060"/>
                </a:solidFill>
                <a:effectLst/>
              </a:rPr>
              <a:t>в </a:t>
            </a:r>
            <a:r>
              <a:rPr lang="ru-RU" sz="3200" b="0" dirty="0" smtClean="0">
                <a:solidFill>
                  <a:srgbClr val="002060"/>
                </a:solidFill>
                <a:effectLst/>
              </a:rPr>
              <a:t>жизни.</a:t>
            </a:r>
            <a:r>
              <a:rPr lang="ru-RU" sz="3200" b="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200" b="0" dirty="0" smtClean="0">
                <a:solidFill>
                  <a:srgbClr val="FF0000"/>
                </a:solidFill>
                <a:effectLst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292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974</TotalTime>
  <Words>72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Воздушный поток</vt:lpstr>
      <vt:lpstr>Формирование коллектива  младших школьников в  условиях внедрения  ФГОС</vt:lpstr>
      <vt:lpstr>«То, что дети могут сделать    вместе сегодня,       завтра каждый из них может сделать самостоятельно».                                                                  Л. Выготский. </vt:lpstr>
      <vt:lpstr> Реализация идеологической основы ФГОС – концепция духовно нравственного развития и воспитания  личности  гражданина России. </vt:lpstr>
      <vt:lpstr>В учебниках «Школа России» системно     выстроено:  Воспитание  и развитие качеств личности на основе толерантности, диалога культур и уважения многонационального, поликультурного и поликонфессионального состава России. Включение учащихся в разнообразные виды деятельности: учебную,  трудовую, игровую, моделирующую,  речевую, информационно- коммуникативную,  проблемно – поисковую и др. </vt:lpstr>
      <vt:lpstr>Достижение планируемых результатов образования ( предметных, метапредметных и личностных)  на различных этапах обучения посредством формирования УУД. Включение в различные учебные курсы единой воспитательной тематики (Дом. Семья. Родина. Дружба. Здоровье и безопасность и др.)  через художественные и научно познавательные тексты, текстовые задачи, социальные рубрики учебников</vt:lpstr>
      <vt:lpstr>  Реализация деятельных способов организации учебного процесса в различные виды взаимодействия и сотрудничества. Учёт индивидуальных, возрастных, психологических и физиологических особенностей учащихся Обеспечение преемственности дошкольного, начального и  основного общего образования.</vt:lpstr>
      <vt:lpstr>Проектная деятельность учащихся - это возможность развития проектного мышления. То есть способности определять дальнюю и ближнюю перспективу достаточно долго удерживать цель своих действий, намечать план и находить ресурсы для его реализации. Оценивать результат,  соотносить его с поставленной  целью.  Проектный тип мышления-     это залог дальнейшего            успеха в жизни.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159</cp:revision>
  <dcterms:created xsi:type="dcterms:W3CDTF">2012-01-24T05:10:09Z</dcterms:created>
  <dcterms:modified xsi:type="dcterms:W3CDTF">2016-02-10T02:04:14Z</dcterms:modified>
</cp:coreProperties>
</file>