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61" r:id="rId7"/>
    <p:sldId id="257" r:id="rId8"/>
    <p:sldId id="258" r:id="rId9"/>
    <p:sldId id="259" r:id="rId10"/>
    <p:sldId id="260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5C16-A7BD-40AF-982C-E2ED1F57D26D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603D-90ED-4C09-A94A-5BA66338A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2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5C16-A7BD-40AF-982C-E2ED1F57D26D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603D-90ED-4C09-A94A-5BA66338A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63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5C16-A7BD-40AF-982C-E2ED1F57D26D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603D-90ED-4C09-A94A-5BA66338A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797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50083-52AD-4DBD-A4B2-16E5F7CBF6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5D11C-F327-4E2C-B10E-77931C731B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67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D8F5D-43CC-4597-B92F-C6D103FE9D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55AED-7BB7-4BF4-9E48-DF9822DD32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98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718F3-BE0C-4DB6-A528-AB876D5D84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8A661-2740-4184-9E98-48A7C23CE1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9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EB95-E863-4F8C-868E-8A4ECF86AE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90109-013D-4788-9F3B-618F91BF15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67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6BFC-8109-4953-B3DE-575A786B15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4AC5E-92D8-4CF1-8164-56E62AB832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29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E1869-DF4E-4162-B8F5-02528A465C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48F3-916C-4F08-BDDD-8BB998513C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27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D5711-AA7A-4F55-AB3E-284E67C0AE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C2442-F1B7-4B2B-8E73-66FEB64134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623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5CB28-FBB4-48AD-B1F6-0C6956103D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5680A-9801-45B4-8741-1FFC5A4C01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4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5C16-A7BD-40AF-982C-E2ED1F57D26D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603D-90ED-4C09-A94A-5BA66338A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49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8097C-C06B-456D-8136-D254DE0788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4470-8916-4377-BA25-038C000A4D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57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603D2-5DB1-447A-921F-668720E3F2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D4860-65D8-4D1B-9345-C0A16954BF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62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8DBF9-81FE-4DDB-B3EF-47F9E48979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985DB-6DCC-49D8-B672-98E7D96F1C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00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50083-52AD-4DBD-A4B2-16E5F7CBF6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5D11C-F327-4E2C-B10E-77931C731B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70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D8F5D-43CC-4597-B92F-C6D103FE9D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55AED-7BB7-4BF4-9E48-DF9822DD32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65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718F3-BE0C-4DB6-A528-AB876D5D84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8A661-2740-4184-9E98-48A7C23CE1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96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EB95-E863-4F8C-868E-8A4ECF86AE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90109-013D-4788-9F3B-618F91BF15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36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6BFC-8109-4953-B3DE-575A786B15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4AC5E-92D8-4CF1-8164-56E62AB832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68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E1869-DF4E-4162-B8F5-02528A465C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48F3-916C-4F08-BDDD-8BB998513C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8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D5711-AA7A-4F55-AB3E-284E67C0AE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C2442-F1B7-4B2B-8E73-66FEB64134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3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5C16-A7BD-40AF-982C-E2ED1F57D26D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603D-90ED-4C09-A94A-5BA66338A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181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5CB28-FBB4-48AD-B1F6-0C6956103D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5680A-9801-45B4-8741-1FFC5A4C01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47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8097C-C06B-456D-8136-D254DE0788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4470-8916-4377-BA25-038C000A4D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1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603D2-5DB1-447A-921F-668720E3F2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D4860-65D8-4D1B-9345-C0A16954BF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71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8DBF9-81FE-4DDB-B3EF-47F9E48979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985DB-6DCC-49D8-B672-98E7D96F1C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328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50083-52AD-4DBD-A4B2-16E5F7CBF6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5D11C-F327-4E2C-B10E-77931C731B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897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D8F5D-43CC-4597-B92F-C6D103FE9D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55AED-7BB7-4BF4-9E48-DF9822DD32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791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718F3-BE0C-4DB6-A528-AB876D5D84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8A661-2740-4184-9E98-48A7C23CE1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93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EB95-E863-4F8C-868E-8A4ECF86AE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90109-013D-4788-9F3B-618F91BF15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483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6BFC-8109-4953-B3DE-575A786B15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4AC5E-92D8-4CF1-8164-56E62AB832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255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E1869-DF4E-4162-B8F5-02528A465C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48F3-916C-4F08-BDDD-8BB998513C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0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5C16-A7BD-40AF-982C-E2ED1F57D26D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603D-90ED-4C09-A94A-5BA66338A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0591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D5711-AA7A-4F55-AB3E-284E67C0AE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C2442-F1B7-4B2B-8E73-66FEB64134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645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5CB28-FBB4-48AD-B1F6-0C6956103D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5680A-9801-45B4-8741-1FFC5A4C01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84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8097C-C06B-456D-8136-D254DE0788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4470-8916-4377-BA25-038C000A4D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101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603D2-5DB1-447A-921F-668720E3F2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D4860-65D8-4D1B-9345-C0A16954BF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88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8DBF9-81FE-4DDB-B3EF-47F9E48979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985DB-6DCC-49D8-B672-98E7D96F1C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78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50083-52AD-4DBD-A4B2-16E5F7CBF6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5D11C-F327-4E2C-B10E-77931C731B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880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D8F5D-43CC-4597-B92F-C6D103FE9D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55AED-7BB7-4BF4-9E48-DF9822DD32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781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718F3-BE0C-4DB6-A528-AB876D5D84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8A661-2740-4184-9E98-48A7C23CE1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844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EB95-E863-4F8C-868E-8A4ECF86AE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90109-013D-4788-9F3B-618F91BF15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096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6BFC-8109-4953-B3DE-575A786B15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4AC5E-92D8-4CF1-8164-56E62AB832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5C16-A7BD-40AF-982C-E2ED1F57D26D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603D-90ED-4C09-A94A-5BA66338A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7172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E1869-DF4E-4162-B8F5-02528A465C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48F3-916C-4F08-BDDD-8BB998513C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737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D5711-AA7A-4F55-AB3E-284E67C0AE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C2442-F1B7-4B2B-8E73-66FEB64134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38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5CB28-FBB4-48AD-B1F6-0C6956103D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5680A-9801-45B4-8741-1FFC5A4C01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755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8097C-C06B-456D-8136-D254DE0788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4470-8916-4377-BA25-038C000A4D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846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603D2-5DB1-447A-921F-668720E3F2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D4860-65D8-4D1B-9345-C0A16954BF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155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8DBF9-81FE-4DDB-B3EF-47F9E48979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985DB-6DCC-49D8-B672-98E7D96F1C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9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5C16-A7BD-40AF-982C-E2ED1F57D26D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603D-90ED-4C09-A94A-5BA66338A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310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5C16-A7BD-40AF-982C-E2ED1F57D26D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603D-90ED-4C09-A94A-5BA66338A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55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5C16-A7BD-40AF-982C-E2ED1F57D26D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603D-90ED-4C09-A94A-5BA66338A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09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5C16-A7BD-40AF-982C-E2ED1F57D26D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603D-90ED-4C09-A94A-5BA66338A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18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A5C16-A7BD-40AF-982C-E2ED1F57D26D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9603D-90ED-4C09-A94A-5BA66338A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14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83CD6A-65F1-4644-BDDE-7E00FDFF86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43CB5-5408-4C03-8766-8AAE2A5DCF2F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3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83CD6A-65F1-4644-BDDE-7E00FDFF86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43CB5-5408-4C03-8766-8AAE2A5DCF2F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1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83CD6A-65F1-4644-BDDE-7E00FDFF86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43CB5-5408-4C03-8766-8AAE2A5DCF2F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83CD6A-65F1-4644-BDDE-7E00FDFF86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43CB5-5408-4C03-8766-8AAE2A5DCF2F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4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\школа\345236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2" y="153938"/>
            <a:ext cx="8475536" cy="670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повторение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042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/>
          <p:cNvSpPr/>
          <p:nvPr/>
        </p:nvSpPr>
        <p:spPr bwMode="auto">
          <a:xfrm>
            <a:off x="4643438" y="2071688"/>
            <a:ext cx="4203700" cy="42037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err="1">
                <a:solidFill>
                  <a:prstClr val="white"/>
                </a:solidFill>
              </a:rPr>
              <a:t>ъъхзз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214313" y="2143125"/>
            <a:ext cx="4203700" cy="42037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err="1">
                <a:solidFill>
                  <a:prstClr val="white"/>
                </a:solidFill>
              </a:rPr>
              <a:t>ъъхзз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28750" y="5143500"/>
            <a:ext cx="85725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8625" y="4071938"/>
            <a:ext cx="85725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86063" y="4857750"/>
            <a:ext cx="85725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prstClr val="white"/>
                </a:solidFill>
              </a:rPr>
              <a:t>25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57250" y="2786063"/>
            <a:ext cx="85725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prstClr val="white"/>
                </a:solidFill>
              </a:rPr>
              <a:t>5</a:t>
            </a:r>
            <a:r>
              <a:rPr lang="ru-RU" sz="4800" dirty="0">
                <a:solidFill>
                  <a:prstClr val="white"/>
                </a:solidFill>
              </a:rPr>
              <a:t>1</a:t>
            </a:r>
            <a:r>
              <a:rPr lang="ru-RU" sz="28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929188" y="4214813"/>
            <a:ext cx="85725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prstClr val="white"/>
                </a:solidFill>
              </a:rPr>
              <a:t>6626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572250" y="2571750"/>
            <a:ext cx="85725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214938" y="2857500"/>
            <a:ext cx="85725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15063" y="5143500"/>
            <a:ext cx="85725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prstClr val="white"/>
                </a:solidFill>
              </a:rPr>
              <a:t>2355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928794" y="2357430"/>
            <a:ext cx="857256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71472" y="4071942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6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928926" y="4857760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5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571604" y="5143512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2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00100" y="2786058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4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857356" y="235743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10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358063" y="4643438"/>
            <a:ext cx="85725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357950" y="5143512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1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072066" y="4214818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2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357818" y="2857496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3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715140" y="2571744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4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500958" y="4643446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9</a:t>
            </a:r>
          </a:p>
        </p:txBody>
      </p:sp>
      <p:sp>
        <p:nvSpPr>
          <p:cNvPr id="21" name="Пирог 20"/>
          <p:cNvSpPr/>
          <p:nvPr/>
        </p:nvSpPr>
        <p:spPr>
          <a:xfrm>
            <a:off x="214313" y="2143125"/>
            <a:ext cx="4208462" cy="4238625"/>
          </a:xfrm>
          <a:prstGeom prst="pie">
            <a:avLst>
              <a:gd name="adj1" fmla="val 0"/>
              <a:gd name="adj2" fmla="val 18626918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ирог 4"/>
          <p:cNvSpPr/>
          <p:nvPr/>
        </p:nvSpPr>
        <p:spPr>
          <a:xfrm rot="316463">
            <a:off x="4614863" y="2041525"/>
            <a:ext cx="4208462" cy="4238625"/>
          </a:xfrm>
          <a:prstGeom prst="pie">
            <a:avLst>
              <a:gd name="adj1" fmla="val 0"/>
              <a:gd name="adj2" fmla="val 18626918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6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 t="3398" r="1666" b="48544"/>
          <a:stretch>
            <a:fillRect/>
          </a:stretch>
        </p:blipFill>
        <p:spPr bwMode="auto">
          <a:xfrm>
            <a:off x="3643313" y="0"/>
            <a:ext cx="17446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7" name="AutoShape 1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6300" y="6497638"/>
            <a:ext cx="647700" cy="360362"/>
          </a:xfrm>
          <a:prstGeom prst="actionButtonForwardNex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0268" name="Прямоугольник 30"/>
          <p:cNvSpPr>
            <a:spLocks noChangeArrowheads="1"/>
          </p:cNvSpPr>
          <p:nvPr/>
        </p:nvSpPr>
        <p:spPr bwMode="auto">
          <a:xfrm>
            <a:off x="1000125" y="214313"/>
            <a:ext cx="2635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FF0066"/>
                </a:solidFill>
                <a:latin typeface="Times New Roman" pitchFamily="18" charset="0"/>
              </a:rPr>
              <a:t>Найди сумму</a:t>
            </a:r>
            <a:endParaRPr lang="ru-RU" altLang="ru-RU" sz="3200">
              <a:solidFill>
                <a:srgbClr val="FF0066"/>
              </a:solidFill>
            </a:endParaRPr>
          </a:p>
        </p:txBody>
      </p:sp>
      <p:pic>
        <p:nvPicPr>
          <p:cNvPr id="10269" name="Picture 1" descr="C:\Documents and Settings\User\Мои документы\КАРТИНКИ\анимация насекомые\B_Fly1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928688"/>
            <a:ext cx="15525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Овальная выноска 34"/>
          <p:cNvSpPr/>
          <p:nvPr/>
        </p:nvSpPr>
        <p:spPr>
          <a:xfrm>
            <a:off x="5643563" y="155575"/>
            <a:ext cx="1428750" cy="957263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Овальная выноска 36"/>
          <p:cNvSpPr/>
          <p:nvPr/>
        </p:nvSpPr>
        <p:spPr>
          <a:xfrm>
            <a:off x="7215188" y="214313"/>
            <a:ext cx="1428750" cy="95726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857884" y="214290"/>
            <a:ext cx="9669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27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500958" y="214290"/>
            <a:ext cx="9669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810166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1267" name="Rectangle 3" descr="Букет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blipFill dpi="0" rotWithShape="0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50825" y="1341438"/>
            <a:ext cx="367347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>
                <a:solidFill>
                  <a:srgbClr val="660066"/>
                </a:solidFill>
              </a:rPr>
              <a:t>20 +        =54 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23850" y="2349500"/>
            <a:ext cx="3671888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>
                <a:solidFill>
                  <a:srgbClr val="660066"/>
                </a:solidFill>
              </a:rPr>
              <a:t>       - 18 = 30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23850" y="3500438"/>
            <a:ext cx="37433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>
                <a:solidFill>
                  <a:srgbClr val="660066"/>
                </a:solidFill>
              </a:rPr>
              <a:t>67 -        = 42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95288" y="4652963"/>
            <a:ext cx="4103687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>
                <a:solidFill>
                  <a:srgbClr val="660066"/>
                </a:solidFill>
              </a:rPr>
              <a:t>      + 15 = 76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4643438" y="1341438"/>
            <a:ext cx="424815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>
                <a:solidFill>
                  <a:srgbClr val="660066"/>
                </a:solidFill>
              </a:rPr>
              <a:t>99 -        = 87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572000" y="4652963"/>
            <a:ext cx="424815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>
                <a:solidFill>
                  <a:srgbClr val="660066"/>
                </a:solidFill>
              </a:rPr>
              <a:t>     -  22  = 44</a:t>
            </a:r>
          </a:p>
        </p:txBody>
      </p:sp>
      <p:sp>
        <p:nvSpPr>
          <p:cNvPr id="11283" name="Litebulb"/>
          <p:cNvSpPr>
            <a:spLocks noEditPoints="1" noChangeArrowheads="1"/>
          </p:cNvSpPr>
          <p:nvPr/>
        </p:nvSpPr>
        <p:spPr bwMode="auto">
          <a:xfrm>
            <a:off x="1547813" y="3124200"/>
            <a:ext cx="1225550" cy="13128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C0C0C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>
                <a:solidFill>
                  <a:prstClr val="black"/>
                </a:solidFill>
              </a:rPr>
              <a:t> </a:t>
            </a:r>
            <a:r>
              <a:rPr lang="ru-RU" altLang="ru-RU" sz="3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1286" name="Litebulb"/>
          <p:cNvSpPr>
            <a:spLocks noEditPoints="1" noChangeArrowheads="1"/>
          </p:cNvSpPr>
          <p:nvPr/>
        </p:nvSpPr>
        <p:spPr bwMode="auto">
          <a:xfrm>
            <a:off x="1500188" y="1143000"/>
            <a:ext cx="1160462" cy="13255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C0C0C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>
                <a:solidFill>
                  <a:prstClr val="black"/>
                </a:solidFill>
              </a:rPr>
              <a:t> </a:t>
            </a:r>
            <a:r>
              <a:rPr lang="ru-RU" altLang="ru-RU" sz="3600" b="1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11287" name="Litebulb"/>
          <p:cNvSpPr>
            <a:spLocks noEditPoints="1" noChangeArrowheads="1"/>
          </p:cNvSpPr>
          <p:nvPr/>
        </p:nvSpPr>
        <p:spPr bwMode="auto">
          <a:xfrm>
            <a:off x="323850" y="2217738"/>
            <a:ext cx="1123950" cy="1282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C0C0C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11288" name="Litebulb"/>
          <p:cNvSpPr>
            <a:spLocks noEditPoints="1" noChangeArrowheads="1"/>
          </p:cNvSpPr>
          <p:nvPr/>
        </p:nvSpPr>
        <p:spPr bwMode="auto">
          <a:xfrm>
            <a:off x="5867400" y="1208088"/>
            <a:ext cx="1131888" cy="1219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C0C0C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>
                <a:solidFill>
                  <a:prstClr val="black"/>
                </a:solidFill>
              </a:rPr>
              <a:t> </a:t>
            </a:r>
            <a:r>
              <a:rPr lang="ru-RU" altLang="ru-RU" sz="3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289" name="Litebulb"/>
          <p:cNvSpPr>
            <a:spLocks noEditPoints="1" noChangeArrowheads="1"/>
          </p:cNvSpPr>
          <p:nvPr/>
        </p:nvSpPr>
        <p:spPr bwMode="auto">
          <a:xfrm>
            <a:off x="250825" y="4518025"/>
            <a:ext cx="1133475" cy="12160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C0C0C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>
                <a:solidFill>
                  <a:prstClr val="black"/>
                </a:solidFill>
              </a:rPr>
              <a:t> </a:t>
            </a:r>
            <a:r>
              <a:rPr lang="ru-RU" altLang="ru-RU" sz="3600" b="1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4643438" y="2349500"/>
            <a:ext cx="42481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>
                <a:solidFill>
                  <a:srgbClr val="660066"/>
                </a:solidFill>
              </a:rPr>
              <a:t>     +  14 = 50</a:t>
            </a:r>
          </a:p>
        </p:txBody>
      </p:sp>
      <p:sp>
        <p:nvSpPr>
          <p:cNvPr id="11292" name="Litebulb"/>
          <p:cNvSpPr>
            <a:spLocks noEditPoints="1" noChangeArrowheads="1"/>
          </p:cNvSpPr>
          <p:nvPr/>
        </p:nvSpPr>
        <p:spPr bwMode="auto">
          <a:xfrm>
            <a:off x="4429125" y="2157413"/>
            <a:ext cx="1119188" cy="12874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C0C0C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4572000" y="3500438"/>
            <a:ext cx="424815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>
                <a:solidFill>
                  <a:srgbClr val="660066"/>
                </a:solidFill>
              </a:rPr>
              <a:t>25 +       = 39</a:t>
            </a:r>
          </a:p>
        </p:txBody>
      </p:sp>
      <p:sp>
        <p:nvSpPr>
          <p:cNvPr id="11295" name="Litebulb"/>
          <p:cNvSpPr>
            <a:spLocks noEditPoints="1" noChangeArrowheads="1"/>
          </p:cNvSpPr>
          <p:nvPr/>
        </p:nvSpPr>
        <p:spPr bwMode="auto">
          <a:xfrm>
            <a:off x="4356100" y="4471988"/>
            <a:ext cx="1103313" cy="12684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C0C0C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11296" name="Litebulb"/>
          <p:cNvSpPr>
            <a:spLocks noEditPoints="1" noChangeArrowheads="1"/>
          </p:cNvSpPr>
          <p:nvPr/>
        </p:nvSpPr>
        <p:spPr bwMode="auto">
          <a:xfrm>
            <a:off x="5715000" y="3214688"/>
            <a:ext cx="1149350" cy="1320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C0C0C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1284" name="AutoShape 1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6300" y="6497638"/>
            <a:ext cx="647700" cy="360362"/>
          </a:xfrm>
          <a:prstGeom prst="actionButtonForwardNex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22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1" grpId="0"/>
      <p:bldP spid="11273" grpId="0"/>
      <p:bldP spid="11283" grpId="0" build="allAtOnce" animBg="1"/>
      <p:bldP spid="11286" grpId="0" build="allAtOnce" animBg="1"/>
      <p:bldP spid="11287" grpId="0" build="allAtOnce" animBg="1"/>
      <p:bldP spid="11288" grpId="0" build="allAtOnce" animBg="1"/>
      <p:bldP spid="11289" grpId="0" build="allAtOnce" animBg="1"/>
      <p:bldP spid="11291" grpId="0"/>
      <p:bldP spid="11292" grpId="0" build="allAtOnce" animBg="1"/>
      <p:bldP spid="11294" grpId="0"/>
      <p:bldP spid="11296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039672" cy="2666982"/>
          </a:xfrm>
        </p:spPr>
        <p:txBody>
          <a:bodyPr/>
          <a:lstStyle/>
          <a:p>
            <a:r>
              <a:rPr lang="ru-RU" sz="8000" b="1" i="1" dirty="0" smtClean="0"/>
              <a:t>15 января.</a:t>
            </a:r>
            <a:br>
              <a:rPr lang="ru-RU" sz="8000" b="1" i="1" dirty="0" smtClean="0"/>
            </a:br>
            <a:r>
              <a:rPr lang="ru-RU" sz="8000" b="1" i="1" dirty="0" smtClean="0"/>
              <a:t>Классная работа.</a:t>
            </a:r>
            <a:endParaRPr lang="ru-RU" sz="8000" b="1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" y="2636912"/>
            <a:ext cx="4408606" cy="419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66983"/>
            <a:ext cx="4107632" cy="416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14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42875" y="714375"/>
            <a:ext cx="7426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srgbClr val="000099"/>
                </a:solidFill>
                <a:latin typeface="Cambria" pitchFamily="18" charset="0"/>
              </a:rPr>
              <a:t> </a:t>
            </a:r>
            <a:r>
              <a:rPr lang="ru-RU" altLang="ru-RU" sz="2400" b="1">
                <a:solidFill>
                  <a:srgbClr val="000099"/>
                </a:solidFill>
                <a:latin typeface="Cambria" pitchFamily="18" charset="0"/>
              </a:rPr>
              <a:t>Ответ 60. Найди нужный пример.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1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100 – 70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2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20 + 40   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3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30 + 50   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4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90 - 40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2875" y="0"/>
            <a:ext cx="7786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99"/>
                </a:solidFill>
                <a:latin typeface="Cambria" pitchFamily="18" charset="0"/>
              </a:rPr>
              <a:t> Найди пример с ответом 13.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1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5 + 9      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2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4 + 8         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3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6 + 6       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4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6 + 7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2875" y="1428750"/>
            <a:ext cx="7429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ru-RU" altLang="ru-RU" sz="2400" b="1">
                <a:solidFill>
                  <a:srgbClr val="000099"/>
                </a:solidFill>
                <a:latin typeface="Cambria" pitchFamily="18" charset="0"/>
              </a:rPr>
              <a:t>Напиши соседей числа 50 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1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51 и 52  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2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49 и 51  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3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30 и 40  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4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49 и 61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14313" y="2143125"/>
            <a:ext cx="8643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99"/>
                </a:solidFill>
                <a:latin typeface="Cambria" pitchFamily="18" charset="0"/>
              </a:rPr>
              <a:t>Представь число 49 в виде суммы разрядных слагаемых.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1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40 + 9    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2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30 + 4     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3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4 + 9       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4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90 + 4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14313" y="2857500"/>
            <a:ext cx="7715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99"/>
                </a:solidFill>
                <a:latin typeface="Cambria" pitchFamily="18" charset="0"/>
              </a:rPr>
              <a:t>1м = … дм.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1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5              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2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10             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3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20           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4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100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14313" y="3571875"/>
            <a:ext cx="79295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99"/>
                </a:solidFill>
                <a:latin typeface="Cambria" pitchFamily="18" charset="0"/>
              </a:rPr>
              <a:t>8 дм 5 мм = … мм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1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85 мм    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2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805 мм   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3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58 мм     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4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508 мм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85750" y="4286250"/>
            <a:ext cx="7143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99"/>
                </a:solidFill>
                <a:latin typeface="Cambria" pitchFamily="18" charset="0"/>
              </a:rPr>
              <a:t>Вставь пропущенное число:  … - 4 = 70.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1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84          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2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47             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3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74           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4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66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85750" y="5072063"/>
            <a:ext cx="8572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99"/>
                </a:solidFill>
                <a:latin typeface="Cambria" pitchFamily="18" charset="0"/>
              </a:rPr>
              <a:t>У Коли было 13 слив. Когда он съел несколько, осталось 7 слив. Сколько слив съел Коля?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1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20          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2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10              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3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6              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4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5</a:t>
            </a:r>
          </a:p>
        </p:txBody>
      </p:sp>
    </p:spTree>
    <p:extLst>
      <p:ext uri="{BB962C8B-B14F-4D97-AF65-F5344CB8AC3E}">
        <p14:creationId xmlns:p14="http://schemas.microsoft.com/office/powerpoint/2010/main" val="3956451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4313" y="0"/>
            <a:ext cx="8501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99"/>
                </a:solidFill>
                <a:latin typeface="Cambria" pitchFamily="18" charset="0"/>
              </a:rPr>
              <a:t>Переведи: 1ч. 2мин = … мин.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1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62мин    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2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80 мин   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3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70 мин   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4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52 мин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85750" y="714375"/>
            <a:ext cx="7858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99"/>
                </a:solidFill>
                <a:latin typeface="Cambria" pitchFamily="18" charset="0"/>
              </a:rPr>
              <a:t>Найди неизвестное слагаемое:   … + 38 = 60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1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22            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2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32           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3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28            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4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12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500188"/>
            <a:ext cx="86439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99"/>
                </a:solidFill>
                <a:latin typeface="Cambria" pitchFamily="18" charset="0"/>
              </a:rPr>
              <a:t>Ответ 25. Найди нужный пример.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1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58–(31–5)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2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67–(47+7)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3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46–(13+8) 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4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59–(36–9)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4313" y="2357438"/>
            <a:ext cx="89296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99"/>
                </a:solidFill>
                <a:latin typeface="Cambria" pitchFamily="18" charset="0"/>
              </a:rPr>
              <a:t>В пакете было 37 конфет. Утром взяли 15 конфет. А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99"/>
                </a:solidFill>
                <a:latin typeface="Cambria" pitchFamily="18" charset="0"/>
              </a:rPr>
              <a:t>вечером – ещё 8 конфет. Сколько конфет осталось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99"/>
                </a:solidFill>
                <a:latin typeface="Cambria" pitchFamily="18" charset="0"/>
              </a:rPr>
              <a:t>в пакете?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1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13               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2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14          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3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30           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4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4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5750" y="3500438"/>
            <a:ext cx="82867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 b="1">
              <a:solidFill>
                <a:srgbClr val="000099"/>
              </a:solidFill>
              <a:latin typeface="Cambria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99"/>
                </a:solidFill>
                <a:latin typeface="Cambria" pitchFamily="18" charset="0"/>
              </a:rPr>
              <a:t>В буфете стояли тарелки. Когда взяли 9 тарелок, а потом ещё 17. в буфете осталось 6 тарелок. Сколько тарелок было в буфете первоначально?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1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42           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2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40              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3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26                  </a:t>
            </a:r>
            <a:r>
              <a:rPr lang="ru-RU" altLang="ru-RU" sz="2400" b="1">
                <a:solidFill>
                  <a:srgbClr val="00B050"/>
                </a:solidFill>
                <a:latin typeface="Cambria" pitchFamily="18" charset="0"/>
              </a:rPr>
              <a:t>4</a:t>
            </a:r>
            <a:r>
              <a:rPr lang="ru-RU" altLang="ru-RU" sz="2400">
                <a:solidFill>
                  <a:prstClr val="black"/>
                </a:solidFill>
                <a:latin typeface="Cambria" pitchFamily="18" charset="0"/>
              </a:rPr>
              <a:t>) 32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57188" y="5214938"/>
            <a:ext cx="82867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 b="1">
              <a:solidFill>
                <a:srgbClr val="FF0000"/>
              </a:solidFill>
              <a:latin typeface="Cambria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FF0000"/>
                </a:solidFill>
                <a:latin typeface="Cambria" pitchFamily="18" charset="0"/>
              </a:rPr>
              <a:t>Ответы: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B050"/>
                </a:solidFill>
                <a:latin typeface="Cambria" pitchFamily="18" charset="0"/>
              </a:rPr>
              <a:t>4     2    2    1    2    2    3    3    1    1    3    2    4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3320" name="AutoShape 1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6300" y="6497638"/>
            <a:ext cx="647700" cy="360362"/>
          </a:xfrm>
          <a:prstGeom prst="actionButtonForwardNex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4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Работа по учебнику стр. 7 № 1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7" b="27001"/>
          <a:stretch/>
        </p:blipFill>
        <p:spPr bwMode="auto">
          <a:xfrm>
            <a:off x="179512" y="1412776"/>
            <a:ext cx="4822158" cy="146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2" b="7024"/>
          <a:stretch/>
        </p:blipFill>
        <p:spPr bwMode="auto">
          <a:xfrm>
            <a:off x="395536" y="3212976"/>
            <a:ext cx="3672408" cy="177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E:\Фото\скорость время расстояние\transporta-94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96340"/>
            <a:ext cx="2304256" cy="150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Фото\скорость время расстояние\transporta-94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09120"/>
            <a:ext cx="2395703" cy="179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Фото\скорость время расстояние\transporta-94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277477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1412776"/>
            <a:ext cx="1167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 с.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47761" y="3585790"/>
            <a:ext cx="1167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 с.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61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№3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E:\Фото\скорость время расстояние\transporta-77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8" y="836712"/>
            <a:ext cx="3960440" cy="153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Фото\скорость время расстояние\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5" y="3279746"/>
            <a:ext cx="3482957" cy="198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9601" y="1916832"/>
            <a:ext cx="53891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 столько меньше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летели, чем ехали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9395" y="5085184"/>
            <a:ext cx="66349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Столько времени занял 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весь путь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218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№ 8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528" y="1052736"/>
            <a:ext cx="4172272" cy="5073427"/>
          </a:xfrm>
        </p:spPr>
        <p:txBody>
          <a:bodyPr/>
          <a:lstStyle/>
          <a:p>
            <a:r>
              <a:rPr lang="ru-RU" sz="6000" b="1" dirty="0" smtClean="0"/>
              <a:t>Х – 8 = 6</a:t>
            </a:r>
          </a:p>
          <a:p>
            <a:r>
              <a:rPr lang="ru-RU" sz="6000" b="1" dirty="0" smtClean="0"/>
              <a:t>Х = 8 + 6</a:t>
            </a:r>
          </a:p>
          <a:p>
            <a:r>
              <a:rPr lang="ru-RU" sz="6000" b="1" u="sng" dirty="0" smtClean="0"/>
              <a:t>Х = 14</a:t>
            </a:r>
          </a:p>
          <a:p>
            <a:r>
              <a:rPr lang="ru-RU" sz="6000" b="1" dirty="0" smtClean="0"/>
              <a:t>14 – 8 = 6</a:t>
            </a:r>
          </a:p>
          <a:p>
            <a:r>
              <a:rPr lang="ru-RU" sz="6000" b="1" dirty="0" smtClean="0"/>
              <a:t>          6=6</a:t>
            </a:r>
            <a:endParaRPr lang="ru-RU" sz="60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932040" y="1052736"/>
            <a:ext cx="4104456" cy="5073427"/>
          </a:xfrm>
        </p:spPr>
        <p:txBody>
          <a:bodyPr/>
          <a:lstStyle/>
          <a:p>
            <a:r>
              <a:rPr lang="ru-RU" sz="6000" b="1" dirty="0" smtClean="0"/>
              <a:t>У + 9 = 17</a:t>
            </a:r>
          </a:p>
          <a:p>
            <a:r>
              <a:rPr lang="ru-RU" sz="6000" b="1" dirty="0" smtClean="0"/>
              <a:t>У = 17 – 9</a:t>
            </a:r>
          </a:p>
          <a:p>
            <a:r>
              <a:rPr lang="ru-RU" sz="6000" b="1" u="sng" dirty="0" smtClean="0"/>
              <a:t>У=8</a:t>
            </a:r>
          </a:p>
          <a:p>
            <a:r>
              <a:rPr lang="ru-RU" sz="6000" b="1" dirty="0" smtClean="0"/>
              <a:t>8 + 9 = 17</a:t>
            </a:r>
          </a:p>
          <a:p>
            <a:r>
              <a:rPr lang="ru-RU" sz="6000" b="1" dirty="0"/>
              <a:t> </a:t>
            </a:r>
            <a:r>
              <a:rPr lang="ru-RU" sz="6000" b="1" dirty="0" smtClean="0"/>
              <a:t>     17=17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98415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513</Words>
  <Application>Microsoft Office PowerPoint</Application>
  <PresentationFormat>Экран (4:3)</PresentationFormat>
  <Paragraphs>96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Тема Office</vt:lpstr>
      <vt:lpstr>1_Тема Office</vt:lpstr>
      <vt:lpstr>2_Тема Office</vt:lpstr>
      <vt:lpstr>3_Тема Office</vt:lpstr>
      <vt:lpstr>4_Тема Office</vt:lpstr>
      <vt:lpstr>повторение</vt:lpstr>
      <vt:lpstr>Презентация PowerPoint</vt:lpstr>
      <vt:lpstr>Презентация PowerPoint</vt:lpstr>
      <vt:lpstr>15 января. Классная работа.</vt:lpstr>
      <vt:lpstr>Презентация PowerPoint</vt:lpstr>
      <vt:lpstr>Презентация PowerPoint</vt:lpstr>
      <vt:lpstr>Работа по учебнику стр. 7 № 1</vt:lpstr>
      <vt:lpstr>№3</vt:lpstr>
      <vt:lpstr>№ 8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повторение</dc:title>
  <dc:creator>Пользователь</dc:creator>
  <cp:lastModifiedBy>Пользователь</cp:lastModifiedBy>
  <cp:revision>5</cp:revision>
  <dcterms:created xsi:type="dcterms:W3CDTF">2016-01-06T12:38:25Z</dcterms:created>
  <dcterms:modified xsi:type="dcterms:W3CDTF">2016-01-06T13:27:08Z</dcterms:modified>
</cp:coreProperties>
</file>