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21720-B91A-478C-9D8C-7B780BA1AC4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8696-A510-4A6C-97D6-27E32877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/>
          <a:lstStyle/>
          <a:p>
            <a:r>
              <a:rPr lang="en-US" smtClean="0"/>
              <a:t>Cows are funny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с к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80" t="6848" r="8207" b="11437"/>
          <a:stretch>
            <a:fillRect/>
          </a:stretch>
        </p:blipFill>
        <p:spPr>
          <a:xfrm>
            <a:off x="1619672" y="476672"/>
            <a:ext cx="2376264" cy="2863702"/>
          </a:xfrm>
        </p:spPr>
      </p:pic>
      <p:pic>
        <p:nvPicPr>
          <p:cNvPr id="7" name="Рисунок 6" descr="4561354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5094312"/>
            <a:ext cx="1763688" cy="1763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3928" y="148478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A cat has got a thin body.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4221088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Elephants have got short legs.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8144" y="0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Исправь-ка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3928" y="19168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A cat has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n’t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got a thin body.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328498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A cat has got 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body.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2" y="2708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6176" y="2708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fat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5652120" y="2492896"/>
            <a:ext cx="864096" cy="28803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Рисунок 29" descr="4561354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094312"/>
            <a:ext cx="1763688" cy="1763688"/>
          </a:xfrm>
          <a:prstGeom prst="rect">
            <a:avLst/>
          </a:prstGeom>
        </p:spPr>
      </p:pic>
      <p:pic>
        <p:nvPicPr>
          <p:cNvPr id="31" name="Рисунок 30" descr="4561354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094312"/>
            <a:ext cx="1763688" cy="17636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79912" y="4653136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Elephants have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n’t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got short legs.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912" y="6165304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Elephants have got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legs.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16" y="55892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long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048" y="55892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5724128" y="5373216"/>
            <a:ext cx="864096" cy="28803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  <p:bldP spid="26" grpId="0"/>
      <p:bldP spid="27" grpId="0"/>
      <p:bldP spid="29" grpId="0" animBg="1"/>
      <p:bldP spid="32" grpId="0"/>
      <p:bldP spid="33" grpId="0"/>
      <p:bldP spid="34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Вопросительное предложения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196752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I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You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They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We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429000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She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It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98884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Have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38610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99695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3012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nose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53012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53012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cows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53012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53012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small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0800000">
            <a:off x="3851920" y="1340768"/>
            <a:ext cx="432048" cy="1800200"/>
          </a:xfrm>
          <a:prstGeom prst="rightBrace">
            <a:avLst>
              <a:gd name="adj1" fmla="val 96518"/>
              <a:gd name="adj2" fmla="val 50605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авая фигурная скобка 14"/>
          <p:cNvSpPr/>
          <p:nvPr/>
        </p:nvSpPr>
        <p:spPr>
          <a:xfrm rot="10800000">
            <a:off x="3851920" y="3501008"/>
            <a:ext cx="576064" cy="1368152"/>
          </a:xfrm>
          <a:prstGeom prst="rightBrace">
            <a:avLst>
              <a:gd name="adj1" fmla="val 46126"/>
              <a:gd name="adj2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83768" y="63347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 hen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633478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63347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633478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big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63347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head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Содержимое 3" descr="big nose.png"/>
          <p:cNvPicPr>
            <a:picLocks noChangeAspect="1"/>
          </p:cNvPicPr>
          <p:nvPr/>
        </p:nvPicPr>
        <p:blipFill>
          <a:blip r:embed="rId2" cstate="print"/>
          <a:srcRect l="15234" r="10172"/>
          <a:stretch>
            <a:fillRect/>
          </a:stretch>
        </p:blipFill>
        <p:spPr>
          <a:xfrm>
            <a:off x="395536" y="4797152"/>
            <a:ext cx="1339428" cy="10081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9672" y="53012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Have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63347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4328" y="1556792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486916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594928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3192" y="5301208"/>
            <a:ext cx="270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, they have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n’t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8" name="Содержимое 3" descr="big nose.png"/>
          <p:cNvPicPr>
            <a:picLocks noChangeAspect="1"/>
          </p:cNvPicPr>
          <p:nvPr/>
        </p:nvPicPr>
        <p:blipFill>
          <a:blip r:embed="rId2" cstate="print"/>
          <a:srcRect l="15234" r="10172"/>
          <a:stretch>
            <a:fillRect/>
          </a:stretch>
        </p:blipFill>
        <p:spPr>
          <a:xfrm>
            <a:off x="0" y="3861048"/>
            <a:ext cx="1259632" cy="94805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48264" y="63347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Yes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, it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0" name="Содержимое 3" descr="big n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665680"/>
            <a:ext cx="1192320" cy="11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7" grpId="0"/>
      <p:bldP spid="19" grpId="0"/>
      <p:bldP spid="20" grpId="0"/>
      <p:bldP spid="21" grpId="0"/>
      <p:bldP spid="22" grpId="0"/>
      <p:bldP spid="28" grpId="0"/>
      <p:bldP spid="32" grpId="0"/>
      <p:bldP spid="33" grpId="0"/>
      <p:bldP spid="34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ягуш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05064"/>
            <a:ext cx="2163753" cy="2016224"/>
          </a:xfrm>
          <a:prstGeom prst="rect">
            <a:avLst/>
          </a:prstGeom>
        </p:spPr>
      </p:pic>
      <p:pic>
        <p:nvPicPr>
          <p:cNvPr id="4" name="Рисунок 3" descr="лягуш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1776"/>
            <a:ext cx="2163753" cy="20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0"/>
            <a:ext cx="46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Спроси - Ответь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Рисунок 5" descr="лягуш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841776"/>
            <a:ext cx="2163753" cy="2016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443711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Frogs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443711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thin legs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5652120" y="4653136"/>
            <a:ext cx="576064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99992" y="522920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Have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frogs got thin legs?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6021288"/>
            <a:ext cx="320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-Yes, they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have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лягуш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2406076" cy="3077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55976" y="119675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 dog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5868144" y="1340768"/>
            <a:ext cx="576064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60232" y="119675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 short tail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177281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a dog got a short tail?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242088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-No, it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n’t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476672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1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3356992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2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4" grpId="0"/>
      <p:bldP spid="15" grpId="0" animBg="1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8ca464319ae14f37c3b9d33fd2b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1"/>
            <a:ext cx="4402419" cy="4237329"/>
          </a:xfrm>
          <a:prstGeom prst="rect">
            <a:avLst/>
          </a:prstGeom>
        </p:spPr>
      </p:pic>
      <p:pic>
        <p:nvPicPr>
          <p:cNvPr id="5" name="Рисунок 4" descr="0a08ca464319ae14f37c3b9d33fd2b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2486" y="1916832"/>
            <a:ext cx="3884592" cy="4032448"/>
          </a:xfrm>
          <a:prstGeom prst="rect">
            <a:avLst/>
          </a:prstGeom>
        </p:spPr>
      </p:pic>
      <p:pic>
        <p:nvPicPr>
          <p:cNvPr id="6" name="Рисунок 5" descr="0a08ca464319ae14f37c3b9d33fd2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13374"/>
            <a:ext cx="4317319" cy="4144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64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Угадай-ка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06104 L -0.31476 -0.260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8ca464319ae14f37c3b9d33fd2b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</p:spPr>
      </p:pic>
      <p:pic>
        <p:nvPicPr>
          <p:cNvPr id="5" name="Рисунок 4" descr="0a08ca464319ae14f37c3b9d33fd2b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498666"/>
            <a:ext cx="3923928" cy="3359334"/>
          </a:xfrm>
          <a:prstGeom prst="rect">
            <a:avLst/>
          </a:prstGeom>
        </p:spPr>
      </p:pic>
      <p:pic>
        <p:nvPicPr>
          <p:cNvPr id="6" name="Рисунок 5" descr="0a08ca464319ae14f37c3b9d33fd2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76672"/>
            <a:ext cx="4033204" cy="4033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64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Угадай-ка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4 -0.03468 L -0.28542 -0.286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Let’s sing!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716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8367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</a:t>
                      </a:r>
                      <a:r>
                        <a:rPr lang="ru-RU" sz="5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МЕНАЙ-КА</a:t>
                      </a:r>
                      <a:endParaRPr lang="ru-RU" sz="54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4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A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                 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E</a:t>
                      </a:r>
                    </a:p>
                    <a:p>
                      <a:pPr algn="ctr"/>
                      <a:endPara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OO     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   EE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MAN          M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E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N</a:t>
                      </a:r>
                    </a:p>
                    <a:p>
                      <a:pPr algn="ctr"/>
                      <a:endPara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  <a:p>
                      <a:pPr algn="ctr"/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   FOOT        F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EE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T</a:t>
                      </a:r>
                    </a:p>
                    <a:p>
                      <a:endPara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  <a:p>
                      <a:endPara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  <a:p>
                      <a:endPara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1"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WOMAN   WOM</a:t>
                      </a:r>
                      <a:r>
                        <a:rPr lang="en-US" sz="35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E</a:t>
                      </a:r>
                      <a:r>
                        <a:rPr lang="en-US" sz="3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N</a:t>
                      </a:r>
                    </a:p>
                    <a:p>
                      <a:endParaRPr lang="en-US" sz="3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  <a:p>
                      <a:endParaRPr lang="en-US" sz="3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  <a:p>
                      <a:endParaRPr lang="ru-RU" sz="3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TOOTH     T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EE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TH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801839" cy="1290110"/>
          </a:xfrm>
          <a:prstGeom prst="rect">
            <a:avLst/>
          </a:prstGeom>
        </p:spPr>
      </p:pic>
      <p:pic>
        <p:nvPicPr>
          <p:cNvPr id="16" name="Рисунок 15" descr="portrait_l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951570" cy="1268760"/>
          </a:xfrm>
          <a:prstGeom prst="rect">
            <a:avLst/>
          </a:prstGeom>
        </p:spPr>
      </p:pic>
      <p:pic>
        <p:nvPicPr>
          <p:cNvPr id="17" name="Рисунок 16" descr="зу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446559"/>
            <a:ext cx="1175024" cy="1411441"/>
          </a:xfrm>
          <a:prstGeom prst="rect">
            <a:avLst/>
          </a:prstGeom>
        </p:spPr>
      </p:pic>
      <p:pic>
        <p:nvPicPr>
          <p:cNvPr id="18" name="Рисунок 17" descr="ногаааа.jpg"/>
          <p:cNvPicPr>
            <a:picLocks noChangeAspect="1"/>
          </p:cNvPicPr>
          <p:nvPr/>
        </p:nvPicPr>
        <p:blipFill>
          <a:blip r:embed="rId5" cstate="print"/>
          <a:srcRect l="13356" t="23904" r="21133" b="16985"/>
          <a:stretch>
            <a:fillRect/>
          </a:stretch>
        </p:blipFill>
        <p:spPr>
          <a:xfrm rot="5400000">
            <a:off x="5010463" y="2918529"/>
            <a:ext cx="1299573" cy="880356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1979712" y="1124744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979712" y="2348880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636912"/>
            <a:ext cx="792088" cy="1224136"/>
          </a:xfrm>
          <a:prstGeom prst="rect">
            <a:avLst/>
          </a:prstGeom>
        </p:spPr>
      </p:pic>
      <p:pic>
        <p:nvPicPr>
          <p:cNvPr id="24" name="Рисунок 23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636912"/>
            <a:ext cx="792088" cy="1224136"/>
          </a:xfrm>
          <a:prstGeom prst="rect">
            <a:avLst/>
          </a:prstGeom>
        </p:spPr>
      </p:pic>
      <p:sp>
        <p:nvSpPr>
          <p:cNvPr id="25" name="Стрелка вправо 24"/>
          <p:cNvSpPr/>
          <p:nvPr/>
        </p:nvSpPr>
        <p:spPr>
          <a:xfrm>
            <a:off x="2123728" y="5229200"/>
            <a:ext cx="35165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portrait_l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5589240"/>
            <a:ext cx="951570" cy="1268760"/>
          </a:xfrm>
          <a:prstGeom prst="rect">
            <a:avLst/>
          </a:prstGeom>
        </p:spPr>
      </p:pic>
      <p:pic>
        <p:nvPicPr>
          <p:cNvPr id="27" name="Рисунок 26" descr="portrait_l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89240"/>
            <a:ext cx="951570" cy="1268760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>
            <a:off x="6516216" y="1052736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588224" y="2276872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ногаааа.jpg"/>
          <p:cNvPicPr>
            <a:picLocks noChangeAspect="1"/>
          </p:cNvPicPr>
          <p:nvPr/>
        </p:nvPicPr>
        <p:blipFill>
          <a:blip r:embed="rId7" cstate="print"/>
          <a:srcRect l="13356" t="23904" r="21133" b="16985"/>
          <a:stretch>
            <a:fillRect/>
          </a:stretch>
        </p:blipFill>
        <p:spPr>
          <a:xfrm rot="5400000">
            <a:off x="7136413" y="2880811"/>
            <a:ext cx="1224137" cy="880356"/>
          </a:xfrm>
          <a:prstGeom prst="rect">
            <a:avLst/>
          </a:prstGeom>
        </p:spPr>
      </p:pic>
      <p:pic>
        <p:nvPicPr>
          <p:cNvPr id="31" name="Рисунок 30" descr="ногаааа.jpg"/>
          <p:cNvPicPr>
            <a:picLocks noChangeAspect="1"/>
          </p:cNvPicPr>
          <p:nvPr/>
        </p:nvPicPr>
        <p:blipFill>
          <a:blip r:embed="rId7" cstate="print"/>
          <a:srcRect l="13356" t="23904" r="21133" b="16985"/>
          <a:stretch>
            <a:fillRect/>
          </a:stretch>
        </p:blipFill>
        <p:spPr>
          <a:xfrm rot="5400000">
            <a:off x="7928501" y="2880811"/>
            <a:ext cx="1224137" cy="880356"/>
          </a:xfrm>
          <a:prstGeom prst="rect">
            <a:avLst/>
          </a:prstGeom>
        </p:spPr>
      </p:pic>
      <p:pic>
        <p:nvPicPr>
          <p:cNvPr id="32" name="Рисунок 31" descr="зу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8976" y="5446559"/>
            <a:ext cx="1175024" cy="1411441"/>
          </a:xfrm>
          <a:prstGeom prst="rect">
            <a:avLst/>
          </a:prstGeom>
        </p:spPr>
      </p:pic>
      <p:pic>
        <p:nvPicPr>
          <p:cNvPr id="33" name="Рисунок 32" descr="зу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446559"/>
            <a:ext cx="1175024" cy="1411441"/>
          </a:xfrm>
          <a:prstGeom prst="rect">
            <a:avLst/>
          </a:prstGeom>
        </p:spPr>
      </p:pic>
      <p:sp>
        <p:nvSpPr>
          <p:cNvPr id="34" name="Стрелка вправо 33"/>
          <p:cNvSpPr/>
          <p:nvPr/>
        </p:nvSpPr>
        <p:spPr>
          <a:xfrm>
            <a:off x="6804248" y="5229200"/>
            <a:ext cx="35165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ов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581128"/>
            <a:ext cx="1144567" cy="12241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4327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12306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НЕ</a:t>
                      </a:r>
                      <a:r>
                        <a:rPr lang="ru-RU" sz="5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  </a:t>
                      </a:r>
                      <a:r>
                        <a:rPr lang="ru-RU" sz="5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МЕНАЙ-КА</a:t>
                      </a:r>
                      <a:endParaRPr lang="en-US" sz="5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ctr"/>
                      <a:endParaRPr lang="en-US" sz="5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ctr"/>
                      <a:endParaRPr lang="en-US" sz="5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ctr"/>
                      <a:endParaRPr lang="ru-RU" sz="540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4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SHEEP         </a:t>
                      </a:r>
                      <a:r>
                        <a:rPr lang="en-US" sz="3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SHEEP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    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   FISH          </a:t>
                      </a:r>
                      <a:r>
                        <a:rPr lang="en-US" sz="3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FISH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ов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1144567" cy="1224136"/>
          </a:xfrm>
          <a:prstGeom prst="rect">
            <a:avLst/>
          </a:prstGeom>
        </p:spPr>
      </p:pic>
      <p:pic>
        <p:nvPicPr>
          <p:cNvPr id="15" name="Рисунок 14" descr="овца.png"/>
          <p:cNvPicPr>
            <a:picLocks noChangeAspect="1"/>
          </p:cNvPicPr>
          <p:nvPr/>
        </p:nvPicPr>
        <p:blipFill>
          <a:blip r:embed="rId3" cstate="print"/>
          <a:srcRect l="40136" t="29951" r="34935" b="31711"/>
          <a:stretch>
            <a:fillRect/>
          </a:stretch>
        </p:blipFill>
        <p:spPr>
          <a:xfrm>
            <a:off x="5148064" y="2132856"/>
            <a:ext cx="1275142" cy="1224136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1907704" y="3645024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516216" y="3573016"/>
            <a:ext cx="72008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ов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301208"/>
            <a:ext cx="1144567" cy="1224136"/>
          </a:xfrm>
          <a:prstGeom prst="rect">
            <a:avLst/>
          </a:prstGeom>
        </p:spPr>
      </p:pic>
      <p:pic>
        <p:nvPicPr>
          <p:cNvPr id="20" name="Рисунок 19" descr="ов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5013176"/>
            <a:ext cx="1144567" cy="1224136"/>
          </a:xfrm>
          <a:prstGeom prst="rect">
            <a:avLst/>
          </a:prstGeom>
        </p:spPr>
      </p:pic>
      <p:pic>
        <p:nvPicPr>
          <p:cNvPr id="22" name="Рисунок 21" descr="рыбыы.jpg"/>
          <p:cNvPicPr>
            <a:picLocks noChangeAspect="1"/>
          </p:cNvPicPr>
          <p:nvPr/>
        </p:nvPicPr>
        <p:blipFill>
          <a:blip r:embed="rId4" cstate="print"/>
          <a:srcRect l="1319" t="15637" r="12773" b="23273"/>
          <a:stretch>
            <a:fillRect/>
          </a:stretch>
        </p:blipFill>
        <p:spPr>
          <a:xfrm>
            <a:off x="6704086" y="4797152"/>
            <a:ext cx="243991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4625"/>
          <a:ext cx="9144000" cy="5078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/>
              </a:tblGrid>
              <a:tr h="215224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ЗАПОМИНАЙ-КА</a:t>
                      </a:r>
                      <a:endParaRPr lang="ru-RU" sz="540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MOUSE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                                 MICE</a:t>
                      </a:r>
                    </a:p>
                    <a:p>
                      <a:pPr algn="ctr"/>
                      <a:endParaRPr lang="en-US" sz="36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  <a:p>
                      <a:pPr algn="ctr"/>
                      <a:endParaRPr lang="en-US" sz="36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igh Tower Text" pitchFamily="18" charset="0"/>
                      </a:endParaRPr>
                    </a:p>
                    <a:p>
                      <a:pPr algn="ctr"/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  CHILD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igh Tower Text" pitchFamily="18" charset="0"/>
                        </a:rPr>
                        <a:t>                              CHILDREN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283968" y="2492896"/>
            <a:ext cx="122413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мыш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1440160" cy="1440160"/>
          </a:xfrm>
          <a:prstGeom prst="rect">
            <a:avLst/>
          </a:prstGeom>
        </p:spPr>
      </p:pic>
      <p:pic>
        <p:nvPicPr>
          <p:cNvPr id="5" name="Рисунок 4" descr="мышк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307" y="2852936"/>
            <a:ext cx="3213693" cy="157923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139952" y="4725144"/>
            <a:ext cx="122413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ети.jpg"/>
          <p:cNvPicPr>
            <a:picLocks noChangeAspect="1"/>
          </p:cNvPicPr>
          <p:nvPr/>
        </p:nvPicPr>
        <p:blipFill>
          <a:blip r:embed="rId4" cstate="print"/>
          <a:srcRect l="14563" t="16778" r="7180" b="11241"/>
          <a:stretch>
            <a:fillRect/>
          </a:stretch>
        </p:blipFill>
        <p:spPr>
          <a:xfrm>
            <a:off x="6228184" y="5229200"/>
            <a:ext cx="2915816" cy="1628800"/>
          </a:xfrm>
          <a:prstGeom prst="rect">
            <a:avLst/>
          </a:prstGeom>
        </p:spPr>
      </p:pic>
      <p:pic>
        <p:nvPicPr>
          <p:cNvPr id="8" name="Рисунок 7" descr="мышь.jpg"/>
          <p:cNvPicPr>
            <a:picLocks noChangeAspect="1"/>
          </p:cNvPicPr>
          <p:nvPr/>
        </p:nvPicPr>
        <p:blipFill>
          <a:blip r:embed="rId5" cstate="print"/>
          <a:srcRect l="15652" t="8696" r="30435" b="17391"/>
          <a:stretch>
            <a:fillRect/>
          </a:stretch>
        </p:blipFill>
        <p:spPr>
          <a:xfrm>
            <a:off x="971600" y="5239538"/>
            <a:ext cx="1475656" cy="161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522" y="0"/>
            <a:ext cx="3714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Посчитай-ка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196752"/>
            <a:ext cx="809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Рисунок 3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72816"/>
            <a:ext cx="951570" cy="1268760"/>
          </a:xfrm>
          <a:prstGeom prst="rect">
            <a:avLst/>
          </a:prstGeom>
        </p:spPr>
      </p:pic>
      <p:pic>
        <p:nvPicPr>
          <p:cNvPr id="5" name="Рисунок 4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951570" cy="1268760"/>
          </a:xfrm>
          <a:prstGeom prst="rect">
            <a:avLst/>
          </a:prstGeom>
        </p:spPr>
      </p:pic>
      <p:pic>
        <p:nvPicPr>
          <p:cNvPr id="6" name="Рисунок 5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951570" cy="1268760"/>
          </a:xfrm>
          <a:prstGeom prst="rect">
            <a:avLst/>
          </a:prstGeom>
        </p:spPr>
      </p:pic>
      <p:pic>
        <p:nvPicPr>
          <p:cNvPr id="7" name="Рисунок 6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951570" cy="1268760"/>
          </a:xfrm>
          <a:prstGeom prst="rect">
            <a:avLst/>
          </a:prstGeom>
        </p:spPr>
      </p:pic>
      <p:pic>
        <p:nvPicPr>
          <p:cNvPr id="8" name="Рисунок 7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51570" cy="1268760"/>
          </a:xfrm>
          <a:prstGeom prst="rect">
            <a:avLst/>
          </a:prstGeom>
        </p:spPr>
      </p:pic>
      <p:pic>
        <p:nvPicPr>
          <p:cNvPr id="9" name="Рисунок 8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951570" cy="1268760"/>
          </a:xfrm>
          <a:prstGeom prst="rect">
            <a:avLst/>
          </a:prstGeom>
        </p:spPr>
      </p:pic>
      <p:pic>
        <p:nvPicPr>
          <p:cNvPr id="10" name="Рисунок 9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44824"/>
            <a:ext cx="951570" cy="1268760"/>
          </a:xfrm>
          <a:prstGeom prst="rect">
            <a:avLst/>
          </a:prstGeom>
        </p:spPr>
      </p:pic>
      <p:pic>
        <p:nvPicPr>
          <p:cNvPr id="11" name="Рисунок 10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844824"/>
            <a:ext cx="951570" cy="1268760"/>
          </a:xfrm>
          <a:prstGeom prst="rect">
            <a:avLst/>
          </a:prstGeom>
        </p:spPr>
      </p:pic>
      <p:pic>
        <p:nvPicPr>
          <p:cNvPr id="12" name="Рисунок 11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44824"/>
            <a:ext cx="951570" cy="1268760"/>
          </a:xfrm>
          <a:prstGeom prst="rect">
            <a:avLst/>
          </a:prstGeom>
        </p:spPr>
      </p:pic>
      <p:pic>
        <p:nvPicPr>
          <p:cNvPr id="13" name="Рисунок 12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2430" y="1844824"/>
            <a:ext cx="951570" cy="126876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19872" y="3140968"/>
            <a:ext cx="2281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woman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085184"/>
            <a:ext cx="3321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ten wom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352928" cy="2367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Big or small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Big or small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Is this small?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Not at all!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big nos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619672" y="188640"/>
            <a:ext cx="4824536" cy="3644737"/>
          </a:xfrm>
        </p:spPr>
      </p:pic>
      <p:sp>
        <p:nvSpPr>
          <p:cNvPr id="10" name="Стрелка вниз 9"/>
          <p:cNvSpPr/>
          <p:nvPr/>
        </p:nvSpPr>
        <p:spPr>
          <a:xfrm rot="19608821">
            <a:off x="1591262" y="1048489"/>
            <a:ext cx="228089" cy="1542817"/>
          </a:xfrm>
          <a:prstGeom prst="downArrow">
            <a:avLst>
              <a:gd name="adj1" fmla="val 17837"/>
              <a:gd name="adj2" fmla="val 11865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522" y="0"/>
            <a:ext cx="3714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Посчитай-ка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908720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3573016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mouse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085184"/>
            <a:ext cx="2743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two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mice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" name="Рисунок 15" descr="мыш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452403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522" y="0"/>
            <a:ext cx="3714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Посчитай-ка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052736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Рисунок 7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1130530" cy="17129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23928" y="3140968"/>
            <a:ext cx="1245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ship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5085184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six ship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" name="Рисунок 15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700808"/>
            <a:ext cx="1130530" cy="1712925"/>
          </a:xfrm>
          <a:prstGeom prst="rect">
            <a:avLst/>
          </a:prstGeom>
        </p:spPr>
      </p:pic>
      <p:pic>
        <p:nvPicPr>
          <p:cNvPr id="19" name="Рисунок 18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628800"/>
            <a:ext cx="1130530" cy="1712925"/>
          </a:xfrm>
          <a:prstGeom prst="rect">
            <a:avLst/>
          </a:prstGeom>
        </p:spPr>
      </p:pic>
      <p:pic>
        <p:nvPicPr>
          <p:cNvPr id="20" name="Рисунок 19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1130530" cy="1712925"/>
          </a:xfrm>
          <a:prstGeom prst="rect">
            <a:avLst/>
          </a:prstGeom>
        </p:spPr>
      </p:pic>
      <p:pic>
        <p:nvPicPr>
          <p:cNvPr id="21" name="Рисунок 20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1130530" cy="1712925"/>
          </a:xfrm>
          <a:prstGeom prst="rect">
            <a:avLst/>
          </a:prstGeom>
        </p:spPr>
      </p:pic>
      <p:pic>
        <p:nvPicPr>
          <p:cNvPr id="22" name="Рисунок 21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1130530" cy="1712925"/>
          </a:xfrm>
          <a:prstGeom prst="rect">
            <a:avLst/>
          </a:prstGeom>
        </p:spPr>
      </p:pic>
      <p:pic>
        <p:nvPicPr>
          <p:cNvPr id="23" name="Рисунок 22" descr="portrait_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1130530" cy="171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522" y="0"/>
            <a:ext cx="3714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Посчитай-ка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052736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4221088"/>
            <a:ext cx="1505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child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5733256"/>
            <a:ext cx="2741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one child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" name="Рисунок 12" descr="мышь.jpg"/>
          <p:cNvPicPr>
            <a:picLocks noChangeAspect="1"/>
          </p:cNvPicPr>
          <p:nvPr/>
        </p:nvPicPr>
        <p:blipFill>
          <a:blip r:embed="rId2" cstate="print"/>
          <a:srcRect l="15652" t="8696" r="30435" b="17391"/>
          <a:stretch>
            <a:fillRect/>
          </a:stretch>
        </p:blipFill>
        <p:spPr>
          <a:xfrm>
            <a:off x="3491880" y="1844823"/>
            <a:ext cx="2232248" cy="2448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Homework!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SB   ex 2 p 76 (</a:t>
            </a:r>
            <a:r>
              <a:rPr lang="ru-RU" dirty="0" smtClean="0"/>
              <a:t>ч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en-US" dirty="0" smtClean="0"/>
              <a:t>   ex 6 p 75(</a:t>
            </a:r>
            <a:r>
              <a:rPr lang="ru-RU" dirty="0" err="1" smtClean="0"/>
              <a:t>уч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WB  ex 3 p 39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8352928" cy="366328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Fat or thin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Fat or thin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Is it thin?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What do you think?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big no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78" t="7164" r="44776" b="6866"/>
          <a:stretch>
            <a:fillRect/>
          </a:stretch>
        </p:blipFill>
        <p:spPr>
          <a:xfrm>
            <a:off x="0" y="1368449"/>
            <a:ext cx="5184576" cy="5489551"/>
          </a:xfrm>
        </p:spPr>
      </p:pic>
      <p:sp>
        <p:nvSpPr>
          <p:cNvPr id="5" name="Стрелка вниз 4"/>
          <p:cNvSpPr/>
          <p:nvPr/>
        </p:nvSpPr>
        <p:spPr>
          <a:xfrm rot="6134490">
            <a:off x="6216892" y="4808942"/>
            <a:ext cx="272246" cy="1542817"/>
          </a:xfrm>
          <a:prstGeom prst="downArrow">
            <a:avLst>
              <a:gd name="adj1" fmla="val 17837"/>
              <a:gd name="adj2" fmla="val 11865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8352928" cy="366328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Long or short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Long or short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Is that short?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No, it’s not!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big no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476457" cy="5489551"/>
          </a:xfrm>
        </p:spPr>
      </p:pic>
      <p:sp>
        <p:nvSpPr>
          <p:cNvPr id="5" name="Стрелка вниз 4"/>
          <p:cNvSpPr/>
          <p:nvPr/>
        </p:nvSpPr>
        <p:spPr>
          <a:xfrm rot="19608821">
            <a:off x="1015199" y="3077571"/>
            <a:ext cx="228089" cy="1542817"/>
          </a:xfrm>
          <a:prstGeom prst="downArrow">
            <a:avLst>
              <a:gd name="adj1" fmla="val 17837"/>
              <a:gd name="adj2" fmla="val 11865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Употребление глагола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 have got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996952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Когда мы хотим сказать, что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кого-то что-то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есть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/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или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нет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Утвердительные предложения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196752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I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You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They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We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35699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She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It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88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have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8610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285293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53012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nose.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53012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530120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You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30120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have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53012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53012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big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3851920" y="1340768"/>
            <a:ext cx="432048" cy="1800200"/>
          </a:xfrm>
          <a:prstGeom prst="rightBrace">
            <a:avLst>
              <a:gd name="adj1" fmla="val 96518"/>
              <a:gd name="adj2" fmla="val 50605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851920" y="3501008"/>
            <a:ext cx="576064" cy="1368152"/>
          </a:xfrm>
          <a:prstGeom prst="rightBrace">
            <a:avLst>
              <a:gd name="adj1" fmla="val 46126"/>
              <a:gd name="adj2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3" descr="big nos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4437112"/>
            <a:ext cx="1869711" cy="1412489"/>
          </a:xfrm>
        </p:spPr>
      </p:pic>
      <p:sp>
        <p:nvSpPr>
          <p:cNvPr id="17" name="TextBox 16"/>
          <p:cNvSpPr txBox="1"/>
          <p:nvPr/>
        </p:nvSpPr>
        <p:spPr>
          <a:xfrm>
            <a:off x="2123728" y="58772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It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8772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58772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58772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58772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fat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58772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body.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Содержимое 3" descr="big nose.png"/>
          <p:cNvPicPr>
            <a:picLocks noChangeAspect="1"/>
          </p:cNvPicPr>
          <p:nvPr/>
        </p:nvPicPr>
        <p:blipFill>
          <a:blip r:embed="rId3" cstate="print"/>
          <a:srcRect l="4478" t="7164" r="44776" b="6866"/>
          <a:stretch>
            <a:fillRect/>
          </a:stretch>
        </p:blipFill>
        <p:spPr>
          <a:xfrm>
            <a:off x="7308304" y="5373216"/>
            <a:ext cx="1402296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с к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3131840" cy="2166554"/>
          </a:xfrm>
        </p:spPr>
      </p:pic>
      <p:pic>
        <p:nvPicPr>
          <p:cNvPr id="5" name="Рисунок 4" descr="цыпле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2915816" cy="2337792"/>
          </a:xfrm>
          <a:prstGeom prst="rect">
            <a:avLst/>
          </a:prstGeom>
        </p:spPr>
      </p:pic>
      <p:pic>
        <p:nvPicPr>
          <p:cNvPr id="6" name="Рисунок 5" descr="45613548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01208"/>
            <a:ext cx="1340346" cy="1340346"/>
          </a:xfrm>
          <a:prstGeom prst="rect">
            <a:avLst/>
          </a:prstGeom>
        </p:spPr>
      </p:pic>
      <p:pic>
        <p:nvPicPr>
          <p:cNvPr id="7" name="Рисунок 6" descr="45613548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5373216"/>
            <a:ext cx="1340346" cy="1340346"/>
          </a:xfrm>
          <a:prstGeom prst="rect">
            <a:avLst/>
          </a:prstGeom>
        </p:spPr>
      </p:pic>
      <p:pic>
        <p:nvPicPr>
          <p:cNvPr id="8" name="Рисунок 7" descr="45613548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373216"/>
            <a:ext cx="1340346" cy="134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Have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got /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got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162880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A chick                got a big head.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35730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A cat                  got a small nose.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544522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Frogs                  got   small ears.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Лента лицом вниз 14"/>
          <p:cNvSpPr/>
          <p:nvPr/>
        </p:nvSpPr>
        <p:spPr>
          <a:xfrm>
            <a:off x="5508104" y="1340768"/>
            <a:ext cx="1080120" cy="792088"/>
          </a:xfrm>
          <a:prstGeom prst="ribbon">
            <a:avLst>
              <a:gd name="adj1" fmla="val 23539"/>
              <a:gd name="adj2" fmla="val 701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652120" y="1556792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has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3573016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has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Лента лицом вниз 18"/>
          <p:cNvSpPr/>
          <p:nvPr/>
        </p:nvSpPr>
        <p:spPr>
          <a:xfrm>
            <a:off x="5292080" y="3356992"/>
            <a:ext cx="1080120" cy="792088"/>
          </a:xfrm>
          <a:prstGeom prst="ribbon">
            <a:avLst>
              <a:gd name="adj1" fmla="val 23539"/>
              <a:gd name="adj2" fmla="val 701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нта лицом вниз 19"/>
          <p:cNvSpPr/>
          <p:nvPr/>
        </p:nvSpPr>
        <p:spPr>
          <a:xfrm>
            <a:off x="5148064" y="5229200"/>
            <a:ext cx="1440160" cy="792088"/>
          </a:xfrm>
          <a:prstGeom prst="ribbon">
            <a:avLst>
              <a:gd name="adj1" fmla="val 23539"/>
              <a:gd name="adj2" fmla="val 701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364088" y="5445224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have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1672" y="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Вставь-ка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3" grpId="0"/>
      <p:bldP spid="14" grpId="0"/>
      <p:bldP spid="16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Отрицательное предложения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196752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I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You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They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We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35699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She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It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88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have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8610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53012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nose.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53012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3012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Frogs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3012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53012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big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3851920" y="1340768"/>
            <a:ext cx="432048" cy="1800200"/>
          </a:xfrm>
          <a:prstGeom prst="rightBrace">
            <a:avLst>
              <a:gd name="adj1" fmla="val 96518"/>
              <a:gd name="adj2" fmla="val 50605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851920" y="3501008"/>
            <a:ext cx="576064" cy="1368152"/>
          </a:xfrm>
          <a:prstGeom prst="rightBrace">
            <a:avLst>
              <a:gd name="adj1" fmla="val 46126"/>
              <a:gd name="adj2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3" descr="big no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796000" cy="796000"/>
          </a:xfrm>
        </p:spPr>
      </p:pic>
      <p:sp>
        <p:nvSpPr>
          <p:cNvPr id="17" name="TextBox 16"/>
          <p:cNvSpPr txBox="1"/>
          <p:nvPr/>
        </p:nvSpPr>
        <p:spPr>
          <a:xfrm>
            <a:off x="1835696" y="587727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 dog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58772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got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58772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58772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fat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58772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body.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Содержимое 3" descr="big n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229200"/>
            <a:ext cx="1356958" cy="13871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52120" y="198884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not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38610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not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6016" y="25649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(have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n’t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43651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(has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n’t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2" y="53012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have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n’t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Содержимое 3" descr="big no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157192"/>
            <a:ext cx="796000" cy="796000"/>
          </a:xfrm>
          <a:prstGeom prst="rect">
            <a:avLst/>
          </a:prstGeom>
        </p:spPr>
      </p:pic>
      <p:pic>
        <p:nvPicPr>
          <p:cNvPr id="30" name="Содержимое 3" descr="big no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25144"/>
            <a:ext cx="796000" cy="796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43808" y="58772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has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n’t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7" grpId="0"/>
      <p:bldP spid="19" grpId="0"/>
      <p:bldP spid="20" grpId="0"/>
      <p:bldP spid="21" grpId="0"/>
      <p:bldP spid="22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ыплено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952328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7376" y="112474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kangaroo has got a short tail.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4928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A kangaroo has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n’t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got a short tail.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51723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A kangaroo has got 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tail.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22108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5796136" y="3933056"/>
            <a:ext cx="1008112" cy="3600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422108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long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5013176"/>
            <a:ext cx="504056" cy="576064"/>
          </a:xfrm>
          <a:prstGeom prst="downArrow">
            <a:avLst>
              <a:gd name="adj1" fmla="val 17277"/>
              <a:gd name="adj2" fmla="val 284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12160" y="1844824"/>
            <a:ext cx="504056" cy="504056"/>
          </a:xfrm>
          <a:prstGeom prst="downArrow">
            <a:avLst>
              <a:gd name="adj1" fmla="val 17277"/>
              <a:gd name="adj2" fmla="val 284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012160" y="3140968"/>
            <a:ext cx="504056" cy="504056"/>
          </a:xfrm>
          <a:prstGeom prst="downArrow">
            <a:avLst>
              <a:gd name="adj1" fmla="val 17277"/>
              <a:gd name="adj2" fmla="val 284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338</Words>
  <Application>Microsoft Office PowerPoint</Application>
  <PresentationFormat>Экран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Cows are funny</vt:lpstr>
      <vt:lpstr>Big or small Big or small Is this small? Not at all!</vt:lpstr>
      <vt:lpstr>Fat or thin Fat or thin Is it thin? What do you think?</vt:lpstr>
      <vt:lpstr>Long or short Long or short Is that short? No, it’s not!</vt:lpstr>
      <vt:lpstr>Употребление глагола  to have got</vt:lpstr>
      <vt:lpstr>Утвердительные предложения</vt:lpstr>
      <vt:lpstr>Слайд 7</vt:lpstr>
      <vt:lpstr>Отрицательное предложения</vt:lpstr>
      <vt:lpstr>Слайд 9</vt:lpstr>
      <vt:lpstr>Слайд 10</vt:lpstr>
      <vt:lpstr>Вопросительное предложения</vt:lpstr>
      <vt:lpstr>Слайд 12</vt:lpstr>
      <vt:lpstr>Слайд 13</vt:lpstr>
      <vt:lpstr>Слайд 14</vt:lpstr>
      <vt:lpstr>Let’s sing!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Homework!  SB   ex 2 p 76 (ч)          ex 6 p 75(уч)  WB  ex 3 p 39</vt:lpstr>
    </vt:vector>
  </TitlesOfParts>
  <Company>МОБУСОШ№10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Clever animals</dc:title>
  <dc:creator>МОБУСОШ№10</dc:creator>
  <cp:lastModifiedBy>Лунева</cp:lastModifiedBy>
  <cp:revision>44</cp:revision>
  <dcterms:created xsi:type="dcterms:W3CDTF">2014-03-17T06:43:34Z</dcterms:created>
  <dcterms:modified xsi:type="dcterms:W3CDTF">2015-02-26T10:15:18Z</dcterms:modified>
</cp:coreProperties>
</file>