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9" r:id="rId2"/>
    <p:sldId id="305" r:id="rId3"/>
    <p:sldId id="281" r:id="rId4"/>
    <p:sldId id="301" r:id="rId5"/>
    <p:sldId id="280" r:id="rId6"/>
    <p:sldId id="282" r:id="rId7"/>
    <p:sldId id="284" r:id="rId8"/>
    <p:sldId id="310" r:id="rId9"/>
    <p:sldId id="292" r:id="rId10"/>
    <p:sldId id="300" r:id="rId11"/>
    <p:sldId id="31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88000"/>
    <a:srgbClr val="FF9933"/>
    <a:srgbClr val="A50021"/>
    <a:srgbClr val="503D00"/>
    <a:srgbClr val="7E6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193" autoAdjust="0"/>
  </p:normalViewPr>
  <p:slideViewPr>
    <p:cSldViewPr>
      <p:cViewPr>
        <p:scale>
          <a:sx n="62" d="100"/>
          <a:sy n="62" d="100"/>
        </p:scale>
        <p:origin x="-91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D90480-98CD-41B2-8D53-20E5B4ABD33F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7088D8-8F9F-4E7A-B49E-0EA9AADE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4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0B5FD-79BC-4EC4-B529-2C350732A466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23CC00-6968-4A91-BA36-9DD7B8125125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088D8-8F9F-4E7A-B49E-0EA9AADEC9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F2FC-273B-4D41-B041-0A6AD1772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95413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BED7-5C59-4DEE-BAC5-3E4B7BCC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642421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342D-B2B4-49C4-84B5-7AA604BD0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910262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1552-90F1-426D-A021-EF955BD15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50931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909C-E778-40A9-85AA-1BFB048F1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54791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C8FF-E92B-4871-A832-E4B350E4B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88128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2DF8-E45A-4028-9C26-016DF468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44660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C485-C8DF-4DD0-A015-9133DF42F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09473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BA4C-C515-4FF6-A6C9-F584A1D2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07743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8DA1-AAF3-4135-9D3A-E76468D22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18423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8CD1-F96F-4A7A-96BC-B1EF3C9BA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72678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EE56-8855-4267-A8AE-C94D8D43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67795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C9EE7D-8D35-4D2F-85A0-447B21D40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&#1053;&#1072;&#1088;&#1086;&#1076;&#1085;&#1072;&#1103;%20&#1089;&#1082;&#1072;&#1079;&#1082;&#1072;%20(&#1094;&#1077;&#1087;&#1086;&#1095;&#1082;&#1072;)\Melodiya-V-gostyah-u-skazki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quotV-gostyah-u-skazkiquot-Dorogoyu-dobra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Valentina_Tolkunova-Skazki_gulyayut_po_svetu(vmusice.net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tolpa-mp3\&#1058;&#1086;&#1083;&#1087;&#1072;\00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tolpa-mp3\&#1058;&#1086;&#1083;&#1087;&#1072;\00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tolpa-mp3\&#1058;&#1086;&#1083;&#1087;&#1072;\014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tolpa-mp3\&#1058;&#1086;&#1083;&#1087;&#1072;\019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tolpa-mp3\&#1058;&#1086;&#1083;&#1087;&#1072;\015.mp3" TargetMode="External"/><Relationship Id="rId1" Type="http://schemas.openxmlformats.org/officeDocument/2006/relationships/audio" Target="file:///C:\Users\802627\Music\&#1072;&#1074;&#1090;&#1086;&#1088;%20&#1084;&#1091;&#1079;&#1099;&#1082;&#1080;%20&#1080;%20&#1089;&#1083;&#1086;&#1074;_%20&#1050;&#1086;&#1085;&#1089;&#1090;&#1072;&#1085;&#1090;&#1080;&#1085;%20&#1050;&#1086;&#1089;&#1090;&#1086;&#1084;&#1072;&#1088;&#1086;&#1074;%20&#1080;%20&#1051;&#1077;&#1086;&#1085;&#1080;&#1076;%20&#1052;&#1086;&#1083;&#1086;&#1095;&#1085;&#1080;&#1082;%20-%20&#1045;&#1074;&#1088;&#1086;%20%20&#1069;&#1076;%20&#1056;.&#1101;.&#1081;.%20&#1056;&#1086;&#1076;&#1080;&#1086;&#1085;&#1086;&#1074;%20-%20&#1054;&#1075;&#1085;&#1080;%20&#1041;&#1086;&#1083;&#1100;&#1096;&#1086;&#1075;&#1086;%20&#1043;&#1086;&#1088;&#1086;&#1076;&#1072;%20%20(audiopoisk.com).mp3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1%20&#1042;\&#1063;&#1080;&#1090;&#1072;&#1102;&#1097;&#1080;&#1081;%20&#1088;&#1086;&#1089;&#1090;&#1086;&#1082;\&#1054;&#1090;&#1082;&#1088;%20&#1079;&#1072;&#1085;&#1103;&#1090;&#1080;&#1077;%2020.12\petrushk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hyperlink" Target="http://kolovrat7520.ru/wp-content/uploads/2012/12/Hen-eggs_1370969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2627\Desktop\&#1053;&#1072;&#1088;&#1086;&#1076;&#1085;&#1072;&#1103;%20&#1089;&#1082;&#1072;&#1079;&#1082;&#1072;%20(&#1094;&#1077;&#1087;&#1086;&#1095;&#1082;&#1072;)\Ay-poteshit_-vas-skazkoyu(muzofon.com)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802627\Desktop\&#1053;&#1072;&#1088;&#1086;&#1076;&#1085;&#1072;&#1103;%20&#1089;&#1082;&#1072;&#1079;&#1082;&#1072;%20(&#1094;&#1077;&#1087;&#1086;&#1095;&#1082;&#1072;)\V-gostyah-u-skazki-konec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" y="188913"/>
            <a:ext cx="7305180" cy="15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5002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>
          <a:xfrm>
            <a:off x="5724128" y="5013176"/>
            <a:ext cx="2952328" cy="14401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</a:pPr>
            <a:endParaRPr lang="ru-RU" dirty="0" smtClean="0"/>
          </a:p>
          <a:p>
            <a:pPr marL="0" indent="0" eaLnBrk="1" hangingPunct="1">
              <a:buFontTx/>
              <a:buNone/>
            </a:pPr>
            <a:endParaRPr lang="ru-RU" dirty="0" smtClean="0"/>
          </a:p>
          <a:p>
            <a:pPr marL="0" indent="0" algn="ctr" eaLnBrk="1" hangingPunct="1">
              <a:buFontTx/>
              <a:buNone/>
            </a:pPr>
            <a:endParaRPr lang="ru-RU" dirty="0" smtClean="0"/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3879850" y="161766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6000750" y="1384300"/>
            <a:ext cx="3143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9600"/>
          </a:p>
        </p:txBody>
      </p:sp>
      <p:sp>
        <p:nvSpPr>
          <p:cNvPr id="2057" name="TextBox 2"/>
          <p:cNvSpPr txBox="1">
            <a:spLocks noChangeArrowheads="1"/>
          </p:cNvSpPr>
          <p:nvPr/>
        </p:nvSpPr>
        <p:spPr bwMode="auto">
          <a:xfrm>
            <a:off x="3708400" y="973138"/>
            <a:ext cx="1439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9600"/>
          </a:p>
        </p:txBody>
      </p:sp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4211960" y="6237312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pic>
        <p:nvPicPr>
          <p:cNvPr id="18" name="Picture 5" descr="Ярмар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373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79712" y="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Monotype Corsiva" pitchFamily="66" charset="0"/>
              </a:rPr>
              <a:t>Откуда  сказка  </a:t>
            </a:r>
          </a:p>
          <a:p>
            <a:pPr lvl="0" algn="ctr"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Monotype Corsiva" pitchFamily="66" charset="0"/>
              </a:rPr>
              <a:t>к  нам  пришла?</a:t>
            </a:r>
            <a:endParaRPr lang="ru-RU" sz="5400" b="1" i="1" kern="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Melodiya-V-gostyah-u-skaz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884368" y="6165304"/>
            <a:ext cx="304800" cy="304800"/>
          </a:xfrm>
          <a:prstGeom prst="rect">
            <a:avLst/>
          </a:prstGeom>
        </p:spPr>
      </p:pic>
      <p:pic>
        <p:nvPicPr>
          <p:cNvPr id="12" name="Рисунок 11" descr="21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599" y="1778908"/>
            <a:ext cx="4968553" cy="4242380"/>
          </a:xfrm>
          <a:prstGeom prst="rect">
            <a:avLst/>
          </a:prstGeom>
          <a:ln w="50800" cap="rnd">
            <a:gradFill>
              <a:gsLst>
                <a:gs pos="41000">
                  <a:srgbClr val="A50021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prstDash val="sysDash"/>
          </a:ln>
          <a:scene3d>
            <a:camera prst="orthographicFront"/>
            <a:lightRig rig="contrasting" dir="t"/>
          </a:scene3d>
          <a:sp3d>
            <a:bevelT w="139700" prst="cross"/>
          </a:sp3d>
        </p:spPr>
      </p:pic>
      <p:sp>
        <p:nvSpPr>
          <p:cNvPr id="13" name="Прямоугольник 12"/>
          <p:cNvSpPr/>
          <p:nvPr/>
        </p:nvSpPr>
        <p:spPr>
          <a:xfrm>
            <a:off x="5868144" y="1988840"/>
            <a:ext cx="273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Откуда сказки к нам приходят?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Никто на это не 	ответит…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Их добрый 	сказочник 	приводит,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Который знает всё на свете…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Посёлок </a:t>
            </a:r>
            <a:r>
              <a:rPr lang="ru-RU" sz="4000" b="1" i="1" dirty="0" smtClean="0">
                <a:latin typeface="Monotype Corsiva" pitchFamily="66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Ермаково </a:t>
            </a:r>
            <a:b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Ярославская   область</a:t>
            </a:r>
          </a:p>
        </p:txBody>
      </p:sp>
      <p:sp>
        <p:nvSpPr>
          <p:cNvPr id="17415" name="Объект 1"/>
          <p:cNvSpPr>
            <a:spLocks noGrp="1"/>
          </p:cNvSpPr>
          <p:nvPr>
            <p:ph sz="half" idx="2"/>
          </p:nvPr>
        </p:nvSpPr>
        <p:spPr>
          <a:xfrm>
            <a:off x="827088" y="1535113"/>
            <a:ext cx="7561262" cy="44037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dirty="0" smtClean="0">
                <a:latin typeface="Monotype Corsiva" pitchFamily="66" charset="0"/>
              </a:rPr>
              <a:t>С 2008 года в поселке проводится ежегодный туристический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праздник «В гостях у Курочки Рябы»</a:t>
            </a:r>
            <a:r>
              <a:rPr lang="ru-RU" b="1" dirty="0" smtClean="0">
                <a:latin typeface="Monotype Corsiva" pitchFamily="66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Н</a:t>
            </a:r>
            <a:r>
              <a:rPr lang="ru-RU" b="1" dirty="0" smtClean="0">
                <a:latin typeface="Monotype Corsiva" pitchFamily="66" charset="0"/>
              </a:rPr>
              <a:t>а праздник привозят живых курочек и петухов. </a:t>
            </a:r>
            <a:r>
              <a:rPr lang="ru-RU" b="1" dirty="0">
                <a:latin typeface="Monotype Corsiva" pitchFamily="66" charset="0"/>
              </a:rPr>
              <a:t>Н</a:t>
            </a:r>
            <a:r>
              <a:rPr lang="ru-RU" b="1" dirty="0" smtClean="0">
                <a:latin typeface="Monotype Corsiva" pitchFamily="66" charset="0"/>
              </a:rPr>
              <a:t>арод от этого в восторге!</a:t>
            </a:r>
          </a:p>
        </p:txBody>
      </p:sp>
      <p:pic>
        <p:nvPicPr>
          <p:cNvPr id="17416" name="Рисунок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94" y="3284984"/>
            <a:ext cx="5062202" cy="283393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rgbClr val="990033"/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76200">
            <a:bevelT prst="relaxedInset"/>
            <a:extrusionClr>
              <a:srgbClr val="FFC000"/>
            </a:extrusionClr>
            <a:contourClr>
              <a:srgbClr val="9900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quotV-gostyah-u-skazkiquot-Dorogoyu-dob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9633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Читаешь – значит растёшь!</a:t>
            </a:r>
            <a:endParaRPr lang="ru-RU" sz="4000" b="1" i="1" dirty="0" smtClean="0">
              <a:latin typeface="Monotype Corsiva" pitchFamily="66" charset="0"/>
            </a:endParaRPr>
          </a:p>
        </p:txBody>
      </p:sp>
      <p:sp>
        <p:nvSpPr>
          <p:cNvPr id="17415" name="Объект 1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600400" cy="4464496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И пусть, за окном мелькая,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Проносятся вдаль года,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А добрая, чистая сказка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Пребудет с тобою всегда!</a:t>
            </a:r>
          </a:p>
        </p:txBody>
      </p:sp>
      <p:pic>
        <p:nvPicPr>
          <p:cNvPr id="1028" name="Picture 4" descr="http://www.booqs.ru/products_pictures/67798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628800"/>
            <a:ext cx="3514725" cy="4519042"/>
          </a:xfrm>
          <a:prstGeom prst="rect">
            <a:avLst/>
          </a:prstGeom>
          <a:noFill/>
        </p:spPr>
      </p:pic>
      <p:pic>
        <p:nvPicPr>
          <p:cNvPr id="15" name="Valentina_Tolkunova-Skazki_gulyayut_po_svetu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3001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2063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Объект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6638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 descr="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39"/>
            <a:ext cx="7037387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Ярмарка</a:t>
            </a:r>
            <a:endParaRPr lang="ru-RU" sz="4000" b="1" i="1" dirty="0" smtClean="0">
              <a:latin typeface="Monotype Corsiva" pitchFamily="66" charset="0"/>
            </a:endParaRPr>
          </a:p>
        </p:txBody>
      </p:sp>
      <p:sp>
        <p:nvSpPr>
          <p:cNvPr id="4106" name="Прямоугольник 1"/>
          <p:cNvSpPr>
            <a:spLocks noChangeArrowheads="1"/>
          </p:cNvSpPr>
          <p:nvPr/>
        </p:nvSpPr>
        <p:spPr bwMode="auto">
          <a:xfrm>
            <a:off x="3879850" y="161766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4107" name="Прямоугольник 3"/>
          <p:cNvSpPr>
            <a:spLocks noChangeArrowheads="1"/>
          </p:cNvSpPr>
          <p:nvPr/>
        </p:nvSpPr>
        <p:spPr bwMode="auto">
          <a:xfrm>
            <a:off x="1187624" y="4924325"/>
            <a:ext cx="6840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Ярмарка</a:t>
            </a:r>
            <a:r>
              <a:rPr lang="ru-RU" sz="2800" b="1" i="1" dirty="0" smtClean="0">
                <a:latin typeface="Monotype Corsiva" pitchFamily="66" charset="0"/>
              </a:rPr>
              <a:t>  </a:t>
            </a:r>
            <a:r>
              <a:rPr lang="ru-RU" sz="2800" b="1" i="1" dirty="0"/>
              <a:t>- </a:t>
            </a:r>
            <a:r>
              <a:rPr lang="ru-RU" sz="2800" b="1" i="1" dirty="0" smtClean="0">
                <a:latin typeface="Monotype Corsiva" pitchFamily="66" charset="0"/>
              </a:rPr>
              <a:t>это «большой торговый съезд и привоз товаров, торг, длящийся неделями, большой сельский базар». 		В.И.Даль</a:t>
            </a:r>
            <a:endParaRPr lang="ru-RU" sz="2400" b="1" i="1" dirty="0">
              <a:latin typeface="Monotype Corsiva" pitchFamily="66" charset="0"/>
            </a:endParaRPr>
          </a:p>
        </p:txBody>
      </p:sp>
      <p:pic>
        <p:nvPicPr>
          <p:cNvPr id="17410" name="Picture 2" descr="http://img0.liveinternet.ru/images/attach/c/4/84/398/84398704_1326542204_0_8ba88_e551d933_or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196752"/>
            <a:ext cx="6264696" cy="3816424"/>
          </a:xfrm>
          <a:prstGeom prst="rect">
            <a:avLst/>
          </a:prstGeom>
          <a:noFill/>
        </p:spPr>
      </p:pic>
      <p:pic>
        <p:nvPicPr>
          <p:cNvPr id="14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9563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1"/>
            <a:ext cx="7037388" cy="10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«Куплей да продажей торг стоит»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5364" name="Picture 4" descr="&lt;b&gt;Ярмарка &lt;/b&gt;«Золотые ручки» в Одессе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12776"/>
            <a:ext cx="6264696" cy="46598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50021"/>
            </a:outerShdw>
          </a:effectLst>
          <a:scene3d>
            <a:camera prst="orthographicFront"/>
            <a:lightRig rig="threePt" dir="t"/>
          </a:scene3d>
          <a:sp3d extrusionH="76200" contourW="12700">
            <a:bevelT prst="convex"/>
            <a:extrusionClr>
              <a:srgbClr val="FF9933"/>
            </a:extrusionClr>
            <a:contourClr>
              <a:srgbClr val="A50021"/>
            </a:contourClr>
          </a:sp3d>
        </p:spPr>
      </p:pic>
      <p:pic>
        <p:nvPicPr>
          <p:cNvPr id="9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«Горласто, празднично, пестро, 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красно кругом»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Н.А.Некрасов</a:t>
            </a:r>
          </a:p>
        </p:txBody>
      </p:sp>
      <p:sp>
        <p:nvSpPr>
          <p:cNvPr id="6152" name="Прямоугольник 2"/>
          <p:cNvSpPr>
            <a:spLocks noChangeArrowheads="1"/>
          </p:cNvSpPr>
          <p:nvPr/>
        </p:nvSpPr>
        <p:spPr bwMode="auto">
          <a:xfrm>
            <a:off x="4389438" y="1698625"/>
            <a:ext cx="431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 </a:t>
            </a:r>
            <a:endParaRPr lang="ru-RU"/>
          </a:p>
        </p:txBody>
      </p:sp>
      <p:pic>
        <p:nvPicPr>
          <p:cNvPr id="14338" name="Picture 2" descr="... . Борис Кустодиев. Картина &lt;b&gt;Ярмарка&lt;/b&g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132856"/>
            <a:ext cx="4464496" cy="3487256"/>
          </a:xfrm>
          <a:prstGeom prst="rect">
            <a:avLst/>
          </a:prstGeom>
          <a:noFill/>
          <a:scene3d>
            <a:camera prst="orthographicFront"/>
            <a:lightRig rig="morning" dir="t"/>
          </a:scene3d>
          <a:sp3d extrusionH="76200" contourW="12700">
            <a:bevelT prst="relaxedInset"/>
            <a:extrusionClr>
              <a:srgbClr val="FFC000"/>
            </a:extrusionClr>
            <a:contourClr>
              <a:srgbClr val="990033"/>
            </a:contourClr>
          </a:sp3d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83568" y="1124744"/>
            <a:ext cx="316835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Расступись, народ!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Лошадь Барина везет!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Дай, думает, 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на ярмарку погляжу,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Дома ведь не усижу.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Здесь такое веселье,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Балаганы ,карусели.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Хочу чего-нибудь </a:t>
            </a:r>
            <a:r>
              <a:rPr lang="ru-RU" sz="2800" b="1" i="1" dirty="0" err="1" smtClean="0">
                <a:latin typeface="Monotype Corsiva" pitchFamily="66" charset="0"/>
              </a:rPr>
              <a:t>приобресть</a:t>
            </a:r>
            <a:r>
              <a:rPr lang="ru-RU" sz="2800" b="1" i="1" dirty="0" smtClean="0">
                <a:latin typeface="Monotype Corsiva" pitchFamily="66" charset="0"/>
              </a:rPr>
              <a:t>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Да вкусно поесть.</a:t>
            </a: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16" name="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88436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624736" cy="106613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Любая душа празднику рада!</a:t>
            </a:r>
          </a:p>
        </p:txBody>
      </p:sp>
      <p:pic>
        <p:nvPicPr>
          <p:cNvPr id="13314" name="Picture 2" descr="&lt;b&gt;Ярмарка&lt;/b&gt;. - Картинка 9 - Кустодиев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556792"/>
            <a:ext cx="5544616" cy="392898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537321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Ярмарка считалась праздником, а народная мудрость гласит:</a:t>
            </a:r>
            <a:endParaRPr lang="ru-RU" sz="2800" b="1" dirty="0"/>
          </a:p>
        </p:txBody>
      </p:sp>
      <p:pic>
        <p:nvPicPr>
          <p:cNvPr id="10" name="0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7403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7200974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i="1" dirty="0" smtClean="0">
              <a:latin typeface="Monotype Corsiva" pitchFamily="66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44638"/>
            <a:ext cx="3898776" cy="282046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</p:txBody>
      </p:sp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Ярмарочные балаганы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827584" y="5229200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Слово «Балаган» - перс. «</a:t>
            </a:r>
            <a:r>
              <a:rPr lang="ru-RU" sz="2400" b="1" dirty="0" err="1" smtClean="0">
                <a:latin typeface="Monotype Corsiva" pitchFamily="66" charset="0"/>
              </a:rPr>
              <a:t>бала-хане</a:t>
            </a:r>
            <a:r>
              <a:rPr lang="ru-RU" sz="2400" b="1" dirty="0" smtClean="0">
                <a:latin typeface="Monotype Corsiva" pitchFamily="66" charset="0"/>
              </a:rPr>
              <a:t>» означает «верхний дом», или верхняя часть дома (отсюда, кстати, и русское слово «балкон»)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5220072" y="1484784"/>
            <a:ext cx="30963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 каждой ярмарке было множество самых разных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балаганов </a:t>
            </a:r>
            <a:r>
              <a:rPr lang="ru-RU" sz="2400" b="1" dirty="0" smtClean="0">
                <a:latin typeface="Monotype Corsiva" pitchFamily="66" charset="0"/>
              </a:rPr>
              <a:t>с флажками, флюгерами, афишами и зазывалами.</a:t>
            </a:r>
            <a:endParaRPr lang="ru-RU" sz="2400" b="1" dirty="0"/>
          </a:p>
        </p:txBody>
      </p:sp>
      <p:pic>
        <p:nvPicPr>
          <p:cNvPr id="18" name="Рисунок 17" descr="http://cultura-cnk.ru/assets/images/news/festnaiv/fest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772816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unrise" dir="t"/>
          </a:scene3d>
          <a:sp3d extrusionH="76200" contourW="12700">
            <a:bevelT prst="relaxedInset"/>
            <a:bevelB w="139700" prst="cross"/>
            <a:extrusionClr>
              <a:srgbClr val="FFC000"/>
            </a:extrusionClr>
            <a:contourClr>
              <a:srgbClr val="990033"/>
            </a:contourClr>
          </a:sp3d>
        </p:spPr>
      </p:pic>
      <p:pic>
        <p:nvPicPr>
          <p:cNvPr id="12" name="Рисунок 11" descr="i (4)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6096" y="3501008"/>
            <a:ext cx="2376264" cy="1656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автор музыки и слов_ Константин Костомаров и Леонид Молочник - Евро  Эд Р.э.й. Родионов - Огни Большого Город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0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78123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43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Петрушка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-душа скоморошья</a:t>
            </a:r>
            <a:endParaRPr lang="ru-RU" sz="4000" b="1" i="1" dirty="0" smtClean="0">
              <a:latin typeface="Monotype Corsiva" pitchFamily="66" charset="0"/>
            </a:endParaRPr>
          </a:p>
        </p:txBody>
      </p:sp>
      <p:pic>
        <p:nvPicPr>
          <p:cNvPr id="13" name="Рисунок 12" descr="http://museums.artyx.ru/books/item/f00/s00/z0000002/pic/000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00808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2"/>
          <p:cNvSpPr>
            <a:spLocks noChangeArrowheads="1"/>
          </p:cNvSpPr>
          <p:nvPr/>
        </p:nvSpPr>
        <p:spPr bwMode="auto">
          <a:xfrm>
            <a:off x="683568" y="1487681"/>
            <a:ext cx="367240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Петрушка - главный герой русских народных балаганов - зазывает зрителей на представление. Этот макет балагана представлен в экспозиции недавно открывшегося в Москве Дома-музея Ф. И. Шаляпина не случайно. По словам артиста, театр для него начинался именно с балаганных кукольных представлений.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9" name="petru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55632" y="5949280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913"/>
            <a:ext cx="7488832" cy="13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19672" y="141753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Сказка- умница и прелесть!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Ей повсюду путь открыт.</a:t>
            </a:r>
          </a:p>
        </p:txBody>
      </p:sp>
      <p:pic>
        <p:nvPicPr>
          <p:cNvPr id="7" name="Ay-poteshit_-vas-skazko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5805264"/>
            <a:ext cx="304800" cy="304800"/>
          </a:xfrm>
          <a:prstGeom prst="rect">
            <a:avLst/>
          </a:prstGeom>
        </p:spPr>
      </p:pic>
      <p:pic>
        <p:nvPicPr>
          <p:cNvPr id="9" name="Содержимое 8" descr="Русская народная сказка «Курочка Ряба» 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484784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5589240"/>
            <a:ext cx="7488831" cy="707886"/>
          </a:xfrm>
          <a:prstGeom prst="rect">
            <a:avLst/>
          </a:prstGeom>
          <a:blipFill dpi="0" rotWithShape="1">
            <a:blip r:embed="rId9" cstate="print">
              <a:alphaModFix amt="73000"/>
            </a:blip>
            <a:srcRect/>
            <a:tile tx="0" ty="0" sx="100000" sy="100000" flip="xy" algn="tl"/>
          </a:blipFill>
          <a:effectLst>
            <a:outerShdw blurRad="50800" dist="50800" dir="5400000" algn="ctr" rotWithShape="0">
              <a:srgbClr val="A88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990033"/>
                </a:solidFill>
                <a:latin typeface="Monotype Corsiva" pitchFamily="66" charset="0"/>
                <a:ea typeface="+mj-ea"/>
                <a:cs typeface="+mj-cs"/>
              </a:rPr>
              <a:t>Курочка Ряба   </a:t>
            </a:r>
            <a:r>
              <a:rPr lang="ru-RU" sz="3600" b="1" i="1" dirty="0" smtClean="0">
                <a:solidFill>
                  <a:srgbClr val="990033"/>
                </a:solidFill>
                <a:latin typeface="Monotype Corsiva" pitchFamily="66" charset="0"/>
                <a:ea typeface="+mj-ea"/>
                <a:cs typeface="+mj-cs"/>
              </a:rPr>
              <a:t>Русская народная сказка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latin typeface="Monotype Corsiva" pitchFamily="66" charset="0"/>
              </a:rPr>
              <a:t>Посёлок  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Ермаково </a:t>
            </a:r>
            <a:b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Ярославская   область</a:t>
            </a:r>
          </a:p>
        </p:txBody>
      </p:sp>
      <p:sp>
        <p:nvSpPr>
          <p:cNvPr id="16391" name="Объект 1"/>
          <p:cNvSpPr>
            <a:spLocks noGrp="1"/>
          </p:cNvSpPr>
          <p:nvPr>
            <p:ph sz="half" idx="2"/>
          </p:nvPr>
        </p:nvSpPr>
        <p:spPr>
          <a:xfrm>
            <a:off x="2916238" y="1512888"/>
            <a:ext cx="5526087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Курочка Ряба </a:t>
            </a:r>
            <a:r>
              <a:rPr lang="ru-RU" b="1" dirty="0" smtClean="0">
                <a:latin typeface="Monotype Corsiva" pitchFamily="66" charset="0"/>
              </a:rPr>
              <a:t>- главный персонаж, давший многим текстам сказки о разбитом яичке название, имеет пёстрое (рябое) оперенье.</a:t>
            </a:r>
          </a:p>
          <a:p>
            <a:pPr marL="0" indent="0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Музей Курочки Рябы </a:t>
            </a:r>
          </a:p>
          <a:p>
            <a:pPr marL="0" indent="0">
              <a:buFontTx/>
              <a:buNone/>
            </a:pPr>
            <a:r>
              <a:rPr lang="ru-RU" b="1" dirty="0" smtClean="0">
                <a:latin typeface="Monotype Corsiva" pitchFamily="66" charset="0"/>
              </a:rPr>
              <a:t>был основан в 2008 году.</a:t>
            </a:r>
          </a:p>
        </p:txBody>
      </p:sp>
      <p:pic>
        <p:nvPicPr>
          <p:cNvPr id="16392" name="Рисунок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072123" cy="26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94" y="3187700"/>
            <a:ext cx="1953606" cy="254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1"/>
          <p:cNvSpPr>
            <a:spLocks noChangeArrowheads="1"/>
          </p:cNvSpPr>
          <p:nvPr/>
        </p:nvSpPr>
        <p:spPr bwMode="auto">
          <a:xfrm>
            <a:off x="900113" y="4440238"/>
            <a:ext cx="52562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В музее можно узнать о предметах быта и ремесла,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существовавших на Руси.</a:t>
            </a:r>
          </a:p>
        </p:txBody>
      </p:sp>
      <p:pic>
        <p:nvPicPr>
          <p:cNvPr id="12" name="V-gostyah-u-skazki-kone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563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276</Words>
  <Application>Microsoft Office PowerPoint</Application>
  <PresentationFormat>Экран (4:3)</PresentationFormat>
  <Paragraphs>46</Paragraphs>
  <Slides>11</Slides>
  <Notes>3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Ярмарка</vt:lpstr>
      <vt:lpstr>«Куплей да продажей торг стоит»</vt:lpstr>
      <vt:lpstr>«Горласто, празднично, пестро,  красно кругом» Н.А.Некрасов</vt:lpstr>
      <vt:lpstr>  Любая душа празднику рада!</vt:lpstr>
      <vt:lpstr> </vt:lpstr>
      <vt:lpstr>Петрушка-душа скоморошья</vt:lpstr>
      <vt:lpstr>Слайд 8</vt:lpstr>
      <vt:lpstr>Посёлок   Ермаково  Ярославская   область</vt:lpstr>
      <vt:lpstr>Посёлок   Ермаково  Ярославская   область</vt:lpstr>
      <vt:lpstr>Читаешь – значит растёшь!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802627</cp:lastModifiedBy>
  <cp:revision>217</cp:revision>
  <dcterms:created xsi:type="dcterms:W3CDTF">2011-07-01T11:47:09Z</dcterms:created>
  <dcterms:modified xsi:type="dcterms:W3CDTF">2013-12-19T14:57:18Z</dcterms:modified>
</cp:coreProperties>
</file>