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 id="258" r:id="rId4"/>
    <p:sldId id="259" r:id="rId5"/>
    <p:sldId id="260" r:id="rId6"/>
    <p:sldId id="261" r:id="rId7"/>
    <p:sldId id="271" r:id="rId8"/>
    <p:sldId id="262" r:id="rId9"/>
    <p:sldId id="263" r:id="rId10"/>
    <p:sldId id="264" r:id="rId11"/>
    <p:sldId id="265" r:id="rId12"/>
    <p:sldId id="266" r:id="rId13"/>
    <p:sldId id="267" r:id="rId14"/>
    <p:sldId id="268" r:id="rId15"/>
    <p:sldId id="269" r:id="rId16"/>
    <p:sldId id="270"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3" d="100"/>
          <a:sy n="33" d="100"/>
        </p:scale>
        <p:origin x="-99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26.01.2015</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26.01.2015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26.01.2015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26.01.2015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26.01.2015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26.01.2015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26.01.2015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26.01.2015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26.01.2015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26.01.2015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26.01.2015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26.01.2015</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797304"/>
          </a:xfrm>
        </p:spPr>
        <p:txBody>
          <a:bodyPr>
            <a:normAutofit/>
          </a:bodyPr>
          <a:lstStyle/>
          <a:p>
            <a:pPr algn="ctr"/>
            <a:r>
              <a:rPr lang="ru-RU" sz="4800" dirty="0" smtClean="0">
                <a:cs typeface="Times New Roman" pitchFamily="18" charset="0"/>
              </a:rPr>
              <a:t>Гиперактивный</a:t>
            </a:r>
            <a:r>
              <a:rPr lang="ru-RU" sz="4800" dirty="0" smtClean="0">
                <a:latin typeface="Times New Roman" pitchFamily="18" charset="0"/>
                <a:cs typeface="Times New Roman" pitchFamily="18" charset="0"/>
              </a:rPr>
              <a:t> ребенок в детском </a:t>
            </a:r>
            <a:r>
              <a:rPr lang="ru-RU" sz="4800" dirty="0" smtClean="0">
                <a:latin typeface="Times New Roman" pitchFamily="18" charset="0"/>
                <a:cs typeface="Times New Roman" pitchFamily="18" charset="0"/>
              </a:rPr>
              <a:t>саду и школе</a:t>
            </a:r>
            <a:endParaRPr lang="ru-RU" sz="4800" dirty="0">
              <a:latin typeface="Times New Roman" pitchFamily="18" charset="0"/>
              <a:cs typeface="Times New Roman" pitchFamily="18" charset="0"/>
            </a:endParaRPr>
          </a:p>
        </p:txBody>
      </p:sp>
    </p:spTree>
  </p:cSld>
  <p:clrMapOvr>
    <a:masterClrMapping/>
  </p:clrMapOvr>
  <p:transition>
    <p:pull dir="l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83362"/>
          </a:xfrm>
        </p:spPr>
        <p:txBody>
          <a:bodyPr>
            <a:noAutofit/>
          </a:bodyPr>
          <a:lstStyle/>
          <a:p>
            <a:r>
              <a:rPr lang="ru-RU" sz="3600" dirty="0" smtClean="0"/>
              <a:t>    Гиперактивные </a:t>
            </a:r>
            <a:r>
              <a:rPr lang="ru-RU" sz="3600" dirty="0" smtClean="0"/>
              <a:t>дети испытывают повышенную потребность в движении. В детском саду она решается за счет частой смены форм деятельности детей, позы, проведения физкультминуток. Но в школе эта проблема стоит более остро. Малая подвижность на уроке, отсутствие смены форм деятельности на уроке и в течении дня. Отсутствие игрового пространства в школе, которое необходимо для этих детей.</a:t>
            </a:r>
            <a:endParaRPr lang="ru-RU" sz="3600" dirty="0"/>
          </a:p>
        </p:txBody>
      </p:sp>
    </p:spTree>
  </p:cSld>
  <p:clrMapOvr>
    <a:masterClrMapping/>
  </p:clrMapOvr>
  <p:transition>
    <p:pull dir="l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83320"/>
          </a:xfrm>
        </p:spPr>
        <p:txBody>
          <a:bodyPr>
            <a:normAutofit/>
          </a:bodyPr>
          <a:lstStyle/>
          <a:p>
            <a:r>
              <a:rPr lang="ru-RU" sz="4000" dirty="0" smtClean="0"/>
              <a:t>    Следующей </a:t>
            </a:r>
            <a:r>
              <a:rPr lang="ru-RU" sz="4000" dirty="0" smtClean="0"/>
              <a:t>проблемой является противоречие между импульсивностью поведения ребенка. </a:t>
            </a:r>
            <a:r>
              <a:rPr lang="ru-RU" sz="4000" dirty="0" smtClean="0"/>
              <a:t/>
            </a:r>
            <a:br>
              <a:rPr lang="ru-RU" sz="4000" dirty="0" smtClean="0"/>
            </a:br>
            <a:r>
              <a:rPr lang="ru-RU" sz="4000" dirty="0" smtClean="0"/>
              <a:t> </a:t>
            </a:r>
            <a:r>
              <a:rPr lang="ru-RU" sz="4000" dirty="0" smtClean="0"/>
              <a:t>   </a:t>
            </a:r>
            <a:r>
              <a:rPr lang="ru-RU" sz="4000" dirty="0" smtClean="0"/>
              <a:t>Как </a:t>
            </a:r>
            <a:r>
              <a:rPr lang="ru-RU" sz="4000" dirty="0" smtClean="0"/>
              <a:t>правило, он не ждет, пока учитель разрешит ему отвечать. Он часто начинает отвечать, не выслушав вопрос до конца, и часто кричит с места.</a:t>
            </a:r>
            <a:endParaRPr lang="ru-RU" sz="4000" dirty="0"/>
          </a:p>
        </p:txBody>
      </p:sp>
    </p:spTree>
  </p:cSld>
  <p:clrMapOvr>
    <a:masterClrMapping/>
  </p:clrMapOvr>
  <p:transition>
    <p:pull dir="l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69006"/>
          </a:xfrm>
        </p:spPr>
        <p:txBody>
          <a:bodyPr>
            <a:normAutofit/>
          </a:bodyPr>
          <a:lstStyle/>
          <a:p>
            <a:r>
              <a:rPr lang="ru-RU" sz="4000" dirty="0" smtClean="0"/>
              <a:t>    Гиперактивным детям свойственна неустойчивая работоспособность, что является причиной нарастания большого количества ошибок при ответах и выполнении письменных заданий при наступлении состояния утомления.</a:t>
            </a:r>
            <a:endParaRPr lang="ru-RU" sz="4000" dirty="0"/>
          </a:p>
        </p:txBody>
      </p:sp>
    </p:spTree>
  </p:cSld>
  <p:clrMapOvr>
    <a:masterClrMapping/>
  </p:clrMapOvr>
  <p:transition>
    <p:pull dir="l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69006"/>
          </a:xfrm>
        </p:spPr>
        <p:txBody>
          <a:bodyPr>
            <a:normAutofit/>
          </a:bodyPr>
          <a:lstStyle/>
          <a:p>
            <a:r>
              <a:rPr lang="ru-RU" sz="4000" dirty="0" smtClean="0"/>
              <a:t>   При воспитании гиперактивного ребенка близкие должны избегать двух крайностей:</a:t>
            </a:r>
            <a:br>
              <a:rPr lang="ru-RU" sz="4000" dirty="0" smtClean="0"/>
            </a:br>
            <a:r>
              <a:rPr lang="ru-RU" sz="4000" dirty="0" smtClean="0"/>
              <a:t>- с одной стороны, проявления чрезмерной жалости и вседозволенности;</a:t>
            </a:r>
            <a:br>
              <a:rPr lang="ru-RU" sz="4000" dirty="0" smtClean="0"/>
            </a:br>
            <a:r>
              <a:rPr lang="ru-RU" sz="4000" dirty="0" smtClean="0"/>
              <a:t>- с другой, постановки завышенных требований, которые он не в состоянии выполнить.</a:t>
            </a:r>
            <a:endParaRPr lang="ru-RU" sz="4000" dirty="0"/>
          </a:p>
        </p:txBody>
      </p:sp>
    </p:spTree>
  </p:cSld>
  <p:clrMapOvr>
    <a:masterClrMapping/>
  </p:clrMapOvr>
  <p:transition>
    <p:pull dir="l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11882"/>
          </a:xfrm>
        </p:spPr>
        <p:txBody>
          <a:bodyPr>
            <a:noAutofit/>
          </a:bodyPr>
          <a:lstStyle/>
          <a:p>
            <a:r>
              <a:rPr lang="ru-RU" sz="3600" b="1" dirty="0" smtClean="0"/>
              <a:t>          Рекомендации родителям:</a:t>
            </a:r>
            <a:r>
              <a:rPr lang="ru-RU" sz="3600" dirty="0" smtClean="0"/>
              <a:t/>
            </a:r>
            <a:br>
              <a:rPr lang="ru-RU" sz="3600" dirty="0" smtClean="0"/>
            </a:br>
            <a:r>
              <a:rPr lang="ru-RU" sz="3600" dirty="0" smtClean="0"/>
              <a:t>- Эмоционально поддерживайте детей во всех его попытках, какими бы незначительными они ни были;</a:t>
            </a:r>
            <a:br>
              <a:rPr lang="ru-RU" sz="3600" dirty="0" smtClean="0"/>
            </a:br>
            <a:r>
              <a:rPr lang="ru-RU" sz="3600" dirty="0" smtClean="0"/>
              <a:t>- Воспитывайте в себе интерес к тому, чтобы глубже познать и понять ребенка.</a:t>
            </a:r>
            <a:br>
              <a:rPr lang="ru-RU" sz="3600" dirty="0" smtClean="0"/>
            </a:br>
            <a:r>
              <a:rPr lang="ru-RU" sz="3600" dirty="0" smtClean="0"/>
              <a:t>- Избегайте категоричных слов и выражений, упреков. Старайтесь реже говорить «нет», «нельзя» - лучше попробовать переключить его внимание.  </a:t>
            </a:r>
            <a:endParaRPr lang="ru-RU" sz="3600" dirty="0"/>
          </a:p>
        </p:txBody>
      </p:sp>
    </p:spTree>
  </p:cSld>
  <p:clrMapOvr>
    <a:masterClrMapping/>
  </p:clrMapOvr>
  <p:transition>
    <p:pull dir="l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83362"/>
          </a:xfrm>
        </p:spPr>
        <p:txBody>
          <a:bodyPr>
            <a:noAutofit/>
          </a:bodyPr>
          <a:lstStyle/>
          <a:p>
            <a:pPr algn="l"/>
            <a:r>
              <a:rPr lang="ru-RU" sz="3600" dirty="0" smtClean="0"/>
              <a:t>- Выражая недовольство, не манипулируйте чувствами ребенка и не унижайте его;</a:t>
            </a:r>
            <a:br>
              <a:rPr lang="ru-RU" sz="3600" dirty="0" smtClean="0"/>
            </a:br>
            <a:r>
              <a:rPr lang="ru-RU" sz="3600" dirty="0" smtClean="0"/>
              <a:t>- Составляйте вместе с ребенком распорядок дня;</a:t>
            </a:r>
            <a:br>
              <a:rPr lang="ru-RU" sz="3600" dirty="0" smtClean="0"/>
            </a:br>
            <a:r>
              <a:rPr lang="ru-RU" sz="3600" dirty="0" smtClean="0"/>
              <a:t>- Определите для ребенка круг обязанностей;</a:t>
            </a:r>
            <a:br>
              <a:rPr lang="ru-RU" sz="3600" dirty="0" smtClean="0"/>
            </a:br>
            <a:r>
              <a:rPr lang="ru-RU" sz="3600" dirty="0" smtClean="0"/>
              <a:t>- Чаще отмечайте и хвалите его усилия, даже если результаты далеки от совершенства.</a:t>
            </a:r>
            <a:br>
              <a:rPr lang="ru-RU" sz="3600" dirty="0" smtClean="0"/>
            </a:br>
            <a:r>
              <a:rPr lang="ru-RU" sz="3600" dirty="0" smtClean="0"/>
              <a:t> - Старайтесь по возможности сдерживать свои бурные аффекты;</a:t>
            </a:r>
            <a:endParaRPr lang="ru-RU" sz="3600" dirty="0"/>
          </a:p>
        </p:txBody>
      </p:sp>
    </p:spTree>
  </p:cSld>
  <p:clrMapOvr>
    <a:masterClrMapping/>
  </p:clrMapOvr>
  <p:transition>
    <p:pull dir="l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54626"/>
          </a:xfrm>
        </p:spPr>
        <p:txBody>
          <a:bodyPr/>
          <a:lstStyle/>
          <a:p>
            <a:r>
              <a:rPr lang="ru-RU" dirty="0" smtClean="0"/>
              <a:t>Спасибо за внимание</a:t>
            </a:r>
            <a:endParaRPr lang="ru-RU" dirty="0"/>
          </a:p>
        </p:txBody>
      </p:sp>
    </p:spTree>
  </p:cSld>
  <p:clrMapOvr>
    <a:masterClrMapping/>
  </p:clrMapOvr>
  <p:transition>
    <p:pull dir="l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54692"/>
          </a:xfrm>
        </p:spPr>
        <p:txBody>
          <a:bodyPr>
            <a:normAutofit/>
          </a:bodyPr>
          <a:lstStyle/>
          <a:p>
            <a:r>
              <a:rPr lang="ru-RU" sz="4000" dirty="0" smtClean="0"/>
              <a:t>В переводе с латинского языка </a:t>
            </a:r>
            <a:r>
              <a:rPr lang="ru-RU" sz="4000" dirty="0" smtClean="0">
                <a:solidFill>
                  <a:schemeClr val="accent1"/>
                </a:solidFill>
              </a:rPr>
              <a:t>«активный» </a:t>
            </a:r>
            <a:r>
              <a:rPr lang="ru-RU" sz="4000" dirty="0" smtClean="0"/>
              <a:t>значит деятельный, </a:t>
            </a:r>
            <a:r>
              <a:rPr lang="ru-RU" sz="4000" dirty="0" smtClean="0"/>
              <a:t>действенный,</a:t>
            </a:r>
            <a:br>
              <a:rPr lang="ru-RU" sz="4000" dirty="0" smtClean="0"/>
            </a:br>
            <a:r>
              <a:rPr lang="ru-RU" sz="4000" dirty="0" smtClean="0"/>
              <a:t/>
            </a:r>
            <a:br>
              <a:rPr lang="ru-RU" sz="4000" dirty="0" smtClean="0"/>
            </a:br>
            <a:r>
              <a:rPr lang="ru-RU" sz="4000" dirty="0" smtClean="0"/>
              <a:t>а </a:t>
            </a:r>
            <a:r>
              <a:rPr lang="ru-RU" sz="4000" dirty="0" smtClean="0"/>
              <a:t>греческое слово </a:t>
            </a:r>
            <a:r>
              <a:rPr lang="ru-RU" sz="4000" dirty="0" smtClean="0">
                <a:solidFill>
                  <a:schemeClr val="accent1"/>
                </a:solidFill>
              </a:rPr>
              <a:t>«гипер» </a:t>
            </a:r>
            <a:r>
              <a:rPr lang="ru-RU" sz="4000" dirty="0" smtClean="0"/>
              <a:t>указывает на </a:t>
            </a:r>
            <a:r>
              <a:rPr lang="ru-RU" sz="4000" dirty="0" smtClean="0"/>
              <a:t>превышение </a:t>
            </a:r>
            <a:r>
              <a:rPr lang="ru-RU" sz="4000" dirty="0" smtClean="0"/>
              <a:t>нормы</a:t>
            </a:r>
            <a:endParaRPr lang="ru-RU" sz="4000" dirty="0"/>
          </a:p>
        </p:txBody>
      </p:sp>
    </p:spTree>
  </p:cSld>
  <p:clrMapOvr>
    <a:masterClrMapping/>
  </p:clrMapOvr>
  <p:transition>
    <p:pull dir="l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69006"/>
          </a:xfrm>
        </p:spPr>
        <p:txBody>
          <a:bodyPr>
            <a:normAutofit/>
          </a:bodyPr>
          <a:lstStyle/>
          <a:p>
            <a:r>
              <a:rPr lang="ru-RU" sz="4000" dirty="0" smtClean="0"/>
              <a:t>Гиперактивность у детей проявляется несвойственными для нормального, соответствующего возрасту, развитию ребенка невнимательностью, отвлекаемостью, импульсивностью.</a:t>
            </a:r>
            <a:endParaRPr lang="ru-RU" sz="4000" dirty="0"/>
          </a:p>
        </p:txBody>
      </p:sp>
    </p:spTree>
  </p:cSld>
  <p:clrMapOvr>
    <a:masterClrMapping/>
  </p:clrMapOvr>
  <p:transition>
    <p:pull dir="l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69006"/>
          </a:xfrm>
        </p:spPr>
        <p:txBody>
          <a:bodyPr>
            <a:noAutofit/>
          </a:bodyPr>
          <a:lstStyle/>
          <a:p>
            <a:r>
              <a:rPr lang="ru-RU" sz="3600" b="1" dirty="0" smtClean="0">
                <a:solidFill>
                  <a:schemeClr val="accent1"/>
                </a:solidFill>
              </a:rPr>
              <a:t>Что же такое </a:t>
            </a:r>
            <a:r>
              <a:rPr lang="ru-RU" sz="3600" b="1" dirty="0" smtClean="0">
                <a:solidFill>
                  <a:schemeClr val="accent1"/>
                </a:solidFill>
              </a:rPr>
              <a:t>Гиперактивность</a:t>
            </a:r>
            <a:r>
              <a:rPr lang="ru-RU" sz="3600" dirty="0" smtClean="0"/>
              <a:t/>
            </a:r>
            <a:br>
              <a:rPr lang="ru-RU" sz="3600" dirty="0" smtClean="0"/>
            </a:br>
            <a:r>
              <a:rPr lang="ru-RU" sz="3600" dirty="0" smtClean="0"/>
              <a:t>Под </a:t>
            </a:r>
            <a:r>
              <a:rPr lang="ru-RU" sz="3600" dirty="0" smtClean="0"/>
              <a:t>Гиперактивностью </a:t>
            </a:r>
            <a:r>
              <a:rPr lang="ru-RU" sz="3600" dirty="0" smtClean="0"/>
              <a:t>принято понимать </a:t>
            </a:r>
            <a:r>
              <a:rPr lang="ru-RU" sz="3600" dirty="0" smtClean="0"/>
              <a:t>чересчур </a:t>
            </a:r>
            <a:r>
              <a:rPr lang="ru-RU" sz="3600" dirty="0" smtClean="0"/>
              <a:t>беспокойную физическую и умственную активность, у детей, когда возбуждение преобладает над торможением. </a:t>
            </a:r>
            <a:r>
              <a:rPr lang="ru-RU" sz="3600" dirty="0" smtClean="0"/>
              <a:t>   Врачи </a:t>
            </a:r>
            <a:r>
              <a:rPr lang="ru-RU" sz="3600" dirty="0" smtClean="0"/>
              <a:t>полагают, что </a:t>
            </a:r>
            <a:r>
              <a:rPr lang="ru-RU" sz="3600" dirty="0" smtClean="0"/>
              <a:t>Гиперактивность </a:t>
            </a:r>
            <a:r>
              <a:rPr lang="ru-RU" sz="3600" dirty="0" smtClean="0"/>
              <a:t>является следствием очень незначительного поражения мозга.</a:t>
            </a:r>
            <a:endParaRPr lang="ru-RU" sz="3600" dirty="0"/>
          </a:p>
        </p:txBody>
      </p:sp>
    </p:spTree>
  </p:cSld>
  <p:clrMapOvr>
    <a:masterClrMapping/>
  </p:clrMapOvr>
  <p:transition>
    <p:pull dir="l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26196"/>
          </a:xfrm>
        </p:spPr>
        <p:txBody>
          <a:bodyPr>
            <a:normAutofit/>
          </a:bodyPr>
          <a:lstStyle/>
          <a:p>
            <a:r>
              <a:rPr lang="ru-RU" sz="4000" dirty="0" smtClean="0"/>
              <a:t>    Признаки </a:t>
            </a:r>
            <a:r>
              <a:rPr lang="ru-RU" sz="4000" dirty="0" smtClean="0"/>
              <a:t>гиперактивности проявляются у ребенка уже в раннем детстве</a:t>
            </a:r>
            <a:r>
              <a:rPr lang="ru-RU" sz="4000" dirty="0" smtClean="0"/>
              <a:t>.</a:t>
            </a:r>
            <a:br>
              <a:rPr lang="ru-RU" sz="4000" dirty="0" smtClean="0"/>
            </a:br>
            <a:r>
              <a:rPr lang="ru-RU" sz="4000" dirty="0" smtClean="0"/>
              <a:t> </a:t>
            </a:r>
            <a:r>
              <a:rPr lang="ru-RU" sz="4000" dirty="0" smtClean="0"/>
              <a:t>  </a:t>
            </a:r>
            <a:r>
              <a:rPr lang="ru-RU" sz="4000" dirty="0" smtClean="0"/>
              <a:t> </a:t>
            </a:r>
            <a:r>
              <a:rPr lang="ru-RU" sz="4000" dirty="0" smtClean="0"/>
              <a:t>В дальнейшем его эмоциональная неустойчивость и агрессивность часто приводят к конфликтам в семье, в детском саду и школе.  </a:t>
            </a:r>
            <a:r>
              <a:rPr lang="ru-RU" sz="4000" dirty="0" smtClean="0"/>
              <a:t/>
            </a:r>
            <a:br>
              <a:rPr lang="ru-RU" sz="4000" dirty="0" smtClean="0"/>
            </a:br>
            <a:endParaRPr lang="ru-RU" sz="4000" dirty="0"/>
          </a:p>
        </p:txBody>
      </p:sp>
    </p:spTree>
  </p:cSld>
  <p:clrMapOvr>
    <a:masterClrMapping/>
  </p:clrMapOvr>
  <p:transition>
    <p:pull dir="l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74638"/>
            <a:ext cx="8229600" cy="5654692"/>
          </a:xfrm>
        </p:spPr>
        <p:txBody>
          <a:bodyPr>
            <a:noAutofit/>
          </a:bodyPr>
          <a:lstStyle/>
          <a:p>
            <a:r>
              <a:rPr lang="ru-RU" sz="3600" dirty="0" smtClean="0"/>
              <a:t>    </a:t>
            </a:r>
            <a:r>
              <a:rPr lang="ru-RU" sz="4000" dirty="0" smtClean="0"/>
              <a:t>Наиболее ярко </a:t>
            </a:r>
            <a:r>
              <a:rPr lang="ru-RU" sz="4000" dirty="0" smtClean="0"/>
              <a:t>Гиперактивность </a:t>
            </a:r>
            <a:r>
              <a:rPr lang="ru-RU" sz="4000" dirty="0" smtClean="0"/>
              <a:t>проявляется в старшем дошкольном и младшем школьном возрасте. </a:t>
            </a:r>
            <a:br>
              <a:rPr lang="ru-RU" sz="4000" dirty="0" smtClean="0"/>
            </a:br>
            <a:r>
              <a:rPr lang="ru-RU" sz="4000" dirty="0" smtClean="0"/>
              <a:t>    В </a:t>
            </a:r>
            <a:r>
              <a:rPr lang="ru-RU" sz="4000" dirty="0" smtClean="0"/>
              <a:t>этот период осуществляется </a:t>
            </a:r>
            <a:r>
              <a:rPr lang="ru-RU" sz="4000" dirty="0" smtClean="0"/>
              <a:t>переход к </a:t>
            </a:r>
            <a:r>
              <a:rPr lang="ru-RU" sz="4000" dirty="0" smtClean="0"/>
              <a:t>ведущей – учебной </a:t>
            </a:r>
            <a:r>
              <a:rPr lang="ru-RU" sz="4000" dirty="0" smtClean="0"/>
              <a:t>деятельности, </a:t>
            </a:r>
            <a:r>
              <a:rPr lang="ru-RU" sz="4000" dirty="0" smtClean="0"/>
              <a:t>и в связи с этим </a:t>
            </a:r>
            <a:r>
              <a:rPr lang="ru-RU" sz="4000" dirty="0" smtClean="0"/>
              <a:t>увеличиваются </a:t>
            </a:r>
            <a:r>
              <a:rPr lang="ru-RU" sz="4000" dirty="0" smtClean="0"/>
              <a:t>интеллектуальные нагрузки</a:t>
            </a:r>
            <a:r>
              <a:rPr lang="ru-RU" sz="4000" dirty="0" smtClean="0"/>
              <a:t>: </a:t>
            </a:r>
            <a:endParaRPr lang="ru-RU" sz="4000" dirty="0"/>
          </a:p>
        </p:txBody>
      </p:sp>
    </p:spTree>
  </p:cSld>
  <p:clrMapOvr>
    <a:masterClrMapping/>
  </p:clrMapOvr>
  <p:transition>
    <p:pull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5466414"/>
          </a:xfrm>
        </p:spPr>
        <p:txBody>
          <a:bodyPr>
            <a:noAutofit/>
          </a:bodyPr>
          <a:lstStyle/>
          <a:p>
            <a:r>
              <a:rPr lang="ru-RU" sz="4000" dirty="0" smtClean="0">
                <a:cs typeface="Times New Roman" pitchFamily="18" charset="0"/>
              </a:rPr>
              <a:t>От </a:t>
            </a:r>
            <a:r>
              <a:rPr lang="ru-RU" sz="4000" dirty="0" smtClean="0">
                <a:cs typeface="Times New Roman" pitchFamily="18" charset="0"/>
              </a:rPr>
              <a:t>детей требуются </a:t>
            </a:r>
            <a:r>
              <a:rPr lang="ru-RU" sz="4000" dirty="0" smtClean="0">
                <a:cs typeface="Times New Roman" pitchFamily="18" charset="0"/>
              </a:rPr>
              <a:t>умения:</a:t>
            </a:r>
            <a:br>
              <a:rPr lang="ru-RU" sz="4000" dirty="0" smtClean="0">
                <a:cs typeface="Times New Roman" pitchFamily="18" charset="0"/>
              </a:rPr>
            </a:br>
            <a:r>
              <a:rPr lang="ru-RU" sz="4000" dirty="0" smtClean="0">
                <a:cs typeface="Times New Roman" pitchFamily="18" charset="0"/>
              </a:rPr>
              <a:t>-</a:t>
            </a:r>
            <a:r>
              <a:rPr lang="ru-RU" sz="4000" dirty="0" smtClean="0">
                <a:cs typeface="Times New Roman" pitchFamily="18" charset="0"/>
              </a:rPr>
              <a:t> </a:t>
            </a:r>
            <a:r>
              <a:rPr lang="ru-RU" sz="4000" dirty="0" smtClean="0">
                <a:cs typeface="Times New Roman" pitchFamily="18" charset="0"/>
              </a:rPr>
              <a:t>концентрировать внимание на более длительном отрезке времени</a:t>
            </a:r>
            <a:r>
              <a:rPr lang="ru-RU" sz="4000" dirty="0" smtClean="0">
                <a:cs typeface="Times New Roman" pitchFamily="18" charset="0"/>
              </a:rPr>
              <a:t>,</a:t>
            </a:r>
            <a:br>
              <a:rPr lang="ru-RU" sz="4000" dirty="0" smtClean="0">
                <a:cs typeface="Times New Roman" pitchFamily="18" charset="0"/>
              </a:rPr>
            </a:br>
            <a:r>
              <a:rPr lang="ru-RU" sz="4000" dirty="0" smtClean="0">
                <a:cs typeface="Times New Roman" pitchFamily="18" charset="0"/>
              </a:rPr>
              <a:t>-</a:t>
            </a:r>
            <a:r>
              <a:rPr lang="ru-RU" sz="4000" dirty="0" smtClean="0">
                <a:cs typeface="Times New Roman" pitchFamily="18" charset="0"/>
              </a:rPr>
              <a:t> </a:t>
            </a:r>
            <a:r>
              <a:rPr lang="ru-RU" sz="4000" dirty="0" smtClean="0">
                <a:cs typeface="Times New Roman" pitchFamily="18" charset="0"/>
              </a:rPr>
              <a:t>доводить начатое дело до конца</a:t>
            </a:r>
            <a:r>
              <a:rPr lang="ru-RU" sz="4000" dirty="0" smtClean="0">
                <a:cs typeface="Times New Roman" pitchFamily="18" charset="0"/>
              </a:rPr>
              <a:t>,</a:t>
            </a:r>
            <a:br>
              <a:rPr lang="ru-RU" sz="4000" dirty="0" smtClean="0">
                <a:cs typeface="Times New Roman" pitchFamily="18" charset="0"/>
              </a:rPr>
            </a:br>
            <a:r>
              <a:rPr lang="ru-RU" sz="4000" dirty="0" smtClean="0">
                <a:cs typeface="Times New Roman" pitchFamily="18" charset="0"/>
              </a:rPr>
              <a:t>-</a:t>
            </a:r>
            <a:r>
              <a:rPr lang="ru-RU" sz="4000" dirty="0" smtClean="0">
                <a:cs typeface="Times New Roman" pitchFamily="18" charset="0"/>
              </a:rPr>
              <a:t> </a:t>
            </a:r>
            <a:r>
              <a:rPr lang="ru-RU" sz="4000" dirty="0" smtClean="0">
                <a:cs typeface="Times New Roman" pitchFamily="18" charset="0"/>
              </a:rPr>
              <a:t>добиваться определенного результата.</a:t>
            </a:r>
            <a:endParaRPr lang="ru-RU" sz="4000" dirty="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11882"/>
          </a:xfrm>
        </p:spPr>
        <p:txBody>
          <a:bodyPr>
            <a:noAutofit/>
          </a:bodyPr>
          <a:lstStyle/>
          <a:p>
            <a:r>
              <a:rPr lang="ru-RU" sz="3600" dirty="0" smtClean="0"/>
              <a:t>    Гиперактивные </a:t>
            </a:r>
            <a:r>
              <a:rPr lang="ru-RU" sz="3600" dirty="0" smtClean="0"/>
              <a:t>дети испытывают определенные проблемы при обучении в детском саду и школе. Постоянно возбужденные, невнимательные, непоседливые и крикливые – такие дети приковывают к себе внимание педагога, которому необходимо следить, чтобы они сидели спокойно, выполняли задания, не мешали сверстникам.</a:t>
            </a:r>
            <a:endParaRPr lang="ru-RU" sz="3600" dirty="0"/>
          </a:p>
        </p:txBody>
      </p:sp>
    </p:spTree>
  </p:cSld>
  <p:clrMapOvr>
    <a:masterClrMapping/>
  </p:clrMapOvr>
  <p:transition>
    <p:pull dir="l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83362"/>
          </a:xfrm>
        </p:spPr>
        <p:txBody>
          <a:bodyPr>
            <a:noAutofit/>
          </a:bodyPr>
          <a:lstStyle/>
          <a:p>
            <a:r>
              <a:rPr lang="ru-RU" sz="3600" dirty="0" smtClean="0"/>
              <a:t>    Эти </a:t>
            </a:r>
            <a:r>
              <a:rPr lang="ru-RU" sz="3600" dirty="0" smtClean="0"/>
              <a:t>дети на занятии (уроке) постоянно заняты своими делами, их трудно удержать на месте, заставить выслушать задание и, тем более, выполнить его до конца. Педагога они «не слышат», все теряют, все забывают. Они неудобны педагогам в силу своей чрезмерной активности и импульсивности, т.к. современный детский сад и школа представляют собой систему норм, правил, требований.</a:t>
            </a:r>
            <a:endParaRPr lang="ru-RU" sz="3600" dirty="0"/>
          </a:p>
        </p:txBody>
      </p:sp>
    </p:spTree>
  </p:cSld>
  <p:clrMapOvr>
    <a:masterClrMapping/>
  </p:clrMapOvr>
  <p:transition>
    <p:pull dir="l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149</TotalTime>
  <Words>320</Words>
  <PresentationFormat>Экран (4:3)</PresentationFormat>
  <Paragraphs>16</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Поток</vt:lpstr>
      <vt:lpstr>Гиперактивный ребенок в детском саду и школе</vt:lpstr>
      <vt:lpstr>В переводе с латинского языка «активный» значит деятельный, действенный,  а греческое слово «гипер» указывает на превышение нормы</vt:lpstr>
      <vt:lpstr>Гиперактивность у детей проявляется несвойственными для нормального, соответствующего возрасту, развитию ребенка невнимательностью, отвлекаемостью, импульсивностью.</vt:lpstr>
      <vt:lpstr>Что же такое Гиперактивность Под Гиперактивностью принято понимать чересчур беспокойную физическую и умственную активность, у детей, когда возбуждение преобладает над торможением.    Врачи полагают, что Гиперактивность является следствием очень незначительного поражения мозга.</vt:lpstr>
      <vt:lpstr>    Признаки гиперактивности проявляются у ребенка уже в раннем детстве.     В дальнейшем его эмоциональная неустойчивость и агрессивность часто приводят к конфликтам в семье, в детском саду и школе.   </vt:lpstr>
      <vt:lpstr>    Наиболее ярко Гиперактивность проявляется в старшем дошкольном и младшем школьном возрасте.      В этот период осуществляется переход к ведущей – учебной деятельности, и в связи с этим увеличиваются интеллектуальные нагрузки: </vt:lpstr>
      <vt:lpstr>От детей требуются умения: - концентрировать внимание на более длительном отрезке времени, - доводить начатое дело до конца, - добиваться определенного результата.</vt:lpstr>
      <vt:lpstr>    Гиперактивные дети испытывают определенные проблемы при обучении в детском саду и школе. Постоянно возбужденные, невнимательные, непоседливые и крикливые – такие дети приковывают к себе внимание педагога, которому необходимо следить, чтобы они сидели спокойно, выполняли задания, не мешали сверстникам.</vt:lpstr>
      <vt:lpstr>    Эти дети на занятии (уроке) постоянно заняты своими делами, их трудно удержать на месте, заставить выслушать задание и, тем более, выполнить его до конца. Педагога они «не слышат», все теряют, все забывают. Они неудобны педагогам в силу своей чрезмерной активности и импульсивности, т.к. современный детский сад и школа представляют собой систему норм, правил, требований.</vt:lpstr>
      <vt:lpstr>    Гиперактивные дети испытывают повышенную потребность в движении. В детском саду она решается за счет частой смены форм деятельности детей, позы, проведения физкультминуток. Но в школе эта проблема стоит более остро. Малая подвижность на уроке, отсутствие смены форм деятельности на уроке и в течении дня. Отсутствие игрового пространства в школе, которое необходимо для этих детей.</vt:lpstr>
      <vt:lpstr>    Следующей проблемой является противоречие между импульсивностью поведения ребенка.      Как правило, он не ждет, пока учитель разрешит ему отвечать. Он часто начинает отвечать, не выслушав вопрос до конца, и часто кричит с места.</vt:lpstr>
      <vt:lpstr>    Гиперактивным детям свойственна неустойчивая работоспособность, что является причиной нарастания большого количества ошибок при ответах и выполнении письменных заданий при наступлении состояния утомления.</vt:lpstr>
      <vt:lpstr>   При воспитании гиперактивного ребенка близкие должны избегать двух крайностей: - с одной стороны, проявления чрезмерной жалости и вседозволенности; - с другой, постановки завышенных требований, которые он не в состоянии выполнить.</vt:lpstr>
      <vt:lpstr>          Рекомендации родителям: - Эмоционально поддерживайте детей во всех его попытках, какими бы незначительными они ни были; - Воспитывайте в себе интерес к тому, чтобы глубже познать и понять ребенка. - Избегайте категоричных слов и выражений, упреков. Старайтесь реже говорить «нет», «нельзя» - лучше попробовать переключить его внимание.  </vt:lpstr>
      <vt:lpstr>- Выражая недовольство, не манипулируйте чувствами ребенка и не унижайте его; - Составляйте вместе с ребенком распорядок дня; - Определите для ребенка круг обязанностей; - Чаще отмечайте и хвалите его усилия, даже если результаты далеки от совершенства.  - Старайтесь по возможности сдерживать свои бурные аффекты;</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Гиперактивный ребенок в детском саду</dc:title>
  <dc:creator>801478</dc:creator>
  <cp:lastModifiedBy>801478</cp:lastModifiedBy>
  <cp:revision>16</cp:revision>
  <dcterms:created xsi:type="dcterms:W3CDTF">2015-01-26T14:08:36Z</dcterms:created>
  <dcterms:modified xsi:type="dcterms:W3CDTF">2015-01-26T19:35:05Z</dcterms:modified>
</cp:coreProperties>
</file>