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Рисунок 3" descr="Detskaya-29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805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Заголовок 1"/>
          <p:cNvSpPr>
            <a:spLocks noGrp="1"/>
          </p:cNvSpPr>
          <p:nvPr>
            <p:ph type="ctrTitle"/>
          </p:nvPr>
        </p:nvSpPr>
        <p:spPr>
          <a:xfrm>
            <a:off x="971550" y="2097088"/>
            <a:ext cx="6981825" cy="2663825"/>
          </a:xfrm>
        </p:spPr>
        <p:txBody>
          <a:bodyPr/>
          <a:lstStyle/>
          <a:p>
            <a:r>
              <a:rPr lang="ru-RU" smtClean="0">
                <a:latin typeface="Monotype Corsiva" pitchFamily="66" charset="0"/>
                <a:cs typeface="Times New Roman" pitchFamily="18" charset="0"/>
              </a:rPr>
              <a:t> Развитие творчества у детей старшего дошкольного возраста посредством тестопластики</a:t>
            </a:r>
            <a:endParaRPr lang="ru-RU" smtClean="0"/>
          </a:p>
        </p:txBody>
      </p:sp>
      <p:sp>
        <p:nvSpPr>
          <p:cNvPr id="13315" name="TextBox 5"/>
          <p:cNvSpPr txBox="1">
            <a:spLocks noChangeArrowheads="1"/>
          </p:cNvSpPr>
          <p:nvPr/>
        </p:nvSpPr>
        <p:spPr bwMode="auto">
          <a:xfrm>
            <a:off x="1674813" y="660400"/>
            <a:ext cx="5830887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>
                <a:solidFill>
                  <a:srgbClr val="7030A0"/>
                </a:solidFill>
                <a:latin typeface="Calibri" pitchFamily="34" charset="0"/>
              </a:rPr>
              <a:t>МБДОУ «Заветненский детский сад «Аленький цветочек»</a:t>
            </a:r>
          </a:p>
          <a:p>
            <a:pPr algn="ctr"/>
            <a:r>
              <a:rPr lang="ru-RU" sz="2400" b="1" i="1">
                <a:solidFill>
                  <a:srgbClr val="7030A0"/>
                </a:solidFill>
                <a:latin typeface="Calibri" pitchFamily="34" charset="0"/>
              </a:rPr>
              <a:t>Советский район  Республика Крым</a:t>
            </a:r>
          </a:p>
          <a:p>
            <a:pPr algn="ctr"/>
            <a:endParaRPr lang="ru-RU" sz="2400" b="1" i="1">
              <a:solidFill>
                <a:srgbClr val="7030A0"/>
              </a:solidFill>
              <a:latin typeface="Calibri" pitchFamily="34" charset="0"/>
            </a:endParaRPr>
          </a:p>
        </p:txBody>
      </p:sp>
      <p:sp>
        <p:nvSpPr>
          <p:cNvPr id="13316" name="TextBox 6"/>
          <p:cNvSpPr txBox="1">
            <a:spLocks noChangeArrowheads="1"/>
          </p:cNvSpPr>
          <p:nvPr/>
        </p:nvSpPr>
        <p:spPr bwMode="auto">
          <a:xfrm>
            <a:off x="4819650" y="4765675"/>
            <a:ext cx="28638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Calibri" pitchFamily="34" charset="0"/>
              </a:rPr>
              <a:t>Воспитатель:  ХалиловаГ.Р.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Содержимое 3" descr="Detskaya-29.jpg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2" name="Рисунок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68438" y="755650"/>
            <a:ext cx="6492875" cy="53467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Содержимое 3" descr="Detskaya-29.jpg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-80963"/>
            <a:ext cx="9251950" cy="6938963"/>
          </a:xfrm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85800" y="765175"/>
            <a:ext cx="7772400" cy="6477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latin typeface="Monotype Corsiva" pitchFamily="66" charset="0"/>
                <a:cs typeface="Times New Roman" pitchFamily="18" charset="0"/>
              </a:rPr>
              <a:t>Ожидаемые результаты </a:t>
            </a:r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371600" y="1412875"/>
            <a:ext cx="6400800" cy="3529013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 концу года ребенок должен уметь:</a:t>
            </a:r>
          </a:p>
          <a:p>
            <a:pPr algn="just" fontAlgn="auto">
              <a:lnSpc>
                <a:spcPct val="11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Лепить предметы разной формы.</a:t>
            </a:r>
          </a:p>
          <a:p>
            <a:pPr algn="just" fontAlgn="auto">
              <a:lnSpc>
                <a:spcPct val="11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Применять в лепке по </a:t>
            </a:r>
            <a:r>
              <a:rPr lang="ru-RU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тестопластике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знакомые способы и приемы: расплющивать, оттягивать, отщипывать, вдавливать, делать насечки.</a:t>
            </a:r>
          </a:p>
          <a:p>
            <a:pPr algn="just" fontAlgn="auto">
              <a:lnSpc>
                <a:spcPct val="11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Дополнять готовые изделия </a:t>
            </a:r>
            <a:r>
              <a:rPr lang="ru-RU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налепами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fontAlgn="auto">
              <a:lnSpc>
                <a:spcPct val="11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Составлять несложную композицию.</a:t>
            </a:r>
          </a:p>
          <a:p>
            <a:pPr algn="just" fontAlgn="auto">
              <a:lnSpc>
                <a:spcPct val="11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Создавать простые объемные лепные фигуры.</a:t>
            </a:r>
          </a:p>
          <a:p>
            <a:pPr algn="just" fontAlgn="auto">
              <a:lnSpc>
                <a:spcPct val="11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Раскрашивать вылепленные изделия.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Содержимое 3" descr="Detskaya-29.jpg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4578" name="TextBox 8"/>
          <p:cNvSpPr txBox="1">
            <a:spLocks noChangeArrowheads="1"/>
          </p:cNvSpPr>
          <p:nvPr/>
        </p:nvSpPr>
        <p:spPr bwMode="auto">
          <a:xfrm>
            <a:off x="1763713" y="692150"/>
            <a:ext cx="54006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 dirty="0">
                <a:solidFill>
                  <a:srgbClr val="FF0000"/>
                </a:solidFill>
                <a:latin typeface="Calibri" pitchFamily="34" charset="0"/>
              </a:rPr>
              <a:t>Диаграмма уровня творческих способностей у детей 5-6 лет (начало года)</a:t>
            </a:r>
          </a:p>
        </p:txBody>
      </p:sp>
      <p:pic>
        <p:nvPicPr>
          <p:cNvPr id="10" name="Рисунок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62188" y="1889125"/>
            <a:ext cx="4692650" cy="32004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0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4000" smtClean="0">
                <a:latin typeface="Monotype Corsiva" pitchFamily="66" charset="0"/>
              </a:rPr>
              <a:t> </a:t>
            </a:r>
            <a:r>
              <a:rPr lang="ru-RU" sz="3600" smtClean="0">
                <a:latin typeface="Monotype Corsiva" pitchFamily="66" charset="0"/>
              </a:rPr>
              <a:t> </a:t>
            </a:r>
            <a:endParaRPr lang="ru-RU" sz="4000" smtClean="0"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25603" name="Содержимое 3" descr="Detskaya-29.jpg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1113" y="-4763"/>
            <a:ext cx="9144000" cy="6858001"/>
          </a:xfrm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619250" y="908050"/>
          <a:ext cx="5688632" cy="4053840"/>
        </p:xfrm>
        <a:graphic>
          <a:graphicData uri="http://schemas.openxmlformats.org/drawingml/2006/table">
            <a:tbl>
              <a:tblPr/>
              <a:tblGrid>
                <a:gridCol w="5688632"/>
              </a:tblGrid>
              <a:tr h="3528392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Исследование</a:t>
                      </a:r>
                      <a:r>
                        <a:rPr lang="ru-RU" sz="2000" baseline="0" dirty="0" smtClean="0"/>
                        <a:t> уровня развития творческих способностей детей показал ,что количество детей спервым уровнем развития творческих способностей 30% от общего числа дошкольников. Количество детей со вторым уровнем-30%. Число детей относящихся к третьему уровню преобладает и составил 40% Итак, уровень развития творческих  способностей детей можно охарактеризовать как недостаточный. Для более  эффективного  развития  творческих способностей и ручной умелости детей старшего дошкольного возраста я использовала  технику    «Тестопластика»</a:t>
                      </a:r>
                      <a:endParaRPr lang="ru-RU" sz="2000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Рисунок 10" descr="Detskaya-29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1042988" y="549275"/>
            <a:ext cx="6985000" cy="50323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Monotype Corsiva" pitchFamily="66" charset="0"/>
              </a:rPr>
              <a:t>Приготовление теста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2700338" y="1052513"/>
            <a:ext cx="5327650" cy="1081087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/>
              <a:t> </a:t>
            </a:r>
            <a:r>
              <a:rPr lang="ru-RU" dirty="0" smtClean="0"/>
              <a:t>    </a:t>
            </a:r>
            <a:r>
              <a:rPr lang="ru-RU" sz="2200" b="0" dirty="0" smtClean="0">
                <a:latin typeface="Monotype Corsiva" pitchFamily="66" charset="0"/>
                <a:cs typeface="Times New Roman" pitchFamily="18" charset="0"/>
              </a:rPr>
              <a:t>Все ингредиенты ссыпаем в миску и замешиваем тесто. Для цветного теста в воду добавляет гуашь.</a:t>
            </a:r>
            <a:endParaRPr lang="ru-RU" b="0" dirty="0"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26628" name="Текст 8"/>
          <p:cNvSpPr>
            <a:spLocks noGrp="1"/>
          </p:cNvSpPr>
          <p:nvPr>
            <p:ph type="body" sz="quarter" idx="3"/>
          </p:nvPr>
        </p:nvSpPr>
        <p:spPr>
          <a:xfrm rot="20656516">
            <a:off x="573088" y="1277938"/>
            <a:ext cx="3978275" cy="795337"/>
          </a:xfrm>
        </p:spPr>
        <p:txBody>
          <a:bodyPr>
            <a:normAutofit fontScale="92500" lnSpcReduction="20000"/>
          </a:bodyPr>
          <a:lstStyle/>
          <a:p>
            <a:r>
              <a:rPr lang="ru-RU" sz="1600" smtClean="0">
                <a:latin typeface="Monotype Corsiva" pitchFamily="66" charset="0"/>
              </a:rPr>
              <a:t>1 стакан муки</a:t>
            </a:r>
          </a:p>
          <a:p>
            <a:r>
              <a:rPr lang="ru-RU" sz="1600" smtClean="0">
                <a:latin typeface="Monotype Corsiva" pitchFamily="66" charset="0"/>
              </a:rPr>
              <a:t>0,5 – 1 стакан соли «Экстра»</a:t>
            </a:r>
          </a:p>
          <a:p>
            <a:r>
              <a:rPr lang="ru-RU" sz="1600" smtClean="0">
                <a:latin typeface="Monotype Corsiva" pitchFamily="66" charset="0"/>
              </a:rPr>
              <a:t>0,5 – 1 стакана воды</a:t>
            </a:r>
          </a:p>
        </p:txBody>
      </p:sp>
      <p:pic>
        <p:nvPicPr>
          <p:cNvPr id="15" name="Содержимое 14" descr="Solenoe_testo_5.pn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1981200" y="2036763"/>
            <a:ext cx="5095875" cy="4278312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Рисунок 10" descr="Detskaya-29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685800" y="981075"/>
            <a:ext cx="7772400" cy="360363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latin typeface="Monotype Corsiva" pitchFamily="66" charset="0"/>
              </a:rPr>
              <a:t> </a:t>
            </a:r>
            <a:br>
              <a:rPr lang="ru-RU" dirty="0" smtClean="0">
                <a:latin typeface="Monotype Corsiva" pitchFamily="66" charset="0"/>
              </a:rPr>
            </a:br>
            <a:r>
              <a:rPr lang="ru-RU" dirty="0" smtClean="0">
                <a:latin typeface="Monotype Corsiva" pitchFamily="66" charset="0"/>
              </a:rPr>
              <a:t/>
            </a:r>
            <a:br>
              <a:rPr lang="ru-RU" dirty="0" smtClean="0">
                <a:latin typeface="Monotype Corsiva" pitchFamily="66" charset="0"/>
              </a:rPr>
            </a:br>
            <a:r>
              <a:rPr lang="ru-RU" sz="3600" dirty="0" smtClean="0">
                <a:latin typeface="Monotype Corsiva" pitchFamily="66" charset="0"/>
              </a:rPr>
              <a:t>«Тили-тили тесто»»Сушки»</a:t>
            </a:r>
            <a:endParaRPr lang="ru-RU" dirty="0"/>
          </a:p>
        </p:txBody>
      </p:sp>
      <p:sp>
        <p:nvSpPr>
          <p:cNvPr id="27651" name="Подзаголовок 7"/>
          <p:cNvSpPr>
            <a:spLocks noGrp="1"/>
          </p:cNvSpPr>
          <p:nvPr>
            <p:ph type="subTitle" idx="1"/>
          </p:nvPr>
        </p:nvSpPr>
        <p:spPr>
          <a:xfrm>
            <a:off x="1371600" y="549275"/>
            <a:ext cx="6400800" cy="1295400"/>
          </a:xfrm>
        </p:spPr>
        <p:txBody>
          <a:bodyPr/>
          <a:lstStyle/>
          <a:p>
            <a:r>
              <a:rPr lang="ru-RU" sz="4000" smtClean="0">
                <a:solidFill>
                  <a:schemeClr val="tx1"/>
                </a:solidFill>
                <a:latin typeface="Monotype Corsiva" pitchFamily="66" charset="0"/>
              </a:rPr>
              <a:t>Первые шаги</a:t>
            </a:r>
            <a:endParaRPr lang="ru-RU" sz="4000" smtClean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350" y="1627188"/>
            <a:ext cx="4090988" cy="4187825"/>
          </a:xfrm>
          <a:prstGeom prst="rect">
            <a:avLst/>
          </a:prstGeom>
          <a:noFill/>
        </p:spPr>
      </p:pic>
      <p:pic>
        <p:nvPicPr>
          <p:cNvPr id="4" name="Рисунок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89500" y="1804988"/>
            <a:ext cx="4035425" cy="4400550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24188" y="2487613"/>
            <a:ext cx="3095625" cy="384651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Содержимое 3" descr="Detskaya-29.jpg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763713" y="836613"/>
            <a:ext cx="6192837" cy="9366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 smtClean="0">
                <a:latin typeface="Monotype Corsiva" pitchFamily="66" charset="0"/>
              </a:rPr>
              <a:t/>
            </a:r>
            <a:br>
              <a:rPr lang="ru-RU" sz="3600" dirty="0" smtClean="0">
                <a:latin typeface="Monotype Corsiva" pitchFamily="66" charset="0"/>
              </a:rPr>
            </a:br>
            <a:r>
              <a:rPr lang="ru-RU" sz="3600" dirty="0" smtClean="0">
                <a:latin typeface="Monotype Corsiva" pitchFamily="66" charset="0"/>
              </a:rPr>
              <a:t/>
            </a:r>
            <a:br>
              <a:rPr lang="ru-RU" sz="3600" dirty="0" smtClean="0">
                <a:latin typeface="Monotype Corsiva" pitchFamily="66" charset="0"/>
              </a:rPr>
            </a:br>
            <a:r>
              <a:rPr lang="ru-RU" sz="3100" dirty="0" smtClean="0">
                <a:latin typeface="Monotype Corsiva" pitchFamily="66" charset="0"/>
              </a:rPr>
              <a:t>Мы лепим «Гроздь винограда» </a:t>
            </a:r>
            <a:r>
              <a:rPr lang="ru-RU" sz="3600" dirty="0" smtClean="0">
                <a:latin typeface="Monotype Corsiva" pitchFamily="66" charset="0"/>
              </a:rPr>
              <a:t/>
            </a:r>
            <a:br>
              <a:rPr lang="ru-RU" sz="3600" dirty="0" smtClean="0">
                <a:latin typeface="Monotype Corsiva" pitchFamily="66" charset="0"/>
              </a:rPr>
            </a:br>
            <a:r>
              <a:rPr lang="ru-RU" dirty="0" smtClean="0">
                <a:latin typeface="Monotype Corsiva" pitchFamily="66" charset="0"/>
              </a:rPr>
              <a:t/>
            </a:r>
            <a:br>
              <a:rPr lang="ru-RU" dirty="0" smtClean="0">
                <a:latin typeface="Monotype Corsiva" pitchFamily="66" charset="0"/>
              </a:rPr>
            </a:br>
            <a:endParaRPr lang="ru-RU" dirty="0"/>
          </a:p>
        </p:txBody>
      </p:sp>
      <p:sp>
        <p:nvSpPr>
          <p:cNvPr id="28675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2209800"/>
          </a:xfrm>
        </p:spPr>
        <p:txBody>
          <a:bodyPr/>
          <a:lstStyle/>
          <a:p>
            <a:r>
              <a:rPr lang="ru-RU" smtClean="0">
                <a:solidFill>
                  <a:schemeClr val="tx1"/>
                </a:solidFill>
                <a:latin typeface="Monotype Corsiva" pitchFamily="66" charset="0"/>
              </a:rPr>
              <a:t> </a:t>
            </a:r>
          </a:p>
        </p:txBody>
      </p:sp>
      <p:pic>
        <p:nvPicPr>
          <p:cNvPr id="2" name="Рисунок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9238" y="1408113"/>
            <a:ext cx="3017837" cy="3773487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75100" y="1152525"/>
            <a:ext cx="3900488" cy="3108325"/>
          </a:xfrm>
          <a:prstGeom prst="rect">
            <a:avLst/>
          </a:prstGeom>
          <a:noFill/>
        </p:spPr>
      </p:pic>
      <p:pic>
        <p:nvPicPr>
          <p:cNvPr id="7" name="Рисунок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51125" y="3475038"/>
            <a:ext cx="4773613" cy="31813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Содержимое 3" descr="Detskaya-29.jpg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4338" name="Заголовок 10"/>
          <p:cNvSpPr>
            <a:spLocks noGrp="1"/>
          </p:cNvSpPr>
          <p:nvPr>
            <p:ph type="ctrTitle"/>
          </p:nvPr>
        </p:nvSpPr>
        <p:spPr>
          <a:xfrm>
            <a:off x="1187450" y="476250"/>
            <a:ext cx="6840538" cy="1008063"/>
          </a:xfrm>
        </p:spPr>
        <p:txBody>
          <a:bodyPr/>
          <a:lstStyle/>
          <a:p>
            <a:r>
              <a:rPr lang="ru-RU" smtClean="0">
                <a:latin typeface="Monotype Corsiva" pitchFamily="66" charset="0"/>
                <a:cs typeface="Times New Roman" pitchFamily="18" charset="0"/>
              </a:rPr>
              <a:t>Актуальность</a:t>
            </a:r>
            <a:endParaRPr lang="ru-RU" smtClean="0"/>
          </a:p>
        </p:txBody>
      </p:sp>
      <p:sp>
        <p:nvSpPr>
          <p:cNvPr id="12" name="Подзаголовок 11"/>
          <p:cNvSpPr>
            <a:spLocks noGrp="1"/>
          </p:cNvSpPr>
          <p:nvPr>
            <p:ph type="subTitle" idx="1"/>
          </p:nvPr>
        </p:nvSpPr>
        <p:spPr>
          <a:xfrm>
            <a:off x="1187450" y="1628775"/>
            <a:ext cx="6621463" cy="3240088"/>
          </a:xfrm>
        </p:spPr>
        <p:txBody>
          <a:bodyPr rtlCol="0">
            <a:normAutofit/>
          </a:bodyPr>
          <a:lstStyle/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В том, что в дошкольном возрасте важно развивать механизмы, необходимые для овладения письмом, создать условия для накопления ребенком двигательного и практического опыта, развития  навыков «ручной умелости», социализации ребенка, развитии его культуры.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Рисунок 8" descr="Detskaya-29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80975" y="-215900"/>
            <a:ext cx="9432925" cy="707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Заголовок 6"/>
          <p:cNvSpPr>
            <a:spLocks noGrp="1"/>
          </p:cNvSpPr>
          <p:nvPr>
            <p:ph type="ctrTitle"/>
          </p:nvPr>
        </p:nvSpPr>
        <p:spPr>
          <a:xfrm>
            <a:off x="611188" y="260350"/>
            <a:ext cx="7772400" cy="215900"/>
          </a:xfrm>
        </p:spPr>
        <p:txBody>
          <a:bodyPr>
            <a:normAutofit fontScale="90000"/>
          </a:bodyPr>
          <a:lstStyle/>
          <a:p>
            <a:r>
              <a:rPr lang="ru-RU" sz="2800" smtClean="0">
                <a:latin typeface="Monotype Corsiva" pitchFamily="66" charset="0"/>
                <a:cs typeface="Microsoft Sans Serif" pitchFamily="34" charset="0"/>
              </a:rPr>
              <a:t> </a:t>
            </a:r>
          </a:p>
        </p:txBody>
      </p:sp>
      <p:sp>
        <p:nvSpPr>
          <p:cNvPr id="15363" name="Подзаголовок 7"/>
          <p:cNvSpPr>
            <a:spLocks noGrp="1"/>
          </p:cNvSpPr>
          <p:nvPr>
            <p:ph type="subTitle" idx="1"/>
          </p:nvPr>
        </p:nvSpPr>
        <p:spPr>
          <a:xfrm>
            <a:off x="1547813" y="504825"/>
            <a:ext cx="6224587" cy="2347913"/>
          </a:xfrm>
        </p:spPr>
        <p:txBody>
          <a:bodyPr/>
          <a:lstStyle/>
          <a:p>
            <a:r>
              <a:rPr lang="ru-RU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Дети с большим интересом и усердием занимаются тем, что дома им часто недоступно: мараться в муке, лепить из теста все что ты хочешь да еще к тому же за это хвалят.</a:t>
            </a:r>
          </a:p>
        </p:txBody>
      </p:sp>
      <p:pic>
        <p:nvPicPr>
          <p:cNvPr id="2" name="Рисунок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5888" y="1816100"/>
            <a:ext cx="3408362" cy="3249613"/>
          </a:xfrm>
          <a:prstGeom prst="rect">
            <a:avLst/>
          </a:prstGeom>
          <a:noFill/>
        </p:spPr>
      </p:pic>
      <p:pic>
        <p:nvPicPr>
          <p:cNvPr id="4" name="Рисунок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24188" y="2541588"/>
            <a:ext cx="3163887" cy="3573462"/>
          </a:xfrm>
          <a:prstGeom prst="rect">
            <a:avLst/>
          </a:prstGeom>
          <a:noFill/>
        </p:spPr>
      </p:pic>
      <p:pic>
        <p:nvPicPr>
          <p:cNvPr id="6" name="Рисунок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46725" y="1816100"/>
            <a:ext cx="2805113" cy="324961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Рисунок 3" descr="Detskaya-29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457200" y="692150"/>
            <a:ext cx="8229600" cy="865188"/>
          </a:xfrm>
        </p:spPr>
        <p:txBody>
          <a:bodyPr/>
          <a:lstStyle/>
          <a:p>
            <a:r>
              <a:rPr lang="ru-RU" smtClean="0">
                <a:latin typeface="Monotype Corsiva" pitchFamily="66" charset="0"/>
              </a:rPr>
              <a:t>Новизна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650" y="1844675"/>
            <a:ext cx="6985000" cy="2305050"/>
          </a:xfrm>
        </p:spPr>
        <p:txBody>
          <a:bodyPr rtlCol="0">
            <a:normAutofit fontScale="25000" lnSpcReduction="20000"/>
          </a:bodyPr>
          <a:lstStyle/>
          <a:p>
            <a:pPr algn="ctr"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Лепка из соленого теста – «</a:t>
            </a:r>
            <a:r>
              <a:rPr lang="ru-RU" sz="9600" b="1" dirty="0" err="1" smtClean="0">
                <a:latin typeface="Times New Roman" pitchFamily="18" charset="0"/>
                <a:cs typeface="Times New Roman" pitchFamily="18" charset="0"/>
              </a:rPr>
              <a:t>Тестопластика</a:t>
            </a:r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», относится к категории работы с нетрадиционными материалами, которая еще не нашла широкого применения в дошкольных образовательных учреждениях, что определяет новизну и актуальность творческой работы. </a:t>
            </a:r>
            <a:r>
              <a:rPr lang="ru-RU" sz="9600" b="1" dirty="0" smtClean="0"/>
              <a:t/>
            </a:r>
            <a:br>
              <a:rPr lang="ru-RU" sz="9600" b="1" dirty="0" smtClean="0"/>
            </a:br>
            <a:r>
              <a:rPr lang="ru-RU" sz="9600" b="1" dirty="0" smtClean="0"/>
              <a:t/>
            </a:r>
            <a:br>
              <a:rPr lang="ru-RU" sz="9600" b="1" dirty="0" smtClean="0"/>
            </a:br>
            <a:endParaRPr lang="ru-RU" sz="9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Рисунок 4" descr="Detskaya-29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Содержимое 2"/>
          <p:cNvSpPr>
            <a:spLocks noGrp="1"/>
          </p:cNvSpPr>
          <p:nvPr>
            <p:ph idx="1"/>
          </p:nvPr>
        </p:nvSpPr>
        <p:spPr>
          <a:xfrm>
            <a:off x="1331913" y="1268413"/>
            <a:ext cx="6264275" cy="5002212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Соленое тесто – это замечательный материал для поделок. Оно обладает целым рядом преимуществ: не оставляет следов и легко отмывается, безопасно для детей, экологически чистый натуральный материал, не вызывающий аллергии. Его можно даже съесть.</a:t>
            </a:r>
          </a:p>
          <a:p>
            <a:endParaRPr lang="ru-RU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Содержимое 3" descr="Detskaya-29.jpg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8434" name="Заголовок 4"/>
          <p:cNvSpPr>
            <a:spLocks noGrp="1"/>
          </p:cNvSpPr>
          <p:nvPr>
            <p:ph type="ctrTitle"/>
          </p:nvPr>
        </p:nvSpPr>
        <p:spPr>
          <a:xfrm>
            <a:off x="971550" y="549275"/>
            <a:ext cx="6985000" cy="1008063"/>
          </a:xfrm>
        </p:spPr>
        <p:txBody>
          <a:bodyPr/>
          <a:lstStyle/>
          <a:p>
            <a:r>
              <a:rPr lang="ru-RU" smtClean="0">
                <a:latin typeface="Monotype Corsiva" pitchFamily="66" charset="0"/>
                <a:cs typeface="Times New Roman" pitchFamily="18" charset="0"/>
              </a:rPr>
              <a:t>Цель</a:t>
            </a:r>
            <a:endParaRPr lang="ru-RU" smtClean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835150" y="1557338"/>
            <a:ext cx="5689600" cy="3311525"/>
          </a:xfrm>
        </p:spPr>
        <p:txBody>
          <a:bodyPr>
            <a:normAutofit/>
          </a:bodyPr>
          <a:lstStyle/>
          <a:p>
            <a:r>
              <a:rPr lang="ru-RU" sz="2400" smtClean="0">
                <a:solidFill>
                  <a:srgbClr val="1E1C11"/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ru-RU" sz="2400" smtClean="0">
                <a:solidFill>
                  <a:srgbClr val="1E1C11"/>
                </a:solidFill>
                <a:latin typeface="Arial Narrow" pitchFamily="34" charset="0"/>
                <a:ea typeface="BrowalliaUPC"/>
                <a:cs typeface="BrowalliaUPC"/>
              </a:rPr>
              <a:t>Формирование художественно-творческих              способностей  через обеспечение            эмоционально-образного восприятия   действительности, развитие  эстетических чувств и  представлений, образного мышления  и воображения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Содержимое 3" descr="Detskaya-29.jpg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971550" y="404813"/>
            <a:ext cx="6985000" cy="7207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latin typeface="Monotype Corsiva" pitchFamily="66" charset="0"/>
                <a:cs typeface="Times New Roman" pitchFamily="18" charset="0"/>
              </a:rPr>
              <a:t>Задачи</a:t>
            </a:r>
            <a:endParaRPr lang="ru-RU" dirty="0"/>
          </a:p>
        </p:txBody>
      </p:sp>
      <p:sp>
        <p:nvSpPr>
          <p:cNvPr id="19459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331913" y="1268413"/>
            <a:ext cx="6624637" cy="3600450"/>
          </a:xfrm>
        </p:spPr>
        <p:txBody>
          <a:bodyPr/>
          <a:lstStyle/>
          <a:p>
            <a:pPr algn="just"/>
            <a:r>
              <a:rPr lang="ru-RU"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Обучающие – развитие познавательного интереса к работе с соленым тестом; совершенствование умений и навыков работы с предложенным материалом; развитие мотивации к работе;</a:t>
            </a:r>
          </a:p>
          <a:p>
            <a:pPr algn="just"/>
            <a:r>
              <a:rPr lang="ru-RU"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Воспитательные – приобщение детей к миру прекрасного, воспитывать у детей интерес к искусству как средству выражения чувств, мыслей; раскрывать индивидуальные способности и таланты каждого ребенка;</a:t>
            </a:r>
          </a:p>
          <a:p>
            <a:pPr algn="just"/>
            <a:r>
              <a:rPr lang="ru-RU"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Развивающие – развитие творческих способностей,     мелкой моторики рук, развитие речи.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Рисунок 3" descr="Detskaya-29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8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493713" y="620713"/>
            <a:ext cx="8229600" cy="1008062"/>
          </a:xfrm>
        </p:spPr>
        <p:txBody>
          <a:bodyPr/>
          <a:lstStyle/>
          <a:p>
            <a:r>
              <a:rPr lang="ru-RU" smtClean="0">
                <a:latin typeface="Monotype Corsiva" pitchFamily="66" charset="0"/>
              </a:rPr>
              <a:t>Принципы</a:t>
            </a:r>
            <a:endParaRPr lang="ru-RU" sz="3200" smtClean="0">
              <a:latin typeface="Monotype Corsiva" pitchFamily="66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449263" algn="just">
              <a:lnSpc>
                <a:spcPct val="80000"/>
              </a:lnSpc>
            </a:pPr>
            <a:r>
              <a:rPr lang="ru-RU" sz="2200" smtClean="0">
                <a:latin typeface="Times New Roman" pitchFamily="18" charset="0"/>
                <a:cs typeface="Times New Roman" pitchFamily="18" charset="0"/>
              </a:rPr>
              <a:t>- принцип систематичности и последовательности;</a:t>
            </a:r>
          </a:p>
          <a:p>
            <a:pPr indent="449263" algn="just">
              <a:lnSpc>
                <a:spcPct val="80000"/>
              </a:lnSpc>
            </a:pPr>
            <a:r>
              <a:rPr lang="ru-RU" sz="2200" smtClean="0">
                <a:latin typeface="Times New Roman" pitchFamily="18" charset="0"/>
                <a:cs typeface="Times New Roman" pitchFamily="18" charset="0"/>
              </a:rPr>
              <a:t>-принцип оптимизации и гуманизации учебно-воспитательного процесса; </a:t>
            </a:r>
          </a:p>
          <a:p>
            <a:pPr indent="449263" algn="just">
              <a:lnSpc>
                <a:spcPct val="80000"/>
              </a:lnSpc>
            </a:pPr>
            <a:r>
              <a:rPr lang="ru-RU" sz="2200" smtClean="0">
                <a:latin typeface="Times New Roman" pitchFamily="18" charset="0"/>
                <a:cs typeface="Times New Roman" pitchFamily="18" charset="0"/>
              </a:rPr>
              <a:t>- принцип природосообразности;</a:t>
            </a:r>
          </a:p>
          <a:p>
            <a:pPr indent="449263" algn="just">
              <a:lnSpc>
                <a:spcPct val="80000"/>
              </a:lnSpc>
            </a:pPr>
            <a:r>
              <a:rPr lang="ru-RU" sz="2200" smtClean="0">
                <a:latin typeface="Times New Roman" pitchFamily="18" charset="0"/>
                <a:cs typeface="Times New Roman" pitchFamily="18" charset="0"/>
              </a:rPr>
              <a:t>- принцип интереса;</a:t>
            </a:r>
          </a:p>
          <a:p>
            <a:pPr indent="449263" algn="just">
              <a:lnSpc>
                <a:spcPct val="80000"/>
              </a:lnSpc>
            </a:pPr>
            <a:r>
              <a:rPr lang="ru-RU" sz="2200" smtClean="0">
                <a:latin typeface="Times New Roman" pitchFamily="18" charset="0"/>
                <a:cs typeface="Times New Roman" pitchFamily="18" charset="0"/>
              </a:rPr>
              <a:t>- принцип культурного обогащения; </a:t>
            </a:r>
          </a:p>
          <a:p>
            <a:pPr indent="449263" algn="just">
              <a:lnSpc>
                <a:spcPct val="80000"/>
              </a:lnSpc>
            </a:pPr>
            <a:r>
              <a:rPr lang="ru-RU" sz="2200" smtClean="0">
                <a:latin typeface="Times New Roman" pitchFamily="18" charset="0"/>
                <a:cs typeface="Times New Roman" pitchFamily="18" charset="0"/>
              </a:rPr>
              <a:t>- принцип взаимосвязи продуктивной деятельности с другими видами детской активности;</a:t>
            </a:r>
            <a:endParaRPr lang="ru-RU" sz="2000" smtClean="0">
              <a:latin typeface="Times New Roman" pitchFamily="18" charset="0"/>
              <a:cs typeface="Times New Roman" pitchFamily="18" charset="0"/>
            </a:endParaRPr>
          </a:p>
          <a:p>
            <a:pPr indent="449263" algn="just">
              <a:lnSpc>
                <a:spcPct val="80000"/>
              </a:lnSpc>
            </a:pPr>
            <a:r>
              <a:rPr lang="ru-RU" sz="2200" smtClean="0">
                <a:latin typeface="Times New Roman" pitchFamily="18" charset="0"/>
                <a:cs typeface="Times New Roman" pitchFamily="18" charset="0"/>
              </a:rPr>
              <a:t>- принцип интеграции различных видов изобразительного искусства и художественной деятельности;</a:t>
            </a:r>
            <a:endParaRPr lang="ru-RU" sz="2000" smtClean="0">
              <a:latin typeface="Times New Roman" pitchFamily="18" charset="0"/>
              <a:cs typeface="Times New Roman" pitchFamily="18" charset="0"/>
            </a:endParaRPr>
          </a:p>
          <a:p>
            <a:pPr indent="449263" algn="just">
              <a:lnSpc>
                <a:spcPct val="80000"/>
              </a:lnSpc>
            </a:pPr>
            <a:r>
              <a:rPr lang="ru-RU" sz="2200" smtClean="0">
                <a:latin typeface="Times New Roman" pitchFamily="18" charset="0"/>
                <a:cs typeface="Times New Roman" pitchFamily="18" charset="0"/>
              </a:rPr>
              <a:t>- принцип эстетического ориентира; </a:t>
            </a:r>
          </a:p>
          <a:p>
            <a:pPr indent="449263" algn="just">
              <a:lnSpc>
                <a:spcPct val="80000"/>
              </a:lnSpc>
            </a:pPr>
            <a:r>
              <a:rPr lang="ru-RU" sz="2200" smtClean="0">
                <a:latin typeface="Times New Roman" pitchFamily="18" charset="0"/>
                <a:cs typeface="Times New Roman" pitchFamily="18" charset="0"/>
              </a:rPr>
              <a:t>- принцип естественной радости).</a:t>
            </a:r>
            <a:endParaRPr lang="ru-RU" sz="20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Содержимое 3" descr="Detskaya-29.jpg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971550" y="404813"/>
            <a:ext cx="6985000" cy="720725"/>
          </a:xfrm>
        </p:spPr>
        <p:txBody>
          <a:bodyPr>
            <a:normAutofit fontScale="90000"/>
          </a:bodyPr>
          <a:lstStyle/>
          <a:p>
            <a:r>
              <a:rPr lang="ru-RU" sz="4000" smtClean="0">
                <a:ea typeface="Aharoni"/>
                <a:cs typeface="Aharoni"/>
              </a:rPr>
              <a:t/>
            </a:r>
            <a:br>
              <a:rPr lang="ru-RU" sz="4000" smtClean="0">
                <a:ea typeface="Aharoni"/>
                <a:cs typeface="Aharoni"/>
              </a:rPr>
            </a:br>
            <a:r>
              <a:rPr lang="ru-RU" sz="4000" smtClean="0">
                <a:latin typeface="Monotype Corsiva" pitchFamily="66" charset="0"/>
                <a:ea typeface="Aharoni"/>
                <a:cs typeface="Aharoni"/>
              </a:rPr>
              <a:t>Методы</a:t>
            </a:r>
          </a:p>
        </p:txBody>
      </p:sp>
      <p:sp>
        <p:nvSpPr>
          <p:cNvPr id="21507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331913" y="1268413"/>
            <a:ext cx="6624637" cy="3600450"/>
          </a:xfrm>
        </p:spPr>
        <p:txBody>
          <a:bodyPr/>
          <a:lstStyle/>
          <a:p>
            <a:pPr algn="just"/>
            <a:r>
              <a:rPr lang="ru-RU"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331913" y="1528763"/>
            <a:ext cx="6624637" cy="30480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Symbol" pitchFamily="18" charset="2"/>
              <a:buChar char=""/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репродуктивный (воспроизводящий);</a:t>
            </a:r>
          </a:p>
          <a:p>
            <a:pPr marL="342900" indent="-342900">
              <a:buFont typeface="Symbol" pitchFamily="18" charset="2"/>
              <a:buChar char=""/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объяснительно-иллюстративный (объяснение сопровождается демонстрацией наглядного материала);</a:t>
            </a:r>
          </a:p>
          <a:p>
            <a:pPr marL="342900" indent="-342900">
              <a:buFont typeface="Symbol" pitchFamily="18" charset="2"/>
              <a:buChar char=""/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метод проблемного изложения (педагог ставит проблему и вместе с детьми ищет пути ее решения);</a:t>
            </a:r>
          </a:p>
          <a:p>
            <a:pPr marL="342900" indent="-342900"/>
            <a:r>
              <a:rPr lang="ru-RU" sz="2400" b="1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4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541</Words>
  <PresentationFormat>Экран (4:3)</PresentationFormat>
  <Paragraphs>53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 Развитие творчества у детей старшего дошкольного возраста посредством тестопластики</vt:lpstr>
      <vt:lpstr>Актуальность</vt:lpstr>
      <vt:lpstr> </vt:lpstr>
      <vt:lpstr>Новизна </vt:lpstr>
      <vt:lpstr>Слайд 5</vt:lpstr>
      <vt:lpstr>Цель</vt:lpstr>
      <vt:lpstr>Задачи</vt:lpstr>
      <vt:lpstr>Принципы</vt:lpstr>
      <vt:lpstr> Методы</vt:lpstr>
      <vt:lpstr>Слайд 10</vt:lpstr>
      <vt:lpstr>Ожидаемые результаты </vt:lpstr>
      <vt:lpstr>Слайд 12</vt:lpstr>
      <vt:lpstr>  </vt:lpstr>
      <vt:lpstr>Приготовление теста</vt:lpstr>
      <vt:lpstr>   «Тили-тили тесто»»Сушки»</vt:lpstr>
      <vt:lpstr>  Мы лепим «Гроздь винограда»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Развитие творчества у детей старшего дошкольного возраста посредством тестопластики</dc:title>
  <dc:creator>Admin</dc:creator>
  <cp:lastModifiedBy>Admin</cp:lastModifiedBy>
  <cp:revision>3</cp:revision>
  <dcterms:created xsi:type="dcterms:W3CDTF">2016-02-10T06:14:33Z</dcterms:created>
  <dcterms:modified xsi:type="dcterms:W3CDTF">2016-02-10T06:17:03Z</dcterms:modified>
</cp:coreProperties>
</file>