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83" r:id="rId4"/>
    <p:sldId id="262" r:id="rId5"/>
    <p:sldId id="257" r:id="rId6"/>
    <p:sldId id="259" r:id="rId7"/>
    <p:sldId id="268" r:id="rId8"/>
    <p:sldId id="260" r:id="rId9"/>
    <p:sldId id="280" r:id="rId10"/>
    <p:sldId id="276" r:id="rId11"/>
    <p:sldId id="270" r:id="rId12"/>
    <p:sldId id="263" r:id="rId13"/>
    <p:sldId id="267" r:id="rId14"/>
    <p:sldId id="265" r:id="rId15"/>
    <p:sldId id="286" r:id="rId16"/>
    <p:sldId id="273" r:id="rId17"/>
    <p:sldId id="271" r:id="rId18"/>
    <p:sldId id="277" r:id="rId19"/>
    <p:sldId id="266" r:id="rId20"/>
    <p:sldId id="272" r:id="rId21"/>
    <p:sldId id="279" r:id="rId22"/>
    <p:sldId id="261" r:id="rId23"/>
    <p:sldId id="281" r:id="rId24"/>
    <p:sldId id="275" r:id="rId25"/>
    <p:sldId id="284" r:id="rId26"/>
    <p:sldId id="285" r:id="rId27"/>
    <p:sldId id="278" r:id="rId28"/>
    <p:sldId id="282" r:id="rId29"/>
    <p:sldId id="28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E55E6C-73FB-42C0-B4EF-51F7B2D1376D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ED926D-43EE-4165-BB55-D203B9A9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7C7E-EBFB-47C3-BB88-C125372C6E51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4248-8AC0-4370-94D2-4B7ED3CD2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03E9EC-86F6-41DB-8E49-F07C9CB95755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8875BEC-A32C-410A-BBA7-F24765C84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5123-F9E2-419D-95C5-E05ABAFBA9DD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D555-BC14-41F0-9485-A3A966BF1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39231E1-670E-4DFA-BD3F-CE7360752340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8682BA-A555-4D0B-BA62-95D73AD8E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6859-31AA-452B-9CE7-79911A8E3B54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AD80-2363-430C-81BA-17C21083B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F835-5DE6-4514-AE22-A0A4D68B1D45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7164-DDDB-4338-9F9D-365EADE86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B916-C13D-43A9-AAFC-5B31C4027253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6A37-E814-4CE1-8D08-E8487DC60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09CA-4559-4D1B-BCDF-06A04C1E5427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167-96F2-4252-934D-03774C61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4D10-4D15-4665-A522-C1E2B96454E8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7BF7-3DCC-4AE4-92C9-9E01D0B73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F1970C-2EC0-4003-8907-FBBF2B4E728B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962609-0DBF-483C-BCD2-E3A2795BB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EFC76FD-C9D1-4D7E-B063-5A2C29F7D03F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2411129-F601-471C-915E-CD13C6412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457334"/>
          </a:xfr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Страна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Фразеоландия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Электронный фразеологический словарь.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Руководитель проекта Николаева М.Р.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Библейские фразеологизмы.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Нести свой крест.</a:t>
            </a:r>
          </a:p>
          <a:p>
            <a:r>
              <a:rPr lang="ru-RU" dirty="0" smtClean="0"/>
              <a:t>Взойти на </a:t>
            </a:r>
            <a:r>
              <a:rPr lang="ru-RU" dirty="0" smtClean="0"/>
              <a:t>Голгофу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Тридцать </a:t>
            </a:r>
            <a:r>
              <a:rPr lang="ru-RU" dirty="0" err="1" smtClean="0"/>
              <a:t>сребренников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от мира сего.(«Царство моё не от мира </a:t>
            </a:r>
            <a:r>
              <a:rPr lang="ru-RU" dirty="0" err="1" smtClean="0"/>
              <a:t>сего».Слова</a:t>
            </a:r>
            <a:r>
              <a:rPr lang="ru-RU" dirty="0" smtClean="0"/>
              <a:t> Иисуса.)</a:t>
            </a:r>
          </a:p>
          <a:p>
            <a:r>
              <a:rPr lang="ru-RU" dirty="0" smtClean="0"/>
              <a:t>Семь смертных грехов.</a:t>
            </a:r>
          </a:p>
          <a:p>
            <a:r>
              <a:rPr lang="ru-RU" dirty="0" smtClean="0"/>
              <a:t>Содом и Гоморра.</a:t>
            </a:r>
          </a:p>
          <a:p>
            <a:r>
              <a:rPr lang="ru-RU" dirty="0" smtClean="0"/>
              <a:t>Соломоново решение.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>
          <a:xfrm>
            <a:off x="5389563" y="5000625"/>
            <a:ext cx="3182937" cy="1143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Мм. Грюневальд. «Распятие».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233" r="6233"/>
          <a:stretch>
            <a:fillRect/>
          </a:stretch>
        </p:blipFill>
        <p:spPr>
          <a:xfrm>
            <a:off x="642910" y="785794"/>
            <a:ext cx="5000660" cy="5000660"/>
          </a:xfrm>
          <a:noFill/>
          <a:ln w="9525"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143000"/>
            <a:ext cx="3708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563" cy="1173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Текст 6"/>
          <p:cNvSpPr>
            <a:spLocks noGrp="1"/>
          </p:cNvSpPr>
          <p:nvPr>
            <p:ph type="body" idx="2"/>
          </p:nvPr>
        </p:nvSpPr>
        <p:spPr>
          <a:xfrm>
            <a:off x="457200" y="1497013"/>
            <a:ext cx="5897563" cy="603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8">
              <a:defRPr/>
            </a:pPr>
            <a:r>
              <a:rPr lang="ru-RU" dirty="0" smtClean="0"/>
              <a:t>Ф. Бартоломео.1525 г. </a:t>
            </a:r>
          </a:p>
          <a:p>
            <a:pPr lvl="8">
              <a:defRPr/>
            </a:pPr>
            <a:r>
              <a:rPr lang="ru-RU" dirty="0" smtClean="0"/>
              <a:t>«Воскресший Христос со святыми»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До второго пришествия.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Библейские выражения в нашем словаре.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00200"/>
            <a:ext cx="2759075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Запретный плод.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костюме Адама.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Змий-искуситель.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поте лица.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Всемирный потоп.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После нас хоть потоп.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Ноев ковчег.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Всякой твари по паре.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До потопа (допотопный).</a:t>
            </a:r>
            <a:endParaRPr lang="ru-RU" dirty="0"/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 rot="10800000" flipV="1">
            <a:off x="1000125" y="60515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Ян Госсарт. «Адам и Ева». 1508 г.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000250"/>
            <a:ext cx="4067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Коково</a:t>
            </a:r>
            <a:r>
              <a:rPr lang="ru-RU" dirty="0" smtClean="0"/>
              <a:t> значение этих фразеологизмов?</a:t>
            </a:r>
            <a:endParaRPr lang="ru-RU" dirty="0"/>
          </a:p>
        </p:txBody>
      </p:sp>
      <p:sp>
        <p:nvSpPr>
          <p:cNvPr id="25603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ru-RU" dirty="0" smtClean="0"/>
              <a:t>Святое семейство.</a:t>
            </a:r>
          </a:p>
          <a:p>
            <a:r>
              <a:rPr lang="ru-RU" dirty="0" smtClean="0"/>
              <a:t>Путеводная звезда.</a:t>
            </a:r>
          </a:p>
          <a:p>
            <a:r>
              <a:rPr lang="ru-RU" dirty="0" smtClean="0"/>
              <a:t>Земля обетованная.</a:t>
            </a:r>
          </a:p>
          <a:p>
            <a:r>
              <a:rPr lang="ru-RU" smtClean="0"/>
              <a:t>Древо познания.</a:t>
            </a:r>
          </a:p>
        </p:txBody>
      </p:sp>
      <p:sp>
        <p:nvSpPr>
          <p:cNvPr id="25604" name="Содержимое 8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lvl="3"/>
            <a:r>
              <a:rPr lang="ru-RU" smtClean="0"/>
              <a:t>Доменико Гирландайо. «Поклонение волхвов».1485 г.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4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Вавилонское столпотворение.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4" descr="B02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36725"/>
            <a:ext cx="6915150" cy="512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43063"/>
            <a:ext cx="3386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Давид «Мария с младенцем», «Отдых на пути в Египет».</a:t>
            </a:r>
            <a:endParaRPr lang="ru-RU" dirty="0"/>
          </a:p>
        </p:txBody>
      </p:sp>
      <p:sp>
        <p:nvSpPr>
          <p:cNvPr id="27651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3757613" cy="4314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8300" y="1995488"/>
            <a:ext cx="3521075" cy="37353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«Рождество и пение ангелов».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4500"/>
            <a:ext cx="6508750" cy="49704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Манна небесная.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09775"/>
            <a:ext cx="3521075" cy="3706813"/>
          </a:xfrm>
        </p:spPr>
      </p:pic>
      <p:sp>
        <p:nvSpPr>
          <p:cNvPr id="30723" name="Содержимое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Анджелико. «Коронование святой девы».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Актуальность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Русский язык очень богат фразеологизмами.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Фразеологические обороты украшают нашу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   </a:t>
            </a:r>
            <a:r>
              <a:rPr lang="ru-RU" dirty="0" smtClean="0"/>
              <a:t>речь, делают ее выразительной, образной.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Овладение фразеологией является необходимейшим условием глубокого овладения языком, его тайнами и богатством.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428625"/>
            <a:ext cx="47132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  </a:t>
            </a:r>
            <a:r>
              <a:rPr lang="ru-RU" dirty="0" err="1"/>
              <a:t>Грюневальд</a:t>
            </a:r>
            <a:r>
              <a:rPr lang="ru-RU" dirty="0"/>
              <a:t>.</a:t>
            </a:r>
          </a:p>
        </p:txBody>
      </p:sp>
      <p:sp>
        <p:nvSpPr>
          <p:cNvPr id="31747" name="Текст 4"/>
          <p:cNvSpPr>
            <a:spLocks noGrp="1"/>
          </p:cNvSpPr>
          <p:nvPr>
            <p:ph type="body" idx="2"/>
          </p:nvPr>
        </p:nvSpPr>
        <p:spPr>
          <a:xfrm>
            <a:off x="457200" y="1497013"/>
            <a:ext cx="5897563" cy="603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400" smtClean="0"/>
              <a:t>«Воскресение»</a:t>
            </a:r>
          </a:p>
        </p:txBody>
      </p:sp>
      <p:sp>
        <p:nvSpPr>
          <p:cNvPr id="31748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9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Античный мир в нашем словаре.</a:t>
            </a:r>
            <a:endParaRPr lang="ru-RU" dirty="0"/>
          </a:p>
        </p:txBody>
      </p:sp>
      <p:pic>
        <p:nvPicPr>
          <p:cNvPr id="32770" name="Picture 2" descr="C:\Documents and Settings\Анатолий\Рабочий стол\Мои документы\документы\акрополь\акропо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5075" y="1733550"/>
            <a:ext cx="5837238" cy="44815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Фразеологизмы из античных мифов.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63" y="1143000"/>
            <a:ext cx="3767137" cy="484663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3" descr="C:\Documents and Settings\Анатолий\Рабочий стол\школа\документы\искусство\художественная энциклопедия з.к.и\BIMAG\5\5005_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9513" y="1609725"/>
            <a:ext cx="5794375" cy="48466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Рог изобилия.</a:t>
            </a:r>
          </a:p>
          <a:p>
            <a:r>
              <a:rPr lang="ru-RU" smtClean="0"/>
              <a:t>Нить Ариадны.</a:t>
            </a:r>
          </a:p>
          <a:p>
            <a:r>
              <a:rPr lang="ru-RU" smtClean="0"/>
              <a:t>Ахиллесова пята.</a:t>
            </a:r>
          </a:p>
          <a:p>
            <a:r>
              <a:rPr lang="ru-RU" smtClean="0"/>
              <a:t>Ахинею нести.</a:t>
            </a:r>
          </a:p>
          <a:p>
            <a:r>
              <a:rPr lang="ru-RU" smtClean="0"/>
              <a:t>Бочка Данаид.</a:t>
            </a:r>
          </a:p>
          <a:p>
            <a:r>
              <a:rPr lang="ru-RU" smtClean="0"/>
              <a:t>Геркулесов труд.</a:t>
            </a:r>
          </a:p>
          <a:p>
            <a:r>
              <a:rPr lang="ru-RU" smtClean="0"/>
              <a:t>Авгиевы конюшни.</a:t>
            </a:r>
          </a:p>
          <a:p>
            <a:r>
              <a:rPr lang="ru-RU" smtClean="0"/>
              <a:t>Двуликий Янус.</a:t>
            </a:r>
          </a:p>
          <a:p>
            <a:r>
              <a:rPr lang="ru-RU" smtClean="0"/>
              <a:t>Дифирамбы петь.</a:t>
            </a:r>
          </a:p>
          <a:p>
            <a:r>
              <a:rPr lang="ru-RU" smtClean="0"/>
              <a:t>Золотой дождь.</a:t>
            </a:r>
          </a:p>
        </p:txBody>
      </p:sp>
      <p:pic>
        <p:nvPicPr>
          <p:cNvPr id="35843" name="Picture 2" descr="C:\Documents and Settings\Анатолий\Рабочий стол\школа\документы\искусство\художественная энциклопедия з.к.и\BIMAG\5\5005_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606550"/>
            <a:ext cx="3786187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Анатолий\Рабочий стол\школа\документы\искусство\художественная энциклопедия з.к.и\BIMAG\E\E006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1643063"/>
            <a:ext cx="43672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Яблоко раздора.</a:t>
            </a:r>
          </a:p>
          <a:p>
            <a:r>
              <a:rPr lang="ru-RU" dirty="0" smtClean="0"/>
              <a:t>Дамоклов меч.</a:t>
            </a:r>
          </a:p>
          <a:p>
            <a:r>
              <a:rPr lang="ru-RU" dirty="0" smtClean="0"/>
              <a:t>Прометеев огонь.</a:t>
            </a:r>
            <a:endParaRPr lang="en-US" dirty="0" smtClean="0"/>
          </a:p>
          <a:p>
            <a:r>
              <a:rPr lang="ru-RU" dirty="0" smtClean="0"/>
              <a:t>Панический страх.</a:t>
            </a:r>
          </a:p>
          <a:p>
            <a:r>
              <a:rPr lang="ru-RU" dirty="0" smtClean="0"/>
              <a:t>Под эгидой.</a:t>
            </a:r>
          </a:p>
          <a:p>
            <a:r>
              <a:rPr lang="ru-RU" dirty="0" smtClean="0"/>
              <a:t>Прокрустово ложе.</a:t>
            </a:r>
          </a:p>
          <a:p>
            <a:r>
              <a:rPr lang="ru-RU" dirty="0" smtClean="0"/>
              <a:t>Прометеев огонь.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Picture 2" descr="C:\Documents and Settings\Анатолий\Рабочий стол\школа\документы\искусство\художественная энциклопедия з.к.и\BIMAG\E\E001_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9725"/>
            <a:ext cx="5286375" cy="48466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Анатолий\Рабочий стол\школа\документы\искусство\художественная энциклопедия з.к.и\BIMAG\A\A010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075"/>
            <a:ext cx="5797573" cy="58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4762488" y="3500438"/>
            <a:ext cx="4381512" cy="3098801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Кануть в лету.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Невзирая на лица.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Олимпийское спокойствие.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Дары данайцев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Рог изобилия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9938" name="Picture 2" descr="C:\Documents and Settings\Анатолий\Рабочий стол\школа\документы\искусство\художественная энциклопедия з.к.и\BIMAG\P\P044_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530350"/>
            <a:ext cx="3929062" cy="492601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В.В. Волина. Почему мы так говорим. Занимательный фразеологический словарь. </a:t>
            </a:r>
            <a:r>
              <a:rPr lang="ru-RU" dirty="0" smtClean="0"/>
              <a:t>М.: </a:t>
            </a:r>
            <a:r>
              <a:rPr lang="ru-RU" dirty="0" smtClean="0"/>
              <a:t>АСТ-Пресс,1997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цели и задачи кружка.</a:t>
            </a:r>
            <a:endParaRPr lang="ru-RU" dirty="0"/>
          </a:p>
        </p:txBody>
      </p:sp>
      <p:sp>
        <p:nvSpPr>
          <p:cNvPr id="1433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1.Углубление знаний о фразеологизмах, изучение источников  возникновения фразеологизмов, истории некоторых фразеологизмов,  обогащение </a:t>
            </a:r>
            <a:r>
              <a:rPr lang="ru-RU" dirty="0" err="1" smtClean="0"/>
              <a:t>словарногозапаса</a:t>
            </a:r>
            <a:r>
              <a:rPr lang="ru-RU" dirty="0" smtClean="0"/>
              <a:t>, развивать умение пользоваться дополнительной литературой</a:t>
            </a:r>
          </a:p>
          <a:p>
            <a:r>
              <a:rPr lang="ru-RU" dirty="0" smtClean="0"/>
              <a:t>2. Развитие познавательной активности учащихся, приобщение к поисковой деятельности.</a:t>
            </a:r>
          </a:p>
          <a:p>
            <a:r>
              <a:rPr lang="ru-RU" dirty="0" smtClean="0"/>
              <a:t>3. Создание электронной презентации кружка.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 любители русской словесности,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928813"/>
            <a:ext cx="6929438" cy="4527550"/>
          </a:xfrm>
        </p:spPr>
        <p:txBody>
          <a:bodyPr/>
          <a:lstStyle/>
          <a:p>
            <a:r>
              <a:rPr lang="ru-RU" smtClean="0"/>
              <a:t>Приглашаем всех желающих принять участие в нашем проекте.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813" y="1500188"/>
            <a:ext cx="7239000" cy="4846637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« </a:t>
            </a:r>
            <a:r>
              <a:rPr lang="ru-RU" dirty="0"/>
              <a:t>Н</a:t>
            </a:r>
            <a:r>
              <a:rPr lang="ru-RU" dirty="0" smtClean="0"/>
              <a:t>ам дан во владение самый богатый, меткий, могучий и поистине волшебный русский язык».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К. Паустовский. « </a:t>
            </a:r>
          </a:p>
          <a:p>
            <a:endParaRPr lang="ru-RU" dirty="0" smtClean="0"/>
          </a:p>
          <a:p>
            <a:r>
              <a:rPr lang="ru-RU" dirty="0" smtClean="0"/>
              <a:t>На всех словах события печать…»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(С.Маршак).   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Фразеологизм.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Фразеологический оборот – это воспроизводимая языковая единица из двух или более слов, целостная по своему значению и устойчивая в своем составе и структуре.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Фразеологизм един и по своей роли в предложении.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фразеологизмов.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>
                  <a:solidFill>
                    <a:srgbClr val="FF0000"/>
                  </a:solidFill>
                </a:ln>
              </a:rPr>
              <a:t>Фразеологические сращения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Слова, входящие в состав фразеологизма,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Утрачивают свою самостоятельность в разной степени.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Выражения, значения которых никак не связаны со значением входящих в них слов, называются фразеологическими сращениями.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Почему мы так говорим?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7239000" cy="4846320"/>
          </a:xfrm>
          <a:blipFill>
            <a:blip r:embed="rId2" cstate="print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Очень часто за фразеологическими оборотами лежит целый мир, историческая эпоха – факты ушедшего быта, представлений и верований наших предков, реальные события далекого прошлого.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4819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6" name="Picture 2" descr="C:\Documents and Settings\Анатолий\Рабочий стол\Мои документы\документы\искусство\художественная энциклопедия з.к.и\TOURS\GOTIC\R004_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467434"/>
            <a:ext cx="4230232" cy="58629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371</TotalTime>
  <Words>531</Words>
  <Application>Microsoft Office PowerPoint</Application>
  <PresentationFormat>Экран 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Страна Фразеоландия.</vt:lpstr>
      <vt:lpstr>Актуальность проекта.</vt:lpstr>
      <vt:lpstr> цели и задачи кружка.</vt:lpstr>
      <vt:lpstr>    любители русской словесности,</vt:lpstr>
      <vt:lpstr>Презентация PowerPoint</vt:lpstr>
      <vt:lpstr>Фразеологизм.</vt:lpstr>
      <vt:lpstr>Виды фразеологизмов.</vt:lpstr>
      <vt:lpstr>Почему мы так говорим?</vt:lpstr>
      <vt:lpstr>Презентация PowerPoint</vt:lpstr>
      <vt:lpstr>Библейские фразеологизмы.</vt:lpstr>
      <vt:lpstr> </vt:lpstr>
      <vt:lpstr>Презентация PowerPoint</vt:lpstr>
      <vt:lpstr>Библейские выражения в нашем словаре.</vt:lpstr>
      <vt:lpstr>Коково значение этих фразеологизмов?</vt:lpstr>
      <vt:lpstr>Вавилонское столпотворение.</vt:lpstr>
      <vt:lpstr>Давид «Мария с младенцем», «Отдых на пути в Египет».</vt:lpstr>
      <vt:lpstr>«Рождество и пение ангелов».</vt:lpstr>
      <vt:lpstr>Манна небесная. </vt:lpstr>
      <vt:lpstr>Презентация PowerPoint</vt:lpstr>
      <vt:lpstr>М  Грюневальд.</vt:lpstr>
      <vt:lpstr>Античный мир в нашем словаре.</vt:lpstr>
      <vt:lpstr>Фразеологизмы из античных мифов.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Фразеоландия.</dc:title>
  <dc:creator>Admin</dc:creator>
  <cp:lastModifiedBy>Мария</cp:lastModifiedBy>
  <cp:revision>51</cp:revision>
  <dcterms:created xsi:type="dcterms:W3CDTF">2010-02-06T06:39:04Z</dcterms:created>
  <dcterms:modified xsi:type="dcterms:W3CDTF">2013-09-26T07:09:40Z</dcterms:modified>
</cp:coreProperties>
</file>