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93" r:id="rId3"/>
    <p:sldId id="292" r:id="rId4"/>
    <p:sldId id="285" r:id="rId5"/>
    <p:sldId id="282" r:id="rId6"/>
    <p:sldId id="259" r:id="rId7"/>
    <p:sldId id="279" r:id="rId8"/>
    <p:sldId id="260" r:id="rId9"/>
    <p:sldId id="288" r:id="rId10"/>
    <p:sldId id="261" r:id="rId11"/>
    <p:sldId id="290" r:id="rId12"/>
    <p:sldId id="280" r:id="rId13"/>
    <p:sldId id="289" r:id="rId14"/>
    <p:sldId id="271" r:id="rId15"/>
    <p:sldId id="294" r:id="rId16"/>
    <p:sldId id="277" r:id="rId17"/>
    <p:sldId id="291" r:id="rId18"/>
    <p:sldId id="263" r:id="rId19"/>
    <p:sldId id="266" r:id="rId20"/>
    <p:sldId id="265" r:id="rId21"/>
    <p:sldId id="299" r:id="rId22"/>
    <p:sldId id="300" r:id="rId23"/>
    <p:sldId id="301" r:id="rId24"/>
    <p:sldId id="303" r:id="rId25"/>
    <p:sldId id="296" r:id="rId26"/>
    <p:sldId id="29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3" autoAdjust="0"/>
    <p:restoredTop sz="94660"/>
  </p:normalViewPr>
  <p:slideViewPr>
    <p:cSldViewPr>
      <p:cViewPr varScale="1">
        <p:scale>
          <a:sx n="50" d="100"/>
          <a:sy n="50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77345-7D2C-4476-B196-A9342F32B2D5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CE5AC-A23C-4FEA-8B4F-E2DEBF9A55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9529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images.yandex.ru/yandsearch?text=%D1%88%D0%BA%D0%BE%D0%BB%D0%B0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643182"/>
            <a:ext cx="8458200" cy="122237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Скорость, расстояние, время и таинственные отношения между ними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428604"/>
            <a:ext cx="8458200" cy="914400"/>
          </a:xfrm>
        </p:spPr>
        <p:txBody>
          <a:bodyPr>
            <a:normAutofit fontScale="85000" lnSpcReduction="20000"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Я люблю математику не только потому,  что она находит применение в технике,  но и потому, что она красива.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                                                            </a:t>
            </a:r>
            <a:r>
              <a:rPr lang="en-US" sz="2400" b="1" i="1" dirty="0" smtClean="0">
                <a:solidFill>
                  <a:srgbClr val="0070C0"/>
                </a:solidFill>
              </a:rPr>
              <a:t>                                      </a:t>
            </a:r>
            <a:r>
              <a:rPr lang="ru-RU" sz="2400" b="1" i="1" dirty="0" smtClean="0">
                <a:solidFill>
                  <a:srgbClr val="0070C0"/>
                </a:solidFill>
              </a:rPr>
              <a:t> Петер </a:t>
            </a:r>
            <a:r>
              <a:rPr lang="ru-RU" sz="2400" b="1" i="1" dirty="0" err="1" smtClean="0">
                <a:solidFill>
                  <a:srgbClr val="0070C0"/>
                </a:solidFill>
              </a:rPr>
              <a:t>Ропсе</a:t>
            </a:r>
            <a:endParaRPr lang="ru-RU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36096" y="4023079"/>
            <a:ext cx="30010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Родионова Г.М. 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МБУ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№ 82 г. о. Тольятти.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читель математики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3000372"/>
            <a:ext cx="4572032" cy="325279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700" b="1" i="1" dirty="0" smtClean="0"/>
              <a:t> </a:t>
            </a:r>
            <a:r>
              <a:rPr lang="ru-RU" sz="1800" b="1" i="1" dirty="0" smtClean="0"/>
              <a:t>Пусть </a:t>
            </a:r>
            <a:r>
              <a:rPr lang="ru-RU" sz="1800" b="1" i="1" dirty="0" err="1" smtClean="0"/>
              <a:t>х</a:t>
            </a:r>
            <a:r>
              <a:rPr lang="ru-RU" sz="1800" b="1" i="1" dirty="0" smtClean="0"/>
              <a:t> км/ч скорость первого пешехода </a:t>
            </a:r>
          </a:p>
          <a:p>
            <a:pPr>
              <a:buNone/>
            </a:pPr>
            <a:r>
              <a:rPr lang="ru-RU" sz="1700" b="1" i="1" dirty="0" smtClean="0"/>
              <a:t>1.   </a:t>
            </a:r>
            <a:r>
              <a:rPr lang="ru-RU" sz="1700" b="1" i="1" dirty="0" err="1" smtClean="0"/>
              <a:t>х</a:t>
            </a:r>
            <a:r>
              <a:rPr lang="ru-RU" sz="1700" b="1" i="1" dirty="0" smtClean="0"/>
              <a:t> км/ч; 3ч;  3х км;</a:t>
            </a:r>
          </a:p>
          <a:p>
            <a:pPr>
              <a:buNone/>
            </a:pPr>
            <a:r>
              <a:rPr lang="ru-RU" sz="1700" b="1" i="1" dirty="0" smtClean="0"/>
              <a:t>2.    (</a:t>
            </a:r>
            <a:r>
              <a:rPr lang="ru-RU" sz="1700" b="1" i="1" dirty="0" err="1" smtClean="0"/>
              <a:t>х</a:t>
            </a:r>
            <a:r>
              <a:rPr lang="ru-RU" sz="1700" b="1" i="1" dirty="0" smtClean="0"/>
              <a:t> + 2) км/ч; 3ч; 3( х+2) км;</a:t>
            </a:r>
          </a:p>
          <a:p>
            <a:pPr>
              <a:buNone/>
            </a:pPr>
            <a:r>
              <a:rPr lang="ru-RU" sz="1700" b="1" i="1" dirty="0" smtClean="0"/>
              <a:t>Всего   30 км.</a:t>
            </a:r>
          </a:p>
          <a:p>
            <a:pPr>
              <a:buNone/>
            </a:pPr>
            <a:r>
              <a:rPr lang="ru-RU" sz="1700" b="1" i="1" dirty="0" smtClean="0"/>
              <a:t>Составим и решим уравнение:</a:t>
            </a:r>
          </a:p>
          <a:p>
            <a:pPr>
              <a:buNone/>
            </a:pPr>
            <a:r>
              <a:rPr lang="ru-RU" sz="1700" b="1" i="1" dirty="0" smtClean="0"/>
              <a:t>3х +3( х+2) = 30</a:t>
            </a:r>
          </a:p>
          <a:p>
            <a:pPr>
              <a:buNone/>
            </a:pPr>
            <a:r>
              <a:rPr lang="ru-RU" sz="1700" b="1" i="1" dirty="0" smtClean="0"/>
              <a:t>Х = 4</a:t>
            </a:r>
          </a:p>
          <a:p>
            <a:pPr>
              <a:buNone/>
            </a:pPr>
            <a:r>
              <a:rPr lang="ru-RU" sz="1700" b="1" i="1" dirty="0" smtClean="0"/>
              <a:t>4км/ч –скорость первого пешехода,</a:t>
            </a:r>
          </a:p>
          <a:p>
            <a:pPr>
              <a:buNone/>
            </a:pPr>
            <a:r>
              <a:rPr lang="ru-RU" sz="1700" b="1" i="1" dirty="0" smtClean="0"/>
              <a:t>4  -  2 =6 ( км/ч) – скорость второго пешехода</a:t>
            </a:r>
          </a:p>
          <a:p>
            <a:pPr>
              <a:buNone/>
            </a:pPr>
            <a:r>
              <a:rPr lang="ru-RU" sz="1700" b="1" i="1" dirty="0" smtClean="0"/>
              <a:t>Ответ: 4км/ и 6км/ч.</a:t>
            </a:r>
          </a:p>
          <a:p>
            <a:pPr>
              <a:buNone/>
            </a:pPr>
            <a:endParaRPr lang="ru-RU" sz="2400" b="1" i="1" dirty="0"/>
          </a:p>
        </p:txBody>
      </p:sp>
      <p:pic>
        <p:nvPicPr>
          <p:cNvPr id="2052" name="Picture 4" descr="C:\Documents and Settings\Максим\Мои документы\Мои результаты сканировани\2010-03 (мар)\31.jpg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4887913" y="3071810"/>
            <a:ext cx="4256087" cy="919163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Задачи на движение в противоположном  направлении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285860"/>
            <a:ext cx="914400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i="1" dirty="0" smtClean="0"/>
              <a:t> Два пешехода вышли одновременно из одного пункта в противоположных </a:t>
            </a:r>
          </a:p>
          <a:p>
            <a:r>
              <a:rPr lang="ru-RU" b="1" i="1" dirty="0" smtClean="0"/>
              <a:t>направлениях, и через </a:t>
            </a:r>
            <a:r>
              <a:rPr lang="en-US" b="1" i="1" dirty="0" smtClean="0"/>
              <a:t>3</a:t>
            </a:r>
            <a:r>
              <a:rPr lang="ru-RU" b="1" i="1" dirty="0" smtClean="0"/>
              <a:t>ч  расстояние  между  ними было   30км.  Определите скорости </a:t>
            </a:r>
          </a:p>
          <a:p>
            <a:r>
              <a:rPr lang="ru-RU" b="1" i="1" dirty="0" smtClean="0"/>
              <a:t> пешеходов ,  если известно, что  скорость одного  из  них  на  2 км/ч больше скорости </a:t>
            </a:r>
          </a:p>
          <a:p>
            <a:r>
              <a:rPr lang="ru-RU" b="1" i="1" dirty="0" smtClean="0"/>
              <a:t>другого.</a:t>
            </a:r>
            <a:endParaRPr lang="ru-RU" dirty="0"/>
          </a:p>
        </p:txBody>
      </p:sp>
      <p:pic>
        <p:nvPicPr>
          <p:cNvPr id="6" name="Picture 5" descr="Рисунок7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32" y="0"/>
            <a:ext cx="1571668" cy="997296"/>
          </a:xfrm>
          <a:prstGeom prst="rect">
            <a:avLst/>
          </a:prstGeom>
          <a:noFill/>
        </p:spPr>
      </p:pic>
      <p:pic>
        <p:nvPicPr>
          <p:cNvPr id="13313" name="Picture 1" descr="J023213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5488" y="4735513"/>
            <a:ext cx="2068512" cy="212248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ДВИЖЕНИЕ ДВУХ ТЕЛ В ПРОТИВОПОЛОЖНОМ НАПРАВЛЕНИИ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214422"/>
            <a:ext cx="8572560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i="1" dirty="0" smtClean="0"/>
              <a:t>Два пешехода вышли одновременно из одного пункта в  противоположных направлениях. Через какое время расстояние  между  ними будет  30км, если известно, что  скорость одного  из  них  6км/ч,    а скорость другого 4км/ч?</a:t>
            </a:r>
            <a:endParaRPr lang="ru-RU" sz="2000" dirty="0"/>
          </a:p>
        </p:txBody>
      </p:sp>
      <p:pic>
        <p:nvPicPr>
          <p:cNvPr id="4" name="Picture 4" descr="C:\Documents and Settings\Максим\Мои документы\Мои результаты сканировани\2010-03 (мар)\42.jpg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1571604" y="2714620"/>
            <a:ext cx="6305812" cy="150019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8662" y="4357694"/>
            <a:ext cx="1912703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1способ</a:t>
            </a:r>
          </a:p>
          <a:p>
            <a:r>
              <a:rPr lang="ru-RU" dirty="0" smtClean="0"/>
              <a:t>30 : (4 +6) = 3 (ч)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786182" y="4365010"/>
            <a:ext cx="4817409" cy="24929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/>
            <a:r>
              <a:rPr lang="ru-RU" dirty="0" smtClean="0"/>
              <a:t>2 способ</a:t>
            </a:r>
          </a:p>
          <a:p>
            <a:pPr marL="342900" indent="-342900"/>
            <a:r>
              <a:rPr lang="ru-RU" dirty="0" smtClean="0"/>
              <a:t>Пусть </a:t>
            </a:r>
            <a:r>
              <a:rPr lang="ru-RU" dirty="0" err="1" smtClean="0"/>
              <a:t>х</a:t>
            </a:r>
            <a:r>
              <a:rPr lang="ru-RU" dirty="0" smtClean="0"/>
              <a:t> ч – время движения пешеходов , </a:t>
            </a:r>
          </a:p>
          <a:p>
            <a:r>
              <a:rPr lang="ru-RU" dirty="0" smtClean="0"/>
              <a:t>тогда первый прошел 4х км , а другой – 6х км.</a:t>
            </a:r>
          </a:p>
          <a:p>
            <a:r>
              <a:rPr lang="ru-RU" dirty="0" smtClean="0"/>
              <a:t>Вместе они прошли 30км.</a:t>
            </a:r>
          </a:p>
          <a:p>
            <a:r>
              <a:rPr lang="ru-RU" dirty="0" smtClean="0"/>
              <a:t>Решим уравнение</a:t>
            </a:r>
          </a:p>
          <a:p>
            <a:r>
              <a:rPr lang="ru-RU" dirty="0" smtClean="0"/>
              <a:t>4х +6х = 30</a:t>
            </a:r>
          </a:p>
          <a:p>
            <a:r>
              <a:rPr lang="ru-RU" sz="1600" dirty="0" smtClean="0"/>
              <a:t>Х = 3</a:t>
            </a:r>
          </a:p>
          <a:p>
            <a:r>
              <a:rPr lang="ru-RU" sz="1600" dirty="0" smtClean="0"/>
              <a:t>3 ч – время движения пешеходов</a:t>
            </a:r>
          </a:p>
          <a:p>
            <a:r>
              <a:rPr lang="ru-RU" sz="1600" dirty="0" smtClean="0"/>
              <a:t>Ответ: 3ч.</a:t>
            </a:r>
          </a:p>
        </p:txBody>
      </p:sp>
      <p:pic>
        <p:nvPicPr>
          <p:cNvPr id="7" name="Picture 5" descr="Рисунок7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5284" y="0"/>
            <a:ext cx="1688716" cy="10715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57166"/>
            <a:ext cx="84296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i="1" dirty="0" smtClean="0"/>
              <a:t>     </a:t>
            </a:r>
            <a:r>
              <a:rPr lang="ru-RU" sz="2000" b="1" i="1" dirty="0" smtClean="0"/>
              <a:t>Задача 1.   Два пешехода вышли одновременно из одного пункта в  противоположных направлениях, и через 3ч  расстояние  между  ними было   30км. Определите скорости  пешеходов ,  если известно, что  скорость одного  из  них  в 1,5 раза больше скорости другого.</a:t>
            </a:r>
            <a:endParaRPr lang="ru-RU" sz="2000" b="1" dirty="0"/>
          </a:p>
        </p:txBody>
      </p:sp>
      <p:pic>
        <p:nvPicPr>
          <p:cNvPr id="5122" name="Picture 2" descr="C:\Documents and Settings\Максим\Мои документы\Мои результаты сканировани\2010-03 (мар)\33.jpg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1785918" y="4857760"/>
            <a:ext cx="5643602" cy="15716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5123" name="Picture 3" descr="C:\Documents and Settings\Максим\Мои документы\Мои результаты сканировани\2010-03 (мар)\32.jpg"/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1714480" y="1643050"/>
            <a:ext cx="4786346" cy="128588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0" y="2928934"/>
            <a:ext cx="86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Задача 2</a:t>
            </a:r>
            <a:r>
              <a:rPr lang="ru-RU" sz="2400" i="1" dirty="0" smtClean="0"/>
              <a:t>.    Из поселка одновременно  отправились  в  противоположных направлениях велосипедист и мотоциклист.  Через  2ч  расстояние между ними было  108км.</a:t>
            </a:r>
          </a:p>
          <a:p>
            <a:r>
              <a:rPr lang="ru-RU" sz="2400" i="1" dirty="0" smtClean="0"/>
              <a:t> Определите скорость мотоциклиста, если она была в 3,5 раза больше скорости мотоциклиста.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Движение  двух тел в одном направлении</a:t>
            </a:r>
            <a:endParaRPr lang="ru-RU" sz="2400" dirty="0"/>
          </a:p>
        </p:txBody>
      </p:sp>
      <p:pic>
        <p:nvPicPr>
          <p:cNvPr id="3" name="Picture 2" descr="C:\Documents and Settings\Максим\Мои документы\Мои результаты сканировани\2010-03 (мар)\40.jpg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571472" y="2214554"/>
            <a:ext cx="7929618" cy="200024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1285860"/>
            <a:ext cx="9138527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i="1" dirty="0" smtClean="0"/>
              <a:t>Из Саратова в Москву вышел пассажирский поезд со скоростью 55км/ч, а через 2ч , </a:t>
            </a:r>
          </a:p>
          <a:p>
            <a:r>
              <a:rPr lang="ru-RU" b="1" i="1" dirty="0" smtClean="0"/>
              <a:t>вслед за ним  отправился  скорый поезд со скоростью 66км/ч. На каком расстоянии от </a:t>
            </a:r>
          </a:p>
          <a:p>
            <a:r>
              <a:rPr lang="ru-RU" b="1" i="1" dirty="0" smtClean="0"/>
              <a:t>Москвы второй поезд  догонит первый, если расстояние от Саратова до Москвы 855км?</a:t>
            </a:r>
            <a:endParaRPr lang="ru-RU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4272677"/>
            <a:ext cx="7984815" cy="25853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Решение. Пусть </a:t>
            </a:r>
            <a:r>
              <a:rPr lang="ru-RU" b="1" dirty="0" err="1" smtClean="0"/>
              <a:t>х</a:t>
            </a:r>
            <a:r>
              <a:rPr lang="ru-RU" b="1" dirty="0" smtClean="0"/>
              <a:t> ч время , за которое скорый поезд догонит первый поезд.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55км/ч;  (</a:t>
            </a:r>
            <a:r>
              <a:rPr lang="ru-RU" b="1" dirty="0" err="1" smtClean="0"/>
              <a:t>х</a:t>
            </a:r>
            <a:r>
              <a:rPr lang="ru-RU" b="1" dirty="0" smtClean="0"/>
              <a:t> + 2 )ч;  55 (</a:t>
            </a:r>
            <a:r>
              <a:rPr lang="ru-RU" b="1" dirty="0" err="1" smtClean="0"/>
              <a:t>х</a:t>
            </a:r>
            <a:r>
              <a:rPr lang="ru-RU" b="1" dirty="0" smtClean="0"/>
              <a:t> + 2 )км;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66км/ч;  </a:t>
            </a:r>
            <a:r>
              <a:rPr lang="ru-RU" b="1" dirty="0" err="1" smtClean="0"/>
              <a:t>х</a:t>
            </a:r>
            <a:r>
              <a:rPr lang="ru-RU" b="1" dirty="0" smtClean="0"/>
              <a:t> ч;   66 </a:t>
            </a:r>
            <a:r>
              <a:rPr lang="ru-RU" b="1" dirty="0" err="1" smtClean="0"/>
              <a:t>хкм</a:t>
            </a:r>
            <a:r>
              <a:rPr lang="ru-RU" b="1" dirty="0" smtClean="0"/>
              <a:t>;</a:t>
            </a:r>
          </a:p>
          <a:p>
            <a:pPr marL="342900" indent="-342900"/>
            <a:r>
              <a:rPr lang="ru-RU" b="1" dirty="0" smtClean="0"/>
              <a:t>Расстояние,  пройденное поездами одинаковое, поэтому получим уравнение:</a:t>
            </a:r>
          </a:p>
          <a:p>
            <a:pPr marL="342900" indent="-342900"/>
            <a:r>
              <a:rPr lang="ru-RU" b="1" dirty="0" smtClean="0"/>
              <a:t>66х =  55 (</a:t>
            </a:r>
            <a:r>
              <a:rPr lang="ru-RU" b="1" dirty="0" err="1" smtClean="0"/>
              <a:t>х</a:t>
            </a:r>
            <a:r>
              <a:rPr lang="ru-RU" b="1" dirty="0" smtClean="0"/>
              <a:t> + 2 ) </a:t>
            </a:r>
          </a:p>
          <a:p>
            <a:pPr marL="342900" indent="-342900"/>
            <a:r>
              <a:rPr lang="ru-RU" b="1" dirty="0" err="1" smtClean="0"/>
              <a:t>х=</a:t>
            </a:r>
            <a:r>
              <a:rPr lang="ru-RU" b="1" dirty="0" smtClean="0"/>
              <a:t> 10</a:t>
            </a:r>
          </a:p>
          <a:p>
            <a:pPr marL="342900" indent="-342900">
              <a:buAutoNum type="arabicPlain" startAt="66"/>
            </a:pPr>
            <a:r>
              <a:rPr lang="ru-RU" b="1" dirty="0" smtClean="0"/>
              <a:t>10 = 600км – пройдет скорый поезд до встречи.</a:t>
            </a:r>
          </a:p>
          <a:p>
            <a:pPr marL="342900" indent="-342900"/>
            <a:r>
              <a:rPr lang="ru-RU" b="1" dirty="0" smtClean="0"/>
              <a:t>855 – 600 = 195км – осталось до Москвы</a:t>
            </a:r>
          </a:p>
          <a:p>
            <a:pPr marL="342900" indent="-342900"/>
            <a:r>
              <a:rPr lang="ru-RU" b="1" dirty="0" smtClean="0"/>
              <a:t>Ответ: 195км</a:t>
            </a:r>
            <a:endParaRPr lang="ru-RU" b="1" dirty="0"/>
          </a:p>
        </p:txBody>
      </p:sp>
      <p:pic>
        <p:nvPicPr>
          <p:cNvPr id="6" name="Picture 5" descr="Рисунок7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4891" y="0"/>
            <a:ext cx="1889109" cy="11987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Движение двух тел в одном направлении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14414" y="1214422"/>
            <a:ext cx="5357850" cy="178595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b="1" dirty="0" smtClean="0"/>
              <a:t>1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Одновременно в одном направлении и из одного пункта  вышли два пешехода. Первый пешеход идет со скоростью 6км/ч , а второй- со скоростью 4км/ч.    Какое расстояние будет между ними  через 5ч? 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34" y="4786322"/>
            <a:ext cx="3643338" cy="104298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ru-RU" b="1" dirty="0" smtClean="0"/>
              <a:t> </a:t>
            </a:r>
            <a:r>
              <a:rPr lang="ru-RU" sz="7200" b="1" dirty="0" smtClean="0"/>
              <a:t>Решение</a:t>
            </a:r>
          </a:p>
          <a:p>
            <a:pPr>
              <a:buNone/>
            </a:pPr>
            <a:r>
              <a:rPr lang="en-US" sz="7200" b="1" dirty="0" smtClean="0"/>
              <a:t>1 </a:t>
            </a:r>
            <a:r>
              <a:rPr lang="ru-RU" sz="7200" b="1" dirty="0" smtClean="0"/>
              <a:t>способ: </a:t>
            </a:r>
          </a:p>
          <a:p>
            <a:pPr>
              <a:buNone/>
            </a:pPr>
            <a:r>
              <a:rPr lang="en-US" sz="7200" b="1" dirty="0" smtClean="0"/>
              <a:t>5  </a:t>
            </a:r>
            <a:r>
              <a:rPr lang="ru-RU" sz="7200" b="1" dirty="0" smtClean="0"/>
              <a:t>·  6</a:t>
            </a:r>
            <a:r>
              <a:rPr lang="en-US" sz="7200" b="1" dirty="0" smtClean="0"/>
              <a:t> </a:t>
            </a:r>
            <a:r>
              <a:rPr lang="ru-RU" sz="7200" b="1" dirty="0" smtClean="0"/>
              <a:t> - </a:t>
            </a:r>
            <a:r>
              <a:rPr lang="en-US" sz="7200" b="1" dirty="0" smtClean="0"/>
              <a:t>5  </a:t>
            </a:r>
            <a:r>
              <a:rPr lang="ru-RU" sz="7200" b="1" dirty="0" smtClean="0"/>
              <a:t>·  4    = 10(км).</a:t>
            </a:r>
          </a:p>
          <a:p>
            <a:pPr>
              <a:buNone/>
            </a:pPr>
            <a:r>
              <a:rPr lang="ru-RU" sz="7200" b="1" dirty="0" smtClean="0"/>
              <a:t> </a:t>
            </a:r>
          </a:p>
          <a:p>
            <a:pPr>
              <a:buNone/>
            </a:pPr>
            <a:r>
              <a:rPr lang="ru-RU" sz="7200" dirty="0" smtClean="0"/>
              <a:t> </a:t>
            </a:r>
            <a:endParaRPr lang="ru-RU" sz="7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714844" y="4734342"/>
            <a:ext cx="4429156" cy="212365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способ: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км расстояние между ними.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Составим и решим уравнение: </a:t>
            </a:r>
          </a:p>
          <a:p>
            <a:r>
              <a:rPr lang="en-US" sz="200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 </a:t>
            </a:r>
            <a:r>
              <a:rPr lang="ru-RU" sz="2000" dirty="0" smtClean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 4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30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10 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10км - 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расстояние между пешеходами.</a:t>
            </a:r>
          </a:p>
          <a:p>
            <a:pPr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 :10км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Рисунок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285728"/>
            <a:ext cx="1811360" cy="1500198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4429156" cy="4572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Уменье везде найдет примененье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</a:rPr>
              <a:t> 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4" name="Picture 2" descr="G:\Нзадачи\104.jpg"/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1214414" y="3071810"/>
            <a:ext cx="5358807" cy="1357322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357298"/>
            <a:ext cx="81439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2.  Одновременно из двух пунктов вышли два пешехода. Первый пешеход, идущий со скоростью</a:t>
            </a:r>
            <a:r>
              <a:rPr lang="en-US" sz="2000" b="1" dirty="0" smtClean="0"/>
              <a:t>  </a:t>
            </a:r>
            <a:r>
              <a:rPr lang="ru-RU" sz="2000" b="1" dirty="0" smtClean="0"/>
              <a:t>6км/ч, через</a:t>
            </a:r>
            <a:r>
              <a:rPr lang="en-US" sz="2000" b="1" dirty="0" smtClean="0"/>
              <a:t> </a:t>
            </a:r>
            <a:r>
              <a:rPr lang="ru-RU" sz="2000" b="1" dirty="0" smtClean="0"/>
              <a:t>5ч догнал второго, идущего со скоростью 4км/ч. Какое расстояние между пешеходами было  первоначально? 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4071942"/>
            <a:ext cx="84296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Задача обратная 2 –ой</a:t>
            </a:r>
            <a:br>
              <a:rPr lang="ru-RU" b="1" dirty="0" smtClean="0"/>
            </a:br>
            <a:r>
              <a:rPr lang="ru-RU" b="1" dirty="0" smtClean="0"/>
              <a:t>Первый пешеход , идущий со скорость 6км/ч, догоняет второго, идущего со скоростью 4км/ч. Через сколько часов первый пешеход догонит  второго, если первоначальное расстояние между ними было 10км и они вышли одновременно?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7" name="Овал 6"/>
          <p:cNvSpPr/>
          <p:nvPr/>
        </p:nvSpPr>
        <p:spPr>
          <a:xfrm>
            <a:off x="0" y="142852"/>
            <a:ext cx="9144000" cy="9144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Движение тел в одном направлении ( на догонялки) 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9" name="Picture 5" descr="Рисунок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7762" y="0"/>
            <a:ext cx="1746238" cy="1428736"/>
          </a:xfrm>
          <a:prstGeom prst="rect">
            <a:avLst/>
          </a:prstGeom>
          <a:noFill/>
        </p:spPr>
      </p:pic>
      <p:pic>
        <p:nvPicPr>
          <p:cNvPr id="2050" name="Picture 2" descr="G:\Нзадачи\108.jpg"/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1857356" y="2714620"/>
            <a:ext cx="6000792" cy="1285884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</p:pic>
      <p:pic>
        <p:nvPicPr>
          <p:cNvPr id="10" name="Рисунок 9" descr="C:\Documents and Settings\Максим\Мои документы\Мои результаты сканировани\2010-03 (мар)\109.jpg"/>
          <p:cNvPicPr/>
          <p:nvPr/>
        </p:nvPicPr>
        <p:blipFill>
          <a:blip r:embed="rId4" cstate="print">
            <a:lum bright="-20000" contrast="40000"/>
          </a:blip>
          <a:srcRect/>
          <a:stretch>
            <a:fillRect/>
          </a:stretch>
        </p:blipFill>
        <p:spPr bwMode="auto">
          <a:xfrm rot="16200000">
            <a:off x="4179105" y="3107516"/>
            <a:ext cx="1428736" cy="607223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286124"/>
            <a:ext cx="7715272" cy="35718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en-US" sz="2000" i="1" dirty="0" smtClean="0"/>
              <a:t>   </a:t>
            </a:r>
            <a:r>
              <a:rPr lang="ru-RU" sz="2000" b="1" i="1" dirty="0" smtClean="0"/>
              <a:t>Пусть Х ч – время, через которое первый догонит второго</a:t>
            </a:r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ru-RU" sz="2400" dirty="0" smtClean="0"/>
              <a:t>1. 6км/ч; Х ч;  6  </a:t>
            </a:r>
            <a:r>
              <a:rPr lang="ru-RU" sz="2400" dirty="0" err="1" smtClean="0"/>
              <a:t>х</a:t>
            </a:r>
            <a:r>
              <a:rPr lang="ru-RU" sz="2400" dirty="0" smtClean="0"/>
              <a:t> км;</a:t>
            </a:r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ru-RU" sz="2400" dirty="0" smtClean="0"/>
              <a:t>2. 4км/ч; Х ч;  4 </a:t>
            </a:r>
            <a:r>
              <a:rPr lang="ru-RU" sz="2400" dirty="0" err="1" smtClean="0"/>
              <a:t>х</a:t>
            </a:r>
            <a:r>
              <a:rPr lang="ru-RU" sz="2400" dirty="0" smtClean="0"/>
              <a:t>  км;</a:t>
            </a:r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ru-RU" sz="2400" dirty="0" smtClean="0"/>
              <a:t>Первый пешеход прошел  больше второго на   10км.</a:t>
            </a:r>
          </a:p>
          <a:p>
            <a:pPr>
              <a:buNone/>
            </a:pPr>
            <a:r>
              <a:rPr lang="en-US" sz="2400" dirty="0" smtClean="0"/>
              <a:t>       </a:t>
            </a:r>
            <a:r>
              <a:rPr lang="ru-RU" sz="2400" dirty="0" smtClean="0"/>
              <a:t>Составим и решим уравнение:</a:t>
            </a:r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ru-RU" sz="2400" dirty="0" smtClean="0"/>
              <a:t>  6х - 4х = 10</a:t>
            </a:r>
          </a:p>
          <a:p>
            <a:pPr>
              <a:buNone/>
            </a:pPr>
            <a:r>
              <a:rPr lang="en-US" sz="2400" dirty="0" smtClean="0"/>
              <a:t>          </a:t>
            </a:r>
            <a:r>
              <a:rPr lang="ru-RU" sz="2400" dirty="0" smtClean="0"/>
              <a:t>Х=5</a:t>
            </a:r>
          </a:p>
          <a:p>
            <a:pPr>
              <a:buNone/>
            </a:pPr>
            <a:r>
              <a:rPr lang="en-US" sz="2400" dirty="0" smtClean="0"/>
              <a:t>       </a:t>
            </a:r>
            <a:r>
              <a:rPr lang="ru-RU" sz="2400" dirty="0" smtClean="0"/>
              <a:t>5ч –   </a:t>
            </a:r>
            <a:r>
              <a:rPr lang="ru-RU" sz="2400" i="1" dirty="0" smtClean="0"/>
              <a:t>время, через которое первый догонит второго.</a:t>
            </a:r>
          </a:p>
          <a:p>
            <a:pPr>
              <a:buNone/>
            </a:pPr>
            <a:r>
              <a:rPr lang="en-US" sz="2400" i="1" dirty="0" smtClean="0"/>
              <a:t>        </a:t>
            </a:r>
            <a:r>
              <a:rPr lang="ru-RU" sz="2400" i="1" dirty="0" smtClean="0"/>
              <a:t>Ответ: 5ч.</a:t>
            </a:r>
            <a:endParaRPr lang="ru-RU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4800" y="457200"/>
            <a:ext cx="4410076" cy="8382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Решение  обратной задачи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5" name="Picture 5" descr="Рисунок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7578" y="0"/>
            <a:ext cx="2026422" cy="1500173"/>
          </a:xfrm>
          <a:prstGeom prst="rect">
            <a:avLst/>
          </a:prstGeom>
          <a:noFill/>
        </p:spPr>
      </p:pic>
      <p:pic>
        <p:nvPicPr>
          <p:cNvPr id="6" name="Рисунок 5" descr="C:\Documents and Settings\Максим\Мои документы\Мои результаты сканировани\2010-03 (мар)\109.jpg"/>
          <p:cNvPicPr/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 rot="16200000">
            <a:off x="3250398" y="-1178751"/>
            <a:ext cx="1714514" cy="6786611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самостоятельно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1714488"/>
            <a:ext cx="8572560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r>
              <a:rPr lang="ru-RU" sz="2000" dirty="0" smtClean="0"/>
              <a:t>.  Две  автомашины отправились одновременно из одного пункта</a:t>
            </a:r>
          </a:p>
          <a:p>
            <a:r>
              <a:rPr lang="ru-RU" sz="2000" dirty="0" smtClean="0"/>
              <a:t> в противоположных направлениях.   Скорость одной машины  35км/ч. Скорость другой составляет  5/7 скорости другой машины.  Через  сколько часов расстояние  между  машинами  будет  294км?</a:t>
            </a:r>
            <a:endParaRPr lang="ru-RU" sz="2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282" y="3571876"/>
            <a:ext cx="8501122" cy="16312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ru-RU" dirty="0" smtClean="0"/>
              <a:t>.  </a:t>
            </a:r>
            <a:r>
              <a:rPr lang="ru-RU" sz="2000" dirty="0" smtClean="0"/>
              <a:t>Одновременно из Одессы и Севастополя, расстояние между которыми по морю 184км, вышли в  направлении Батуми  два  теплохода. На каком расстоянии от Севастополя одесский теплоход, идущий со  скоростью 32 км/ч,  догонит  теплоход,  вышедший из Севастополя, скорость которого 20,5 км/ч ?    </a:t>
            </a:r>
            <a:endParaRPr lang="ru-RU" sz="2000" dirty="0"/>
          </a:p>
        </p:txBody>
      </p:sp>
      <p:pic>
        <p:nvPicPr>
          <p:cNvPr id="3" name="Picture 2" descr="C:\Documents and Settings\Максим\Мои документы\Мои результаты сканировани\2010-03 (мар)\110.jpg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 rot="16200000">
            <a:off x="3750476" y="3321833"/>
            <a:ext cx="1428735" cy="5643600"/>
          </a:xfrm>
          <a:prstGeom prst="rect">
            <a:avLst/>
          </a:prstGeom>
          <a:noFill/>
        </p:spPr>
      </p:pic>
      <p:pic>
        <p:nvPicPr>
          <p:cNvPr id="11" name="Picture 5" descr="Рисунок7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17578" y="0"/>
            <a:ext cx="2026422" cy="16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Движение тел по течению и против течения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 течению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smtClean="0"/>
              <a:t>Против течения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Найти скорость теплохода по течению реки, если его собственная скорость (</a:t>
            </a:r>
            <a:r>
              <a:rPr lang="ru-RU" dirty="0" err="1" smtClean="0"/>
              <a:t>скорость</a:t>
            </a:r>
            <a:r>
              <a:rPr lang="en-US" dirty="0" smtClean="0"/>
              <a:t> </a:t>
            </a:r>
            <a:r>
              <a:rPr lang="ru-RU" dirty="0" smtClean="0"/>
              <a:t> в стоячей воде) равна 23км/ч, а скорость реки 2км/ч.</a:t>
            </a:r>
          </a:p>
          <a:p>
            <a:r>
              <a:rPr lang="ru-RU" dirty="0" smtClean="0"/>
              <a:t>Найти скорость течения реки, если скорость теплохода по течению 25км/ч, а  собственная скорость теплохода 23км/ч.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Найти скорость теплохода против течения реки, если его собственная скорость (</a:t>
            </a:r>
            <a:r>
              <a:rPr lang="ru-RU" dirty="0" err="1" smtClean="0"/>
              <a:t>скорость</a:t>
            </a:r>
            <a:r>
              <a:rPr lang="ru-RU" dirty="0" smtClean="0"/>
              <a:t> в стоячей воде) равна 23км/ч, а скорость реки 2км/ч.</a:t>
            </a:r>
          </a:p>
          <a:p>
            <a:r>
              <a:rPr lang="ru-RU" dirty="0" smtClean="0"/>
              <a:t>Найти скорость течения реки, если скорость теплохода против течения 21км/ч, а  собственная скорость теплохода 23км/ч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1656479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dirty="0" smtClean="0"/>
              <a:t>Решите устно</a:t>
            </a:r>
            <a:endParaRPr lang="ru-RU" sz="2000" dirty="0"/>
          </a:p>
        </p:txBody>
      </p:sp>
      <p:pic>
        <p:nvPicPr>
          <p:cNvPr id="8" name="Picture 5" descr="Рисунок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6395" y="0"/>
            <a:ext cx="1317605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142984"/>
            <a:ext cx="7976471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  <a:p>
            <a:r>
              <a:rPr lang="ru-RU" b="1" i="1" dirty="0" smtClean="0"/>
              <a:t>1.</a:t>
            </a:r>
            <a:r>
              <a:rPr lang="ru-RU" i="1" dirty="0" smtClean="0"/>
              <a:t>Скорость теплохода в стоячей воде </a:t>
            </a:r>
            <a:r>
              <a:rPr lang="ru-RU" b="1" i="1" dirty="0" smtClean="0"/>
              <a:t>19км/ч. </a:t>
            </a:r>
            <a:r>
              <a:rPr lang="ru-RU" i="1" dirty="0" smtClean="0"/>
              <a:t>Скорость течения воды </a:t>
            </a:r>
            <a:r>
              <a:rPr lang="ru-RU" b="1" i="1" dirty="0" smtClean="0"/>
              <a:t>2км/ч.</a:t>
            </a:r>
          </a:p>
          <a:p>
            <a:r>
              <a:rPr lang="ru-RU" i="1" dirty="0" smtClean="0"/>
              <a:t>Сколько понадобится времени, чтобы пройти </a:t>
            </a:r>
            <a:r>
              <a:rPr lang="ru-RU" b="1" i="1" dirty="0" smtClean="0"/>
              <a:t>168км  </a:t>
            </a:r>
            <a:r>
              <a:rPr lang="ru-RU" i="1" dirty="0" smtClean="0"/>
              <a:t>по течению и  </a:t>
            </a:r>
            <a:r>
              <a:rPr lang="ru-RU" b="1" i="1" dirty="0" smtClean="0"/>
              <a:t>119км </a:t>
            </a:r>
          </a:p>
          <a:p>
            <a:r>
              <a:rPr lang="ru-RU" i="1" dirty="0" smtClean="0"/>
              <a:t>против течения?</a:t>
            </a:r>
            <a:endParaRPr lang="ru-RU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2357430"/>
            <a:ext cx="8187626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i="1" dirty="0" smtClean="0"/>
              <a:t>2.</a:t>
            </a:r>
            <a:r>
              <a:rPr lang="ru-RU" i="1" dirty="0" smtClean="0"/>
              <a:t>Из пункта </a:t>
            </a:r>
            <a:r>
              <a:rPr lang="ru-RU" b="1" i="1" dirty="0" smtClean="0"/>
              <a:t>А </a:t>
            </a:r>
            <a:r>
              <a:rPr lang="ru-RU" i="1" dirty="0" smtClean="0"/>
              <a:t>в пункт </a:t>
            </a:r>
            <a:r>
              <a:rPr lang="ru-RU" b="1" i="1" dirty="0" smtClean="0"/>
              <a:t>В</a:t>
            </a:r>
            <a:r>
              <a:rPr lang="ru-RU" i="1" dirty="0" smtClean="0"/>
              <a:t> против течения вышла лодка. На каком расстояние от </a:t>
            </a:r>
          </a:p>
          <a:p>
            <a:r>
              <a:rPr lang="ru-RU" i="1" dirty="0" smtClean="0"/>
              <a:t>пункта  В  будет находится лодка через  </a:t>
            </a:r>
            <a:r>
              <a:rPr lang="ru-RU" b="1" i="1" dirty="0" smtClean="0"/>
              <a:t>2 часа</a:t>
            </a:r>
            <a:r>
              <a:rPr lang="ru-RU" i="1" dirty="0" smtClean="0"/>
              <a:t>, если известно, что собственная </a:t>
            </a:r>
          </a:p>
          <a:p>
            <a:r>
              <a:rPr lang="ru-RU" i="1" dirty="0" smtClean="0"/>
              <a:t>скорость лодки   </a:t>
            </a:r>
            <a:r>
              <a:rPr lang="ru-RU" b="1" i="1" dirty="0" smtClean="0"/>
              <a:t>6км/ч.</a:t>
            </a:r>
            <a:r>
              <a:rPr lang="ru-RU" i="1" dirty="0" smtClean="0"/>
              <a:t>   Скорость реки  2</a:t>
            </a:r>
            <a:r>
              <a:rPr lang="ru-RU" b="1" i="1" dirty="0" smtClean="0"/>
              <a:t>км\ч</a:t>
            </a:r>
            <a:r>
              <a:rPr lang="ru-RU" i="1" dirty="0" smtClean="0"/>
              <a:t>,  а расстояние между пунктами </a:t>
            </a:r>
          </a:p>
          <a:p>
            <a:r>
              <a:rPr lang="ru-RU" b="1" i="1" dirty="0" smtClean="0"/>
              <a:t>А </a:t>
            </a:r>
            <a:r>
              <a:rPr lang="ru-RU" i="1" dirty="0" smtClean="0"/>
              <a:t> и</a:t>
            </a:r>
            <a:r>
              <a:rPr lang="ru-RU" b="1" i="1" dirty="0" smtClean="0"/>
              <a:t>  В  </a:t>
            </a:r>
            <a:r>
              <a:rPr lang="ru-RU" i="1" dirty="0" smtClean="0"/>
              <a:t>равно  </a:t>
            </a:r>
            <a:r>
              <a:rPr lang="ru-RU" b="1" i="1" dirty="0" smtClean="0"/>
              <a:t>13км</a:t>
            </a:r>
            <a:r>
              <a:rPr lang="ru-RU" i="1" dirty="0" smtClean="0"/>
              <a:t>.</a:t>
            </a:r>
          </a:p>
          <a:p>
            <a:endParaRPr lang="ru-RU" i="1" dirty="0" smtClean="0"/>
          </a:p>
          <a:p>
            <a:endParaRPr lang="ru-RU" i="1" dirty="0"/>
          </a:p>
        </p:txBody>
      </p:sp>
      <p:cxnSp>
        <p:nvCxnSpPr>
          <p:cNvPr id="5" name="Прямая соединительная линия 4"/>
          <p:cNvCxnSpPr>
            <a:stCxn id="18" idx="0"/>
            <a:endCxn id="19" idx="0"/>
          </p:cNvCxnSpPr>
          <p:nvPr/>
        </p:nvCxnSpPr>
        <p:spPr>
          <a:xfrm rot="5400000" flipH="1" flipV="1">
            <a:off x="3194139" y="2532018"/>
            <a:ext cx="1588" cy="5080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0034" y="507207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572132" y="5072074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</a:t>
            </a:r>
            <a:endParaRPr lang="ru-RU" b="1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1071538" y="4857760"/>
            <a:ext cx="1286972" cy="1214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000100" y="4500570"/>
            <a:ext cx="1757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 </a:t>
            </a:r>
            <a:r>
              <a:rPr lang="ru-RU" b="1" dirty="0" err="1" smtClean="0"/>
              <a:t>соб</a:t>
            </a:r>
            <a:r>
              <a:rPr lang="en-US" b="1" dirty="0" smtClean="0"/>
              <a:t>  =</a:t>
            </a:r>
            <a:r>
              <a:rPr lang="ru-RU" b="1" dirty="0" smtClean="0"/>
              <a:t>  6км/ч</a:t>
            </a:r>
            <a:endParaRPr lang="ru-RU" b="1" dirty="0"/>
          </a:p>
        </p:txBody>
      </p:sp>
      <p:cxnSp>
        <p:nvCxnSpPr>
          <p:cNvPr id="32" name="Прямая со стрелкой 31"/>
          <p:cNvCxnSpPr/>
          <p:nvPr/>
        </p:nvCxnSpPr>
        <p:spPr>
          <a:xfrm rot="10800000">
            <a:off x="5143504" y="4857760"/>
            <a:ext cx="571504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4143372" y="4429132"/>
            <a:ext cx="1543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V</a:t>
            </a:r>
            <a:r>
              <a:rPr lang="ru-RU" b="1" dirty="0" err="1" smtClean="0"/>
              <a:t>теч</a:t>
            </a:r>
            <a:r>
              <a:rPr lang="ru-RU" b="1" dirty="0" smtClean="0"/>
              <a:t> </a:t>
            </a:r>
            <a:r>
              <a:rPr lang="en-US" b="1" dirty="0" smtClean="0"/>
              <a:t>=</a:t>
            </a:r>
            <a:r>
              <a:rPr lang="ru-RU" b="1" dirty="0" smtClean="0"/>
              <a:t>  </a:t>
            </a:r>
            <a:r>
              <a:rPr lang="en-US" b="1" dirty="0" smtClean="0"/>
              <a:t>2</a:t>
            </a:r>
            <a:r>
              <a:rPr lang="ru-RU" b="1" dirty="0" smtClean="0"/>
              <a:t>км/ч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000496" y="507207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</a:t>
            </a:r>
            <a:endParaRPr lang="ru-RU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285984" y="5072074"/>
            <a:ext cx="783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2часа</a:t>
            </a:r>
            <a:endParaRPr lang="ru-RU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714876" y="5072074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? км</a:t>
            </a:r>
            <a:endParaRPr lang="ru-RU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6858016" y="5000636"/>
            <a:ext cx="122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Найти  СВ.</a:t>
            </a: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571604" y="571480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Решите  задачи: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596" y="0"/>
            <a:ext cx="3929090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Движение   по  и  против  течения</a:t>
            </a:r>
            <a:endParaRPr lang="ru-RU" dirty="0"/>
          </a:p>
        </p:txBody>
      </p:sp>
      <p:pic>
        <p:nvPicPr>
          <p:cNvPr id="17" name="Picture 5" descr="Рисунок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780" y="0"/>
            <a:ext cx="1676220" cy="10636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357430"/>
            <a:ext cx="5643602" cy="10156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i="1" dirty="0" smtClean="0"/>
              <a:t>Если вы хотите научиться плавать, то смело входите в воду, а если хотите научиться решать задачи, то решайте их!</a:t>
            </a:r>
            <a:endParaRPr lang="ru-RU" sz="20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285860"/>
            <a:ext cx="392909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i="1" dirty="0" smtClean="0"/>
              <a:t>"Лучший способ изучать что-либо, это открыть самому".</a:t>
            </a:r>
            <a:endParaRPr lang="ru-RU" sz="20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1285860"/>
            <a:ext cx="1983573" cy="186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3000364" y="3786190"/>
            <a:ext cx="45720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000" i="1" dirty="0" smtClean="0"/>
              <a:t>Пытаясь найти решение, мы можем многократно менять свою точку зрения, свой взгляд на задачу</a:t>
            </a:r>
            <a:endParaRPr lang="ru-RU" sz="20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571480"/>
            <a:ext cx="887185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/>
              <a:t>Афоризмы Джорджа Пойа (американского ученого , математика)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5357826"/>
            <a:ext cx="8072494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/>
              <a:t>Пословица: </a:t>
            </a:r>
            <a:r>
              <a:rPr lang="ru-RU" sz="2000" i="1" dirty="0" smtClean="0"/>
              <a:t>"Ваши лучшие пять друзей: Что, Почему, Где, Когда и Как. </a:t>
            </a:r>
          </a:p>
          <a:p>
            <a:r>
              <a:rPr lang="ru-RU" sz="2000" i="1" dirty="0" smtClean="0"/>
              <a:t>Если Вам нужен совет, обратитесь к Что, Почему, Где, Когда и Как — и больше ни к кому не обращайтесь.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357298"/>
            <a:ext cx="8001056" cy="250033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Собственная скорость  тела равна среднему арифметическому скоростей по течению и против течения   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полусумме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скоростей по и против течения)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ru-RU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</a:t>
            </a:r>
            <a:r>
              <a:rPr lang="ru-RU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теч</a:t>
            </a:r>
            <a:r>
              <a:rPr lang="ru-RU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+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теч</a:t>
            </a:r>
            <a:r>
              <a:rPr lang="ru-RU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 : 2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/>
              <a:t> 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4071942"/>
            <a:ext cx="8001056" cy="207170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dirty="0" smtClean="0"/>
              <a:t>Скорость течения равна  </a:t>
            </a:r>
            <a:r>
              <a:rPr lang="ru-RU" sz="3200" dirty="0" err="1" smtClean="0"/>
              <a:t>полуразности</a:t>
            </a:r>
            <a:r>
              <a:rPr lang="ru-RU" sz="3200" dirty="0" smtClean="0"/>
              <a:t>  скоростей по и против течения</a:t>
            </a:r>
            <a:endParaRPr lang="en-US" sz="3200" dirty="0" smtClean="0"/>
          </a:p>
          <a:p>
            <a:r>
              <a:rPr lang="en-US" sz="3200" dirty="0" smtClean="0"/>
              <a:t>V</a:t>
            </a:r>
            <a:r>
              <a:rPr lang="ru-RU" sz="3200" baseline="-25000" dirty="0" err="1" smtClean="0"/>
              <a:t>теч</a:t>
            </a:r>
            <a:r>
              <a:rPr lang="en-US" sz="3200" baseline="-25000" dirty="0" smtClean="0"/>
              <a:t>     </a:t>
            </a:r>
            <a:r>
              <a:rPr lang="en-US" sz="3200" dirty="0" smtClean="0"/>
              <a:t> =  (V</a:t>
            </a:r>
            <a:r>
              <a:rPr lang="ru-RU" sz="3200" baseline="-25000" dirty="0" smtClean="0"/>
              <a:t>по </a:t>
            </a:r>
            <a:r>
              <a:rPr lang="ru-RU" sz="3200" baseline="-25000" dirty="0" err="1" smtClean="0"/>
              <a:t>теч</a:t>
            </a:r>
            <a:r>
              <a:rPr lang="ru-RU" sz="3200" baseline="-25000" dirty="0" smtClean="0"/>
              <a:t> </a:t>
            </a:r>
            <a:r>
              <a:rPr lang="en-US" sz="3200" baseline="-25000" dirty="0" smtClean="0"/>
              <a:t> </a:t>
            </a:r>
            <a:r>
              <a:rPr lang="en-US" sz="3200" dirty="0" smtClean="0"/>
              <a:t> -  V</a:t>
            </a:r>
            <a:r>
              <a:rPr lang="ru-RU" sz="3200" baseline="-25000" dirty="0" err="1" smtClean="0"/>
              <a:t>прот</a:t>
            </a:r>
            <a:r>
              <a:rPr lang="ru-RU" sz="3200" baseline="-25000" dirty="0" smtClean="0"/>
              <a:t> </a:t>
            </a:r>
            <a:r>
              <a:rPr lang="ru-RU" sz="3200" baseline="-25000" dirty="0" err="1" smtClean="0"/>
              <a:t>теч</a:t>
            </a:r>
            <a:r>
              <a:rPr lang="ru-RU" sz="3200" baseline="-25000" dirty="0" smtClean="0"/>
              <a:t> </a:t>
            </a:r>
            <a:r>
              <a:rPr lang="en-US" sz="3200" baseline="-25000" dirty="0" smtClean="0"/>
              <a:t> </a:t>
            </a:r>
            <a:r>
              <a:rPr lang="en-US" sz="3200" dirty="0" smtClean="0"/>
              <a:t> ) </a:t>
            </a:r>
            <a:r>
              <a:rPr lang="ru-RU" sz="3200" dirty="0" smtClean="0"/>
              <a:t>:  2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42852"/>
            <a:ext cx="91440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Взаимосвязь между собственной скоростью  тела, скоростью течения, скоростью по течению и скорости против течения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317" y="107340"/>
            <a:ext cx="4538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Движение тел по течению и против течения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7407" y="681290"/>
            <a:ext cx="843775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Задача</a:t>
            </a:r>
            <a:r>
              <a:rPr lang="ru-RU" dirty="0" smtClean="0"/>
              <a:t>.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Спортсмен проплыл на лодке по течению реки </a:t>
            </a: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за1ч 12км, а против течения за 1ч 8км. </a:t>
            </a: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скорость течения и собственную скорость </a:t>
            </a: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лодки.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792" y="2497172"/>
            <a:ext cx="3923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Решение :</a:t>
            </a:r>
          </a:p>
          <a:p>
            <a:r>
              <a:rPr lang="ru-RU" b="1" dirty="0" smtClean="0"/>
              <a:t>Пусть скорость течения реки   </a:t>
            </a:r>
            <a:r>
              <a:rPr lang="ru-RU" b="1" i="1" dirty="0" smtClean="0"/>
              <a:t>х км/ч</a:t>
            </a:r>
            <a:r>
              <a:rPr lang="ru-RU" i="1" dirty="0" smtClean="0"/>
              <a:t>.</a:t>
            </a:r>
            <a:endParaRPr lang="ru-RU" i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1368840"/>
              </p:ext>
            </p:extLst>
          </p:nvPr>
        </p:nvGraphicFramePr>
        <p:xfrm>
          <a:off x="464812" y="3356993"/>
          <a:ext cx="6158748" cy="1928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687"/>
                <a:gridCol w="1539687"/>
                <a:gridCol w="1539687"/>
                <a:gridCol w="1539687"/>
              </a:tblGrid>
              <a:tr h="8578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Скорость</a:t>
                      </a:r>
                      <a:r>
                        <a:rPr lang="ru-RU" baseline="0" dirty="0" smtClean="0"/>
                        <a:t> течения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Скорость</a:t>
                      </a:r>
                      <a:r>
                        <a:rPr lang="ru-RU" baseline="0" dirty="0" smtClean="0"/>
                        <a:t>  против течения</a:t>
                      </a:r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Скорость по течению</a:t>
                      </a:r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Собственная скорость</a:t>
                      </a:r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101432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 км/ч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 км/ч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 км/ч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(8 +х  ) км/ч или </a:t>
                      </a:r>
                    </a:p>
                    <a:p>
                      <a:r>
                        <a:rPr lang="ru-RU" b="1" dirty="0" smtClean="0"/>
                        <a:t>(12 –х</a:t>
                      </a:r>
                      <a:r>
                        <a:rPr lang="ru-RU" b="1" baseline="0" dirty="0" smtClean="0"/>
                        <a:t> ) км/ч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19672" y="5589240"/>
            <a:ext cx="57132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Получим уравнение :  8 + х = 12 -- х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15622" y="6156012"/>
            <a:ext cx="2685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Ответ: 10 км/ч и 2 км/ч.</a:t>
            </a:r>
            <a:endParaRPr lang="ru-RU" b="1" dirty="0"/>
          </a:p>
        </p:txBody>
      </p:sp>
      <p:pic>
        <p:nvPicPr>
          <p:cNvPr id="8" name="Picture 5" descr="Рисунок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107340"/>
            <a:ext cx="724168" cy="6674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520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0"/>
            <a:ext cx="4544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Движение тел по течению и против течения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776" y="764704"/>
            <a:ext cx="870469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Задача</a:t>
            </a:r>
            <a:r>
              <a:rPr lang="ru-RU" dirty="0" smtClean="0"/>
              <a:t>.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Моторная  лодка   за 3 ч  прошла по  озеру       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57 км, а потом по реке, впадающее в это озеро, 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4 ч прошла еще 68 км.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Найдите скорость течения реки.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1889637"/>
              </p:ext>
            </p:extLst>
          </p:nvPr>
        </p:nvGraphicFramePr>
        <p:xfrm>
          <a:off x="827584" y="2792419"/>
          <a:ext cx="6840759" cy="2432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049"/>
                <a:gridCol w="1751570"/>
                <a:gridCol w="1751570"/>
                <a:gridCol w="1751570"/>
              </a:tblGrid>
              <a:tr h="9430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Время, ч</a:t>
                      </a:r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Путь, км</a:t>
                      </a:r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скорость, км/ч</a:t>
                      </a:r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54639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 озеру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57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57 : 3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94309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Против течения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68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68 :4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9592" y="5288340"/>
            <a:ext cx="73372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68 : 4 = 17 ( км /ч ) – скорость против течения.</a:t>
            </a:r>
          </a:p>
          <a:p>
            <a:pPr marL="342900" indent="-342900">
              <a:buAutoNum type="arabicParenR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57: 3 = 19  (км/ч )  -- собственная скорость лодки.</a:t>
            </a:r>
          </a:p>
          <a:p>
            <a:pPr marL="342900" indent="-342900">
              <a:buAutoNum type="arabicParenR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 – 17 = 2 (км/ ч)  -- скорость течения реки.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2 км/ч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774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Движение тел по течению и против течения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Катер, двигаясь против течения, за 6 ч  прошел 144км, а по течению за 4 ч прошел 140 км. Найдите собственную скорость катера.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 29,5 км/ч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Путешественник проплыл по реке на плоту 50 км за 25 ч. Обратно он вернулся на моторной лодке, собственная скорость которой 27 км/ч. Сколько времени путешественник затратил на обратный путь?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2ч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Рисунок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6395" y="0"/>
            <a:ext cx="1317605" cy="12144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8567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Знаете ли </a:t>
            </a:r>
            <a:r>
              <a:rPr lang="ru-RU" dirty="0" smtClean="0"/>
              <a:t>Вы что?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Что Солнце вращается вокруг Земли со скоростью 30 км/с.</a:t>
            </a:r>
          </a:p>
          <a:p>
            <a:r>
              <a:rPr lang="ru-RU" dirty="0" smtClean="0"/>
              <a:t>Скорость голубя 48 км/ч.</a:t>
            </a:r>
          </a:p>
          <a:p>
            <a:r>
              <a:rPr lang="ru-RU" dirty="0" smtClean="0"/>
              <a:t>Скорость полета стрижа 100 км/ч.</a:t>
            </a:r>
          </a:p>
          <a:p>
            <a:r>
              <a:rPr lang="ru-RU" dirty="0" smtClean="0"/>
              <a:t>Скорость полета ласточки 60км /ч.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Скорость майского жука 10 км/ч.</a:t>
            </a:r>
          </a:p>
          <a:p>
            <a:r>
              <a:rPr lang="ru-RU" dirty="0" smtClean="0"/>
              <a:t>Скорость  полета степного </a:t>
            </a:r>
            <a:r>
              <a:rPr lang="ru-RU" dirty="0" smtClean="0"/>
              <a:t>сокола 290км/ч. </a:t>
            </a:r>
          </a:p>
          <a:p>
            <a:r>
              <a:rPr lang="ru-RU" dirty="0" smtClean="0"/>
              <a:t>Кожистая черепаха  (её масса 450кг,а длина 2м) развивает скорость на суше-15км/ч , а в воде -35 км/ч.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1575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“Учиться нелегко, но интересно”.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Рисунок 3" descr="J022755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6" name="Прямоугольник 5"/>
          <p:cNvSpPr/>
          <p:nvPr/>
        </p:nvSpPr>
        <p:spPr>
          <a:xfrm>
            <a:off x="0" y="5500702"/>
            <a:ext cx="9144000" cy="923330"/>
          </a:xfrm>
          <a:prstGeom prst="rect">
            <a:avLst/>
          </a:prstGeom>
          <a:solidFill>
            <a:srgbClr val="00B050"/>
          </a:solidFill>
          <a:ln w="349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Учится нелегко, но интересно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582341"/>
            <a:ext cx="892899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Литература</a:t>
            </a:r>
            <a:r>
              <a:rPr lang="ru-RU" dirty="0"/>
              <a:t>:</a:t>
            </a:r>
          </a:p>
          <a:p>
            <a:r>
              <a:rPr lang="ru-RU" dirty="0"/>
              <a:t>Математика 5: </a:t>
            </a:r>
            <a:r>
              <a:rPr lang="ru-RU" dirty="0" smtClean="0"/>
              <a:t>учебник для общеобразовательных </a:t>
            </a:r>
            <a:r>
              <a:rPr lang="ru-RU" dirty="0"/>
              <a:t>учреждений  </a:t>
            </a:r>
            <a:r>
              <a:rPr lang="ru-RU" dirty="0" smtClean="0"/>
              <a:t>[Н.Я. </a:t>
            </a:r>
            <a:r>
              <a:rPr lang="ru-RU" dirty="0" err="1" smtClean="0"/>
              <a:t>Виленкин</a:t>
            </a:r>
            <a:r>
              <a:rPr lang="ru-RU" dirty="0"/>
              <a:t>,  В.И. Жохов и др.]. – 20-е изд. – М.: Мнемозина, 2007. </a:t>
            </a:r>
          </a:p>
          <a:p>
            <a:r>
              <a:rPr lang="ru-RU" dirty="0" err="1"/>
              <a:t>Совайленко</a:t>
            </a:r>
            <a:r>
              <a:rPr lang="ru-RU" dirty="0"/>
              <a:t> В. К. Система обучения математике в 5-6 классах: книга для учителя. – М.:  Просвещение, 1991.  </a:t>
            </a:r>
            <a:endParaRPr lang="ru-RU" dirty="0" smtClean="0"/>
          </a:p>
          <a:p>
            <a:r>
              <a:rPr lang="ru-RU" dirty="0" err="1" smtClean="0"/>
              <a:t>Стромова</a:t>
            </a:r>
            <a:r>
              <a:rPr lang="ru-RU" dirty="0" smtClean="0"/>
              <a:t> З.С., Пожарская О.В. Поурочные планы по учебнику Н. Я. </a:t>
            </a:r>
            <a:r>
              <a:rPr lang="ru-RU" dirty="0" err="1" smtClean="0"/>
              <a:t>Виленкина</a:t>
            </a:r>
            <a:r>
              <a:rPr lang="ru-RU" dirty="0" smtClean="0"/>
              <a:t>, В.И. Жохов и др. Математика 5. </a:t>
            </a:r>
            <a:endParaRPr lang="ru-RU" dirty="0"/>
          </a:p>
          <a:p>
            <a:r>
              <a:rPr lang="ru-RU" dirty="0"/>
              <a:t>Интернет – ресурсы. </a:t>
            </a:r>
            <a:r>
              <a:rPr lang="ru-RU" u="sng" dirty="0">
                <a:hlinkClick r:id="rId2"/>
              </a:rPr>
              <a:t>http://images.yandex.ru/yandsearch?text=%D1%88%D0%BA%D0%BE%D0%BB%D0%B0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6030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642918"/>
            <a:ext cx="87868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Недостаточно  лишь  понять  задачу, необходимо  желание  её  решить.</a:t>
            </a:r>
          </a:p>
          <a:p>
            <a:r>
              <a:rPr lang="ru-RU" sz="3600" b="1" i="1" dirty="0" smtClean="0"/>
              <a:t>Без  сильного  желания  решить  трудную задачу  невозможно.   Но  при  наличии </a:t>
            </a:r>
          </a:p>
          <a:p>
            <a:r>
              <a:rPr lang="ru-RU" sz="3600" b="1" i="1" dirty="0" smtClean="0"/>
              <a:t>такового  возможно.  Где  есть  желание, найдется  путь!</a:t>
            </a:r>
          </a:p>
          <a:p>
            <a:r>
              <a:rPr lang="ru-RU" sz="3600" b="1" i="1" dirty="0" smtClean="0"/>
              <a:t>                                                   Д. Пойа</a:t>
            </a:r>
            <a:endParaRPr lang="ru-RU" sz="3600" b="1" i="1" dirty="0"/>
          </a:p>
        </p:txBody>
      </p:sp>
      <p:pic>
        <p:nvPicPr>
          <p:cNvPr id="3" name="Рисунок 2" descr="C:\Program Files\Microsoft Office\Media\CntCD1\ClipArt5\j0281970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5000636"/>
            <a:ext cx="18002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Documents and Settings\Максим\Мои документы\Мои результаты сканировани\2010-03 (мар)\48.jpg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Documents and Settings\Максим\Мои документы\Мои результаты сканировани\2010-03 (мар)\45.jpg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 rot="5400000">
            <a:off x="890539" y="3967189"/>
            <a:ext cx="2362261" cy="300039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214414" y="571480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Задачи от дяди Степы</a:t>
            </a:r>
            <a:r>
              <a:rPr lang="en-US" sz="2800" b="1" dirty="0" smtClean="0"/>
              <a:t> - </a:t>
            </a:r>
            <a:r>
              <a:rPr lang="ru-RU" sz="2800" b="1" dirty="0" err="1" smtClean="0"/>
              <a:t>миллиционера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214810" y="4429132"/>
            <a:ext cx="4714908" cy="193899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 3.</a:t>
            </a:r>
            <a:r>
              <a:rPr lang="ru-RU" sz="2000" i="1" dirty="0" smtClean="0"/>
              <a:t>Скорость легкового автомобиля 60км/ч, а скорость грузовика 15км/ч. Во сколько раз скорость грузовика больше скорости грузовика? Какой автомобиль опаснее для школьника, начавшего движение по переходу?</a:t>
            </a:r>
            <a:endParaRPr lang="ru-RU" sz="20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1142984"/>
            <a:ext cx="8731045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1</a:t>
            </a:r>
            <a:r>
              <a:rPr lang="ru-RU" b="1" i="1" dirty="0" smtClean="0"/>
              <a:t>.  Ширина проезжей части дороги 15м, зеленый сигнал светофора горит 20секунд. </a:t>
            </a:r>
          </a:p>
          <a:p>
            <a:r>
              <a:rPr lang="ru-RU" b="1" i="1" dirty="0" smtClean="0"/>
              <a:t>С какой  наименьшей скоростью  может двигаться пешеход с момента загорания  </a:t>
            </a:r>
          </a:p>
          <a:p>
            <a:r>
              <a:rPr lang="ru-RU" b="1" i="1" dirty="0" smtClean="0"/>
              <a:t>светофора,  чтобы благополучно перейти дорогу?</a:t>
            </a:r>
            <a:endParaRPr lang="ru-RU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2643182"/>
            <a:ext cx="8077211" cy="92333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ru-RU" b="1" dirty="0" smtClean="0"/>
              <a:t>2. </a:t>
            </a:r>
            <a:r>
              <a:rPr lang="ru-RU" b="1" i="1" dirty="0" smtClean="0"/>
              <a:t>Мотоциклист едет со скоростью 95км/ч, а велосипедист на 76км/ч меньше.</a:t>
            </a:r>
          </a:p>
          <a:p>
            <a:r>
              <a:rPr lang="ru-RU" b="1" i="1" dirty="0" smtClean="0"/>
              <a:t>Во сколько раз скорость мотоциклиста больше скорости велосипедиста?         </a:t>
            </a:r>
          </a:p>
          <a:p>
            <a:r>
              <a:rPr lang="ru-RU" b="1" i="1" dirty="0" smtClean="0"/>
              <a:t>Кому  из них легче остановится?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85728"/>
            <a:ext cx="7062806" cy="1000132"/>
          </a:xfrm>
        </p:spPr>
        <p:txBody>
          <a:bodyPr>
            <a:normAutofit fontScale="90000"/>
          </a:bodyPr>
          <a:lstStyle/>
          <a:p>
            <a:pPr algn="r"/>
            <a:r>
              <a:rPr lang="en-US" sz="2000" dirty="0" smtClean="0"/>
              <a:t>        </a:t>
            </a:r>
            <a:r>
              <a:rPr lang="ru-RU" sz="2000" b="1" i="1" dirty="0" smtClean="0">
                <a:latin typeface="Arial Narrow" pitchFamily="34" charset="0"/>
              </a:rPr>
              <a:t>«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решении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плохой план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оказывается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полезным,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может привести к лучшему плану»</a:t>
            </a:r>
            <a:b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 Пойа   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839200" cy="5303838"/>
          </a:xfrm>
        </p:spPr>
        <p:txBody>
          <a:bodyPr/>
          <a:lstStyle/>
          <a:p>
            <a:r>
              <a:rPr lang="ru-RU" dirty="0" smtClean="0"/>
              <a:t> Решить задачу  </a:t>
            </a: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Picture 5" descr="C:\Documents and Settings\Максим\Мои документы\Мои результаты сканировани\2010-03 (мар)\47.jpg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 rot="10800000">
            <a:off x="-1" y="2357430"/>
            <a:ext cx="9143999" cy="4500570"/>
          </a:xfrm>
          <a:prstGeom prst="rect">
            <a:avLst/>
          </a:prstGeom>
          <a:noFill/>
        </p:spPr>
      </p:pic>
      <p:pic>
        <p:nvPicPr>
          <p:cNvPr id="5" name="Picture 5" descr="Рисунок7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09061" cy="16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Устные упражнения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500174"/>
            <a:ext cx="8858280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1</a:t>
            </a:r>
            <a:r>
              <a:rPr lang="ru-RU" sz="2400" b="1" i="1" dirty="0" smtClean="0"/>
              <a:t>. </a:t>
            </a:r>
            <a:r>
              <a:rPr lang="ru-RU" sz="2400" i="1" dirty="0" smtClean="0"/>
              <a:t>Из пунктов А и В навстречу друг другу выехали автомобиль со скоростью 60км/ч и  велосипедист со скоростью 15км/ч.   Встретятся ли автомобиль и велосипедист через 2 часа,  если расстояние между  пунктами 160км.</a:t>
            </a:r>
            <a:endParaRPr lang="ru-RU" sz="2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3929066"/>
            <a:ext cx="8858280" cy="22159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2</a:t>
            </a:r>
            <a:r>
              <a:rPr lang="ru-RU" sz="2400" dirty="0" smtClean="0"/>
              <a:t>. </a:t>
            </a:r>
            <a:r>
              <a:rPr lang="ru-RU" sz="2400" i="1" dirty="0" smtClean="0"/>
              <a:t>Из лагеря геологоразведчиков выехал вездеход со скоростью 30км/ч. Через 2часа вслед за ним был послан другой вездеход. С какой скоростью он должен ехать, чтобы догнать первый через 4 часа после своего выхода?</a:t>
            </a:r>
          </a:p>
          <a:p>
            <a:r>
              <a:rPr lang="ru-RU" sz="2400" dirty="0" smtClean="0"/>
              <a:t>(Сделать чертеж к задаче.)</a:t>
            </a:r>
          </a:p>
          <a:p>
            <a:endParaRPr lang="ru-RU" dirty="0"/>
          </a:p>
        </p:txBody>
      </p:sp>
      <p:pic>
        <p:nvPicPr>
          <p:cNvPr id="5" name="Picture 5" descr="Рисунок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0"/>
            <a:ext cx="1928794" cy="1500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Задачи на встречное движение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Из двух пунктов , расстояние между которыми 30км, одновременно навстречу друг другу  вышли два пешехода. Через 3ч они встретились. Скорость одного  4км/ч .</a:t>
            </a:r>
          </a:p>
          <a:p>
            <a:pPr>
              <a:buNone/>
            </a:pPr>
            <a:r>
              <a:rPr lang="ru-RU" sz="2000" b="1" dirty="0" smtClean="0"/>
              <a:t>Найти скорость другого?</a:t>
            </a:r>
            <a:endParaRPr lang="ru-RU" sz="2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571612"/>
            <a:ext cx="4343400" cy="472440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sz="1800" b="1" dirty="0" smtClean="0"/>
              <a:t>     </a:t>
            </a:r>
            <a:r>
              <a:rPr lang="ru-RU" sz="1800" b="1" dirty="0" smtClean="0"/>
              <a:t>Пусть Х км/ч –скорость  второго пешехода.</a:t>
            </a:r>
            <a:endParaRPr lang="en-US" sz="1800" b="1" dirty="0" smtClean="0"/>
          </a:p>
          <a:p>
            <a:pPr>
              <a:buNone/>
            </a:pPr>
            <a:r>
              <a:rPr lang="ru-RU" sz="1800" b="1" dirty="0" smtClean="0"/>
              <a:t>1. </a:t>
            </a:r>
            <a:r>
              <a:rPr lang="en-US" sz="1800" b="1" dirty="0" smtClean="0"/>
              <a:t> </a:t>
            </a:r>
            <a:r>
              <a:rPr lang="ru-RU" sz="1800" b="1" dirty="0" smtClean="0"/>
              <a:t>Х км/ч;  </a:t>
            </a:r>
            <a:r>
              <a:rPr lang="en-US" sz="1800" b="1" dirty="0" smtClean="0"/>
              <a:t> </a:t>
            </a:r>
            <a:r>
              <a:rPr lang="ru-RU" sz="1800" b="1" dirty="0" smtClean="0"/>
              <a:t>3ч; </a:t>
            </a:r>
            <a:r>
              <a:rPr lang="en-US" sz="1800" b="1" dirty="0" smtClean="0"/>
              <a:t>  </a:t>
            </a:r>
            <a:r>
              <a:rPr lang="ru-RU" sz="1800" b="1" dirty="0" smtClean="0"/>
              <a:t>3хкм;</a:t>
            </a:r>
            <a:endParaRPr lang="en-US" sz="1800" b="1" dirty="0" smtClean="0"/>
          </a:p>
          <a:p>
            <a:pPr>
              <a:buNone/>
            </a:pPr>
            <a:r>
              <a:rPr lang="ru-RU" sz="1800" b="1" dirty="0" smtClean="0"/>
              <a:t>2.</a:t>
            </a:r>
            <a:r>
              <a:rPr lang="en-US" sz="1800" b="1" dirty="0" smtClean="0"/>
              <a:t> </a:t>
            </a:r>
            <a:r>
              <a:rPr lang="ru-RU" sz="1800" b="1" dirty="0" smtClean="0"/>
              <a:t> 4км/ч; </a:t>
            </a:r>
            <a:r>
              <a:rPr lang="en-US" sz="1800" b="1" dirty="0" smtClean="0"/>
              <a:t>  </a:t>
            </a:r>
            <a:r>
              <a:rPr lang="ru-RU" sz="1800" b="1" dirty="0" smtClean="0"/>
              <a:t> 3ч; </a:t>
            </a:r>
            <a:r>
              <a:rPr lang="en-US" sz="1800" b="1" dirty="0" smtClean="0"/>
              <a:t>  (</a:t>
            </a:r>
            <a:r>
              <a:rPr lang="ru-RU" sz="1800" b="1" dirty="0" smtClean="0"/>
              <a:t>3</a:t>
            </a:r>
            <a:r>
              <a:rPr lang="en-US" sz="1800" b="1" dirty="0" smtClean="0"/>
              <a:t> </a:t>
            </a:r>
            <a:r>
              <a:rPr lang="ru-RU" sz="1800" b="1" dirty="0" smtClean="0"/>
              <a:t>·  4</a:t>
            </a:r>
            <a:r>
              <a:rPr lang="en-US" sz="1800" b="1" dirty="0" smtClean="0"/>
              <a:t> )</a:t>
            </a:r>
            <a:r>
              <a:rPr lang="ru-RU" sz="1800" b="1" dirty="0" smtClean="0"/>
              <a:t> км</a:t>
            </a:r>
            <a:r>
              <a:rPr lang="en-US" sz="1800" b="1" dirty="0" smtClean="0"/>
              <a:t> = 12</a:t>
            </a:r>
            <a:r>
              <a:rPr lang="ru-RU" sz="1800" b="1" dirty="0" smtClean="0"/>
              <a:t>км</a:t>
            </a:r>
            <a:endParaRPr lang="en-US" sz="1800" b="1" dirty="0" smtClean="0"/>
          </a:p>
          <a:p>
            <a:pPr>
              <a:buNone/>
            </a:pPr>
            <a:r>
              <a:rPr lang="ru-RU" sz="1800" b="1" dirty="0" smtClean="0"/>
              <a:t>Расстояние между ними 30км.</a:t>
            </a:r>
            <a:endParaRPr lang="en-US" sz="1800" b="1" dirty="0" smtClean="0"/>
          </a:p>
          <a:p>
            <a:pPr>
              <a:buNone/>
            </a:pPr>
            <a:r>
              <a:rPr lang="ru-RU" sz="1800" b="1" dirty="0" smtClean="0"/>
              <a:t>Составим и решим уравнение:</a:t>
            </a:r>
          </a:p>
          <a:p>
            <a:pPr>
              <a:buNone/>
            </a:pPr>
            <a:r>
              <a:rPr lang="ru-RU" sz="1800" b="1" dirty="0" smtClean="0"/>
              <a:t>      3х + 12 = 30</a:t>
            </a:r>
          </a:p>
          <a:p>
            <a:pPr>
              <a:buNone/>
            </a:pPr>
            <a:r>
              <a:rPr lang="ru-RU" sz="1800" b="1" dirty="0" smtClean="0"/>
              <a:t>      Х = 6</a:t>
            </a:r>
          </a:p>
          <a:p>
            <a:pPr>
              <a:buNone/>
            </a:pPr>
            <a:r>
              <a:rPr lang="ru-RU" sz="1800" b="1" dirty="0" smtClean="0"/>
              <a:t>      6км/ч – скорость второго пешехода.</a:t>
            </a:r>
          </a:p>
          <a:p>
            <a:pPr>
              <a:buNone/>
            </a:pPr>
            <a:r>
              <a:rPr lang="ru-RU" sz="1800" b="1" dirty="0" smtClean="0"/>
              <a:t>      Ответ : 6км/ч</a:t>
            </a:r>
          </a:p>
          <a:p>
            <a:endParaRPr lang="ru-RU" sz="1800" dirty="0"/>
          </a:p>
        </p:txBody>
      </p:sp>
      <p:pic>
        <p:nvPicPr>
          <p:cNvPr id="1026" name="Picture 2" descr="C:\Documents and Settings\Максим\Мои документы\Мои результаты сканировани\2010-03 (мар)\39.jpg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0" y="5143513"/>
            <a:ext cx="9144000" cy="1714488"/>
          </a:xfrm>
          <a:prstGeom prst="rect">
            <a:avLst/>
          </a:prstGeom>
          <a:noFill/>
        </p:spPr>
      </p:pic>
      <p:pic>
        <p:nvPicPr>
          <p:cNvPr id="6" name="Picture 5" descr="Рисунок7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2701" y="0"/>
            <a:ext cx="1801299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Встречное движение (</a:t>
            </a:r>
            <a:r>
              <a:rPr lang="ru-RU" sz="1800" i="1" dirty="0" smtClean="0"/>
              <a:t>прямая и обратная задачи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357298"/>
            <a:ext cx="4191000" cy="4724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600" b="1" i="1" dirty="0" smtClean="0"/>
              <a:t>Одновременно из  двух  пунктов  навстречу друг  другу  вышли два пешехода. Через 3ч они встретились.    Какое расстояние  до встречи прошел  каждый из них и какое расстояние было  между пунктами , если один пешеход шел со скоростью 6км/ч, а другой </a:t>
            </a:r>
            <a:r>
              <a:rPr lang="en-US" sz="1600" b="1" i="1" dirty="0" smtClean="0"/>
              <a:t> 4</a:t>
            </a:r>
            <a:r>
              <a:rPr lang="ru-RU" sz="1600" b="1" i="1" dirty="0" smtClean="0"/>
              <a:t>км/ч.</a:t>
            </a:r>
          </a:p>
        </p:txBody>
      </p:sp>
      <p:pic>
        <p:nvPicPr>
          <p:cNvPr id="5" name="Picture 5" descr="C:\Documents and Settings\Максим\Мои документы\Мои результаты сканировани\2010-03 (мар)\35.JPG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357158" y="3429000"/>
            <a:ext cx="3737062" cy="121444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42910" y="4857760"/>
            <a:ext cx="22145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b="1" dirty="0" smtClean="0"/>
              <a:t>3  ·  6  =  18 км</a:t>
            </a:r>
          </a:p>
          <a:p>
            <a:pPr marL="342900" indent="-342900"/>
            <a:r>
              <a:rPr lang="ru-RU" b="1" dirty="0" smtClean="0"/>
              <a:t>3  ·  4 =     12км</a:t>
            </a:r>
          </a:p>
          <a:p>
            <a:pPr marL="342900" indent="-342900"/>
            <a:r>
              <a:rPr lang="ru-RU" b="1" dirty="0" smtClean="0"/>
              <a:t>3  ·  ( 6 + 4) = 30 км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248493" y="1357298"/>
            <a:ext cx="4895507" cy="25545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600" b="1" i="1" dirty="0" smtClean="0"/>
              <a:t>Из двух пунктов находящихся на расстоянии 30км, </a:t>
            </a:r>
          </a:p>
          <a:p>
            <a:r>
              <a:rPr lang="ru-RU" sz="1600" b="1" i="1" dirty="0" smtClean="0"/>
              <a:t> одновременно навстречу друг другу вышли два </a:t>
            </a:r>
          </a:p>
          <a:p>
            <a:r>
              <a:rPr lang="ru-RU" sz="1600" b="1" i="1" dirty="0" smtClean="0"/>
              <a:t>пешехода. Один из них идет со скоростью 6км/, а </a:t>
            </a:r>
          </a:p>
          <a:p>
            <a:r>
              <a:rPr lang="ru-RU" sz="1600" b="1" i="1" dirty="0" smtClean="0"/>
              <a:t>другой  - 4км/ч. Через сколько часов они </a:t>
            </a:r>
          </a:p>
          <a:p>
            <a:r>
              <a:rPr lang="ru-RU" sz="1600" b="1" i="1" dirty="0" smtClean="0"/>
              <a:t>встретятся?</a:t>
            </a:r>
          </a:p>
          <a:p>
            <a:endParaRPr lang="ru-RU" sz="1600" b="1" i="1" dirty="0" smtClean="0"/>
          </a:p>
          <a:p>
            <a:endParaRPr lang="ru-RU" sz="1600" b="1" i="1" dirty="0" smtClean="0"/>
          </a:p>
          <a:p>
            <a:endParaRPr lang="ru-RU" sz="1600" b="1" i="1" dirty="0" smtClean="0"/>
          </a:p>
          <a:p>
            <a:endParaRPr lang="ru-RU" sz="1600" b="1" i="1" dirty="0" smtClean="0"/>
          </a:p>
          <a:p>
            <a:endParaRPr lang="ru-RU" sz="1600" b="1" i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235925" y="3929067"/>
            <a:ext cx="4908075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i="1" dirty="0" smtClean="0"/>
              <a:t>Пусть время нахождения пешеходов в пути </a:t>
            </a:r>
            <a:r>
              <a:rPr lang="ru-RU" b="1" i="1" dirty="0" err="1" smtClean="0"/>
              <a:t>х</a:t>
            </a:r>
            <a:r>
              <a:rPr lang="ru-RU" b="1" i="1" dirty="0" smtClean="0"/>
              <a:t> ч.</a:t>
            </a:r>
          </a:p>
          <a:p>
            <a:pPr marL="342900" indent="-342900">
              <a:buFontTx/>
              <a:buAutoNum type="arabicPeriod"/>
            </a:pPr>
            <a:r>
              <a:rPr lang="ru-RU" b="1" i="1" dirty="0" smtClean="0"/>
              <a:t>6км/ч;  </a:t>
            </a:r>
            <a:r>
              <a:rPr lang="ru-RU" b="1" i="1" dirty="0" err="1" smtClean="0"/>
              <a:t>х</a:t>
            </a:r>
            <a:r>
              <a:rPr lang="ru-RU" b="1" i="1" dirty="0" smtClean="0"/>
              <a:t> ч ;  6х км ; </a:t>
            </a:r>
          </a:p>
          <a:p>
            <a:pPr marL="342900" indent="-342900">
              <a:buFontTx/>
              <a:buAutoNum type="arabicPeriod"/>
            </a:pPr>
            <a:r>
              <a:rPr lang="ru-RU" b="1" i="1" dirty="0" smtClean="0"/>
              <a:t> 4км/ч;  </a:t>
            </a:r>
            <a:r>
              <a:rPr lang="ru-RU" b="1" i="1" dirty="0" err="1" smtClean="0"/>
              <a:t>х</a:t>
            </a:r>
            <a:r>
              <a:rPr lang="ru-RU" b="1" i="1" dirty="0" smtClean="0"/>
              <a:t> ч ;  4х км ;</a:t>
            </a:r>
          </a:p>
          <a:p>
            <a:pPr marL="342900" indent="-342900"/>
            <a:r>
              <a:rPr lang="ru-RU" b="1" i="1" dirty="0" smtClean="0"/>
              <a:t>Всего до встречи они пройдут (6х + 4х) км </a:t>
            </a:r>
          </a:p>
          <a:p>
            <a:pPr marL="342900" indent="-342900"/>
            <a:r>
              <a:rPr lang="ru-RU" b="1" i="1" dirty="0" smtClean="0"/>
              <a:t>или 30км.</a:t>
            </a:r>
          </a:p>
          <a:p>
            <a:pPr marL="342900" indent="-342900"/>
            <a:r>
              <a:rPr lang="ru-RU" b="1" i="1" dirty="0" smtClean="0"/>
              <a:t>6х +4х = 30</a:t>
            </a:r>
          </a:p>
          <a:p>
            <a:pPr marL="342900" indent="-342900"/>
            <a:r>
              <a:rPr lang="ru-RU" b="1" i="1" dirty="0" smtClean="0"/>
              <a:t>Х = 3</a:t>
            </a:r>
          </a:p>
          <a:p>
            <a:pPr marL="342900" indent="-342900"/>
            <a:r>
              <a:rPr lang="ru-RU" b="1" i="1" dirty="0" smtClean="0"/>
              <a:t>3ч - время движения пешеходов.</a:t>
            </a:r>
          </a:p>
          <a:p>
            <a:pPr marL="342900" indent="-342900"/>
            <a:r>
              <a:rPr lang="ru-RU" dirty="0" smtClean="0"/>
              <a:t>Ответ : </a:t>
            </a:r>
            <a:r>
              <a:rPr lang="ru-RU" b="1" i="1" dirty="0" smtClean="0"/>
              <a:t>3ч</a:t>
            </a:r>
          </a:p>
          <a:p>
            <a:pPr marL="342900" indent="-342900">
              <a:buAutoNum type="arabicPeriod"/>
            </a:pPr>
            <a:endParaRPr lang="ru-RU" dirty="0" smtClean="0"/>
          </a:p>
        </p:txBody>
      </p:sp>
      <p:pic>
        <p:nvPicPr>
          <p:cNvPr id="12" name="Picture 3" descr="C:\Documents and Settings\Максим\Мои документы\Мои результаты сканировани\2010-03 (мар)\36.jpg"/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4643438" y="2786058"/>
            <a:ext cx="3914772" cy="1093315"/>
          </a:xfrm>
          <a:prstGeom prst="rect">
            <a:avLst/>
          </a:prstGeom>
          <a:noFill/>
        </p:spPr>
      </p:pic>
      <p:pic>
        <p:nvPicPr>
          <p:cNvPr id="9" name="Picture 5" descr="Рисунок7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34" y="0"/>
            <a:ext cx="1500166" cy="121442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689962" y="6135687"/>
            <a:ext cx="2196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А ещё проще ?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  <p:bldP spid="10" grpId="0" animBg="1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907</TotalTime>
  <Words>2098</Words>
  <Application>Microsoft Office PowerPoint</Application>
  <PresentationFormat>Экран (4:3)</PresentationFormat>
  <Paragraphs>232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Трек</vt:lpstr>
      <vt:lpstr>Скорость, расстояние, время и таинственные отношения между ними</vt:lpstr>
      <vt:lpstr>Слайд 2</vt:lpstr>
      <vt:lpstr>Слайд 3</vt:lpstr>
      <vt:lpstr>Слайд 4</vt:lpstr>
      <vt:lpstr>Слайд 5</vt:lpstr>
      <vt:lpstr>        «При    решении  задачи плохой план  часто   оказывается   полезным,  он может привести к лучшему плану»                                                                Д. Пойа   </vt:lpstr>
      <vt:lpstr>Устные упражнения</vt:lpstr>
      <vt:lpstr>Задачи на встречное движение</vt:lpstr>
      <vt:lpstr>Встречное движение (прямая и обратная задачи)</vt:lpstr>
      <vt:lpstr>Задачи на движение в противоположном  направлении</vt:lpstr>
      <vt:lpstr>ДВИЖЕНИЕ ДВУХ ТЕЛ В ПРОТИВОПОЛОЖНОМ НАПРАВЛЕНИИ</vt:lpstr>
      <vt:lpstr>Слайд 12</vt:lpstr>
      <vt:lpstr>Движение  двух тел в одном направлении</vt:lpstr>
      <vt:lpstr>Движение двух тел в одном направлении</vt:lpstr>
      <vt:lpstr>Слайд 15</vt:lpstr>
      <vt:lpstr>Решение  обратной задачи</vt:lpstr>
      <vt:lpstr>Решить самостоятельно </vt:lpstr>
      <vt:lpstr>Движение тел по течению и против течения</vt:lpstr>
      <vt:lpstr>Слайд 19</vt:lpstr>
      <vt:lpstr>Собственная скорость  тела равна среднему арифметическому скоростей по течению и против течения    (полусумме  скоростей по и против течения)     Vсоб = (Vпрот теч  + Vпо теч   ) : 2         </vt:lpstr>
      <vt:lpstr>Слайд 21</vt:lpstr>
      <vt:lpstr>Слайд 22</vt:lpstr>
      <vt:lpstr>Движение тел по течению и против течения </vt:lpstr>
      <vt:lpstr>Знаете ли Вы что?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Скорость, расстояние, время и таинственные отношения между ними</dc:title>
  <dc:creator>Родионова</dc:creator>
  <cp:lastModifiedBy>USER</cp:lastModifiedBy>
  <cp:revision>211</cp:revision>
  <dcterms:modified xsi:type="dcterms:W3CDTF">2013-10-09T17:24:44Z</dcterms:modified>
</cp:coreProperties>
</file>