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70" r:id="rId11"/>
    <p:sldId id="272" r:id="rId12"/>
    <p:sldId id="264" r:id="rId13"/>
    <p:sldId id="266" r:id="rId14"/>
    <p:sldId id="267" r:id="rId15"/>
    <p:sldId id="275" r:id="rId16"/>
    <p:sldId id="268" r:id="rId17"/>
    <p:sldId id="271" r:id="rId18"/>
    <p:sldId id="274" r:id="rId19"/>
    <p:sldId id="26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4EC1"/>
    <a:srgbClr val="3399FF"/>
    <a:srgbClr val="367A3E"/>
    <a:srgbClr val="00FF00"/>
    <a:srgbClr val="B7DFFB"/>
    <a:srgbClr val="FFFF99"/>
    <a:srgbClr val="E292D8"/>
    <a:srgbClr val="F0C8EB"/>
    <a:srgbClr val="7EEA93"/>
    <a:srgbClr val="1997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11A3EA-8B3D-4B1F-BE15-D5CAB53C9243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C0198C-A660-4A10-93B3-50131FB338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C0198C-A660-4A10-93B3-50131FB3388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276C-C0B0-499C-AE92-66C5E5515E4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1448A51-3AFB-4A81-8042-D3FC12496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276C-C0B0-499C-AE92-66C5E5515E4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8A51-3AFB-4A81-8042-D3FC12496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276C-C0B0-499C-AE92-66C5E5515E4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8A51-3AFB-4A81-8042-D3FC12496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276C-C0B0-499C-AE92-66C5E5515E4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1448A51-3AFB-4A81-8042-D3FC12496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276C-C0B0-499C-AE92-66C5E5515E4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8A51-3AFB-4A81-8042-D3FC12496E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276C-C0B0-499C-AE92-66C5E5515E4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8A51-3AFB-4A81-8042-D3FC12496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276C-C0B0-499C-AE92-66C5E5515E4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1448A51-3AFB-4A81-8042-D3FC12496E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276C-C0B0-499C-AE92-66C5E5515E4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8A51-3AFB-4A81-8042-D3FC12496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276C-C0B0-499C-AE92-66C5E5515E4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8A51-3AFB-4A81-8042-D3FC12496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276C-C0B0-499C-AE92-66C5E5515E4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8A51-3AFB-4A81-8042-D3FC12496E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29276C-C0B0-499C-AE92-66C5E5515E4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48A51-3AFB-4A81-8042-D3FC12496E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A29276C-C0B0-499C-AE92-66C5E5515E49}" type="datetimeFigureOut">
              <a:rPr lang="ru-RU" smtClean="0"/>
              <a:pPr/>
              <a:t>01.02.2016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1448A51-3AFB-4A81-8042-D3FC12496E3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6.xml"/><Relationship Id="rId1" Type="http://schemas.openxmlformats.org/officeDocument/2006/relationships/audio" Target="file:///C:\Users\&#1102;&#1088;&#1080;&#1082;\Desktop\&#1053;&#1086;&#1074;&#1072;&#1103;%20&#1087;&#1072;&#1087;&#1082;&#1072;%20(2)\&#1087;&#1088;&#1080;&#1079;&#1077;&#1085;&#1090;&#1072;&#1094;&#1080;&#1103;\zvuki_prirody_-_penie_ptits_(zaycev.net).mp3" TargetMode="Externa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gif"/><Relationship Id="rId4" Type="http://schemas.openxmlformats.org/officeDocument/2006/relationships/image" Target="../media/image10.gif"/><Relationship Id="rId9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1102;&#1088;&#1080;&#1082;\Desktop\&#1053;&#1086;&#1074;&#1072;&#1103;%20&#1087;&#1072;&#1087;&#1082;&#1072;%20(2)\&#1087;&#1088;&#1080;&#1079;&#1077;&#1085;&#1090;&#1072;&#1094;&#1080;&#1103;\Array+-+&#1084;&#1080;&#1083;&#1072;&#1103;...&#1076;&#1083;&#1103;+&#1090;&#1077;&#1073;&#1103;(music.nur.kz).mp3" TargetMode="Externa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79512" y="404664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Добрый день!</a:t>
            </a:r>
            <a:endParaRPr lang="ru-RU" sz="4000" dirty="0"/>
          </a:p>
        </p:txBody>
      </p:sp>
      <p:pic>
        <p:nvPicPr>
          <p:cNvPr id="109570" name="Picture 2" descr="Блоги - Привет.ру - Интересы и обсуждения пользователей интернет дневников на Привет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046970"/>
            <a:ext cx="5976664" cy="5811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Рисунки на тему поход - гдз укр мов 6 клас, свежие решения многих задач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8" name="Picture 6" descr="Анимашки Птицы от 750 до 80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553">
            <a:off x="6836775" y="1085532"/>
            <a:ext cx="1303962" cy="129377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0"/>
            <a:ext cx="8686800" cy="841248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/>
              <a:t>физкультминутка</a:t>
            </a:r>
            <a:endParaRPr lang="ru-RU" sz="2800" dirty="0"/>
          </a:p>
        </p:txBody>
      </p:sp>
      <p:pic>
        <p:nvPicPr>
          <p:cNvPr id="8208" name="Picture 16" descr="Распакованный клипарт &quot;Цветы для создания полян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0" y="3789040"/>
            <a:ext cx="1018084" cy="1007903"/>
          </a:xfrm>
          <a:prstGeom prst="rect">
            <a:avLst/>
          </a:prstGeom>
          <a:noFill/>
        </p:spPr>
      </p:pic>
      <p:pic>
        <p:nvPicPr>
          <p:cNvPr id="8214" name="Picture 22" descr="Распакованный клипарт &quot;Цветы для создания полян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8244408" y="5373216"/>
            <a:ext cx="1069932" cy="1340767"/>
          </a:xfrm>
          <a:prstGeom prst="rect">
            <a:avLst/>
          </a:prstGeom>
          <a:noFill/>
        </p:spPr>
      </p:pic>
      <p:pic>
        <p:nvPicPr>
          <p:cNvPr id="14" name="Picture 22" descr="Распакованный клипарт &quot;Цветы для создания полян&quot;. Обсуждение на LiveInternet - Российский Сервис Онлайн-Дневников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7812360" y="5373216"/>
            <a:ext cx="1069932" cy="1340767"/>
          </a:xfrm>
          <a:prstGeom prst="rect">
            <a:avLst/>
          </a:prstGeom>
          <a:noFill/>
        </p:spPr>
      </p:pic>
      <p:pic>
        <p:nvPicPr>
          <p:cNvPr id="8216" name="Picture 24" descr="Клипарт &quot;Весенний&quot;. - КлипАрты - Всё для вашего дизайна - Вернисаж Анны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63688" y="5733256"/>
            <a:ext cx="891360" cy="1124744"/>
          </a:xfrm>
          <a:prstGeom prst="rect">
            <a:avLst/>
          </a:prstGeom>
          <a:noFill/>
        </p:spPr>
      </p:pic>
      <p:pic>
        <p:nvPicPr>
          <p:cNvPr id="8218" name="Picture 26" descr="Луг, луговые цветы и травы - клипарт на прозрачном фоне &quot; Вы…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55576" y="5949280"/>
            <a:ext cx="7659216" cy="1013098"/>
          </a:xfrm>
          <a:prstGeom prst="rect">
            <a:avLst/>
          </a:prstGeom>
          <a:noFill/>
        </p:spPr>
      </p:pic>
      <p:pic>
        <p:nvPicPr>
          <p:cNvPr id="8222" name="Picture 30" descr="БАБОЧКИ ЛЕТАЮТ,БАБОЧКИ. - Блог - Привет.ру"/>
          <p:cNvPicPr>
            <a:picLocks noChangeAspect="1" noChangeArrowheads="1" noCrop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 rot="15681204">
            <a:off x="67042" y="322444"/>
            <a:ext cx="3750306" cy="3467154"/>
          </a:xfrm>
          <a:prstGeom prst="rect">
            <a:avLst/>
          </a:prstGeom>
          <a:noFill/>
        </p:spPr>
      </p:pic>
      <p:pic>
        <p:nvPicPr>
          <p:cNvPr id="8226" name="Picture 34" descr="бегущий озорной щенок каштанового цвета - Животные - Галерейка"/>
          <p:cNvPicPr>
            <a:picLocks noChangeAspect="1" noChangeArrowheads="1" noCrop="1"/>
          </p:cNvPicPr>
          <p:nvPr/>
        </p:nvPicPr>
        <p:blipFill>
          <a:blip r:embed="rId10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396552" y="4437112"/>
            <a:ext cx="3810000" cy="2857500"/>
          </a:xfrm>
          <a:prstGeom prst="rect">
            <a:avLst/>
          </a:prstGeom>
          <a:noFill/>
        </p:spPr>
      </p:pic>
      <p:pic>
        <p:nvPicPr>
          <p:cNvPr id="13" name="zvuki_prirody_-_penie_ptits_(zaycev.net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1" cstate="print"/>
          <a:stretch>
            <a:fillRect/>
          </a:stretch>
        </p:blipFill>
        <p:spPr>
          <a:xfrm>
            <a:off x="251520" y="62373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468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620688"/>
            <a:ext cx="8458200" cy="122237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800" dirty="0" smtClean="0"/>
              <a:t>« Внук»</a:t>
            </a:r>
            <a:endParaRPr lang="ru-RU" sz="4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Б. Балашов</a:t>
            </a:r>
            <a:endParaRPr lang="ru-RU" sz="3600" b="1" dirty="0"/>
          </a:p>
        </p:txBody>
      </p:sp>
      <p:pic>
        <p:nvPicPr>
          <p:cNvPr id="1026" name="Picture 2" descr="Урок литературного чтения во 2 классе по теме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043608" y="1988840"/>
            <a:ext cx="6870931" cy="43924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1259632" y="1556792"/>
            <a:ext cx="7579568" cy="3243808"/>
          </a:xfrm>
        </p:spPr>
        <p:txBody>
          <a:bodyPr/>
          <a:lstStyle/>
          <a:p>
            <a:r>
              <a:rPr lang="ru-RU" sz="2800" b="1" dirty="0" smtClean="0"/>
              <a:t>Семья вместе - душа на месте.</a:t>
            </a:r>
          </a:p>
          <a:p>
            <a:r>
              <a:rPr lang="ru-RU" sz="2800" b="1" dirty="0" smtClean="0"/>
              <a:t>На что и клад, коли в семье лад.                                                            </a:t>
            </a:r>
          </a:p>
          <a:p>
            <a:r>
              <a:rPr lang="ru-RU" sz="2800" b="1" dirty="0" smtClean="0"/>
              <a:t>Что посеешь, то и пожнешь.</a:t>
            </a:r>
          </a:p>
          <a:p>
            <a:r>
              <a:rPr lang="ru-RU" sz="2800" b="1" dirty="0" smtClean="0"/>
              <a:t>Кто родителей почитает, тот вовек не погибает.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08720"/>
            <a:ext cx="7515944" cy="838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пятая заповедь Закона Божия: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2780928"/>
            <a:ext cx="7848872" cy="2162870"/>
          </a:xfrm>
        </p:spPr>
        <p:txBody>
          <a:bodyPr/>
          <a:lstStyle/>
          <a:p>
            <a:pPr>
              <a:buNone/>
            </a:pPr>
            <a:r>
              <a:rPr lang="ru-RU" sz="2800" i="1" dirty="0" smtClean="0"/>
              <a:t>“</a:t>
            </a:r>
            <a:r>
              <a:rPr lang="ru-RU" sz="2800" b="1" i="1" dirty="0" smtClean="0"/>
              <a:t>Почитай отца своего и матерь свою, чтобы тебе хорошо было, и чтобы продлились дни твои на земле, которую даёт тебе Господь Бог твой”.</a:t>
            </a:r>
            <a:endParaRPr lang="ru-RU" sz="2800" b="1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8686800" cy="165618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i="1" dirty="0" smtClean="0"/>
              <a:t>Проект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i="1" dirty="0" smtClean="0"/>
              <a:t>« Чти отца твоего и матерь твою»</a:t>
            </a:r>
            <a:br>
              <a:rPr lang="ru-RU" sz="2700" i="1" dirty="0" smtClean="0"/>
            </a:br>
            <a:r>
              <a:rPr lang="ru-RU" sz="2700" i="1" dirty="0" smtClean="0"/>
              <a:t/>
            </a:r>
            <a:br>
              <a:rPr lang="ru-RU" sz="2700" i="1" dirty="0" smtClean="0"/>
            </a:br>
            <a:r>
              <a:rPr lang="ru-RU" sz="2700" dirty="0" smtClean="0"/>
              <a:t> Нужно: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1916832"/>
            <a:ext cx="8308032" cy="4464496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/>
              <a:t>обманывать родителей;</a:t>
            </a:r>
          </a:p>
          <a:p>
            <a:pPr lvl="0"/>
            <a:r>
              <a:rPr lang="ru-RU" sz="2000" dirty="0" smtClean="0"/>
              <a:t>не обижать и не огорчать их;</a:t>
            </a:r>
          </a:p>
          <a:p>
            <a:pPr lvl="0"/>
            <a:r>
              <a:rPr lang="ru-RU" sz="2000" dirty="0" smtClean="0"/>
              <a:t>обижаться за наказания;</a:t>
            </a:r>
          </a:p>
          <a:p>
            <a:pPr lvl="0"/>
            <a:r>
              <a:rPr lang="ru-RU" sz="2000" smtClean="0"/>
              <a:t> не  </a:t>
            </a:r>
            <a:r>
              <a:rPr lang="ru-RU" sz="2000" dirty="0" smtClean="0"/>
              <a:t>любить своих родителей;</a:t>
            </a:r>
          </a:p>
          <a:p>
            <a:pPr lvl="0"/>
            <a:r>
              <a:rPr lang="ru-RU" sz="2000" dirty="0" smtClean="0"/>
              <a:t>оставлять за собой беспорядок;</a:t>
            </a:r>
          </a:p>
          <a:p>
            <a:pPr lvl="0"/>
            <a:r>
              <a:rPr lang="ru-RU" sz="2000" dirty="0" smtClean="0"/>
              <a:t>не помогать им;</a:t>
            </a:r>
          </a:p>
          <a:p>
            <a:pPr lvl="0"/>
            <a:r>
              <a:rPr lang="ru-RU" sz="2000" dirty="0" smtClean="0"/>
              <a:t>ценить и уважать их;</a:t>
            </a:r>
          </a:p>
          <a:p>
            <a:pPr lvl="0"/>
            <a:r>
              <a:rPr lang="ru-RU" sz="2000" dirty="0" smtClean="0"/>
              <a:t>не заботиться о близких людях;</a:t>
            </a:r>
          </a:p>
          <a:p>
            <a:pPr lvl="0"/>
            <a:r>
              <a:rPr lang="ru-RU" sz="2000" dirty="0" smtClean="0"/>
              <a:t>утешать их в трудную минуту;</a:t>
            </a:r>
          </a:p>
          <a:p>
            <a:pPr lvl="0"/>
            <a:r>
              <a:rPr lang="ru-RU" sz="2000" dirty="0" smtClean="0"/>
              <a:t>смеяться над старыми людьми;</a:t>
            </a:r>
          </a:p>
          <a:p>
            <a:r>
              <a:rPr lang="ru-RU" sz="2000" dirty="0" smtClean="0"/>
              <a:t>всегда помнить, что родители самые близкие и дорогие нам люди.</a:t>
            </a:r>
          </a:p>
          <a:p>
            <a:endParaRPr lang="ru-RU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Дары сообщника Stasika . Отдаются даром, безвозмездно и бесп…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971600" y="404664"/>
            <a:ext cx="7200800" cy="6192688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20727439">
            <a:off x="3689358" y="2987550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effectLst/>
              </a:rPr>
              <a:t>Любовь</a:t>
            </a:r>
            <a:endParaRPr lang="ru-RU" sz="3600" b="1" dirty="0">
              <a:solidFill>
                <a:srgbClr val="FF0000"/>
              </a:solidFill>
              <a:effectLst/>
            </a:endParaRPr>
          </a:p>
        </p:txBody>
      </p:sp>
      <p:sp>
        <p:nvSpPr>
          <p:cNvPr id="10" name="TextBox 9"/>
          <p:cNvSpPr txBox="1"/>
          <p:nvPr/>
        </p:nvSpPr>
        <p:spPr>
          <a:xfrm rot="1898591">
            <a:off x="5417318" y="1199116"/>
            <a:ext cx="156472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92D050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Забота</a:t>
            </a:r>
            <a:endParaRPr lang="ru-RU" sz="3600" b="1" dirty="0">
              <a:solidFill>
                <a:srgbClr val="92D050"/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 rot="19849000">
            <a:off x="1998673" y="2282536"/>
            <a:ext cx="19475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effectLst>
                  <a:outerShdw blurRad="50800" dist="50800" dir="5400000" algn="ctr" rotWithShape="0">
                    <a:srgbClr val="000000">
                      <a:alpha val="58000"/>
                    </a:srgbClr>
                  </a:outerShdw>
                  <a:reflection blurRad="6350" stA="60000" endA="900" endPos="58000" dir="5400000" sy="-100000" algn="bl" rotWithShape="0"/>
                </a:effectLst>
              </a:rPr>
              <a:t>Уважение</a:t>
            </a:r>
            <a:endParaRPr lang="ru-RU" sz="3200" b="1" dirty="0">
              <a:solidFill>
                <a:srgbClr val="00B0F0"/>
              </a:solidFill>
              <a:effectLst>
                <a:outerShdw blurRad="50800" dist="50800" dir="5400000" algn="ctr" rotWithShape="0">
                  <a:srgbClr val="000000">
                    <a:alpha val="58000"/>
                  </a:srgb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 rot="1597308">
            <a:off x="4576818" y="1699167"/>
            <a:ext cx="23807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Послушание</a:t>
            </a:r>
            <a:endParaRPr lang="ru-RU" sz="3200" b="1" dirty="0">
              <a:solidFill>
                <a:schemeClr val="accent1"/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 rot="2157566">
            <a:off x="4241795" y="2304096"/>
            <a:ext cx="22445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D04EC1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Понимание</a:t>
            </a:r>
            <a:endParaRPr lang="ru-RU" sz="3200" b="1" dirty="0">
              <a:solidFill>
                <a:srgbClr val="D04EC1"/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51920" y="378904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 rot="20102121">
            <a:off x="4035744" y="4067343"/>
            <a:ext cx="178946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367A3E"/>
                </a:solidFill>
                <a:effectLst>
                  <a:reflection blurRad="6350" stA="60000" endA="900" endPos="58000" dir="5400000" sy="-100000" algn="bl" rotWithShape="0"/>
                </a:effectLst>
              </a:rPr>
              <a:t>Согласие</a:t>
            </a:r>
            <a:endParaRPr lang="ru-RU" sz="3200" b="1" dirty="0">
              <a:solidFill>
                <a:srgbClr val="367A3E"/>
              </a:solidFill>
              <a:effectLst>
                <a:reflection blurRad="6350" stA="60000" endA="900" endPos="58000" dir="5400000" sy="-100000" algn="bl" rotWithShape="0"/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 rot="19976468">
            <a:off x="2342373" y="2714740"/>
            <a:ext cx="23823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Милосерди</a:t>
            </a:r>
            <a:r>
              <a:rPr lang="ru-RU" sz="3200" dirty="0" smtClean="0">
                <a:solidFill>
                  <a:srgbClr val="00B050"/>
                </a:solidFill>
                <a:effectLst>
                  <a:glow rad="101600">
                    <a:schemeClr val="bg1">
                      <a:lumMod val="75000"/>
                      <a:alpha val="60000"/>
                    </a:schemeClr>
                  </a:glow>
                  <a:reflection blurRad="6350" stA="60000" endA="900" endPos="60000" dist="29997" dir="5400000" sy="-100000" algn="bl" rotWithShape="0"/>
                </a:effectLst>
              </a:rPr>
              <a:t>е</a:t>
            </a:r>
            <a:endParaRPr lang="ru-RU" sz="3200" dirty="0">
              <a:solidFill>
                <a:srgbClr val="00B050"/>
              </a:solidFill>
              <a:effectLst>
                <a:glow rad="101600">
                  <a:schemeClr val="bg1">
                    <a:lumMod val="75000"/>
                    <a:alpha val="60000"/>
                  </a:schemeClr>
                </a:glow>
                <a:reflection blurRad="6350" stA="60000" endA="900" endPos="60000" dist="29997" dir="5400000" sy="-100000" algn="bl" rotWithShape="0"/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 rot="20622507">
            <a:off x="3539202" y="3587676"/>
            <a:ext cx="17283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rgbClr val="D04EC1"/>
                </a:solidFill>
                <a:effectLst>
                  <a:reflection blurRad="6350" stA="60000" endA="900" endPos="60000" dist="29997" dir="5400000" sy="-100000" algn="bl" rotWithShape="0"/>
                </a:effectLst>
              </a:rPr>
              <a:t>Доверие</a:t>
            </a:r>
            <a:endParaRPr lang="ru-RU" sz="3200" b="1" dirty="0">
              <a:solidFill>
                <a:srgbClr val="D04EC1"/>
              </a:solidFill>
              <a:effectLst>
                <a:reflection blurRad="6350" stA="60000" endA="900" endPos="60000" dist="29997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Блоги - Привет.ру - Интересы и обсуждения пользователей интернет дневников на Привет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-171400"/>
            <a:ext cx="7272808" cy="7071254"/>
          </a:xfrm>
          <a:prstGeom prst="rect">
            <a:avLst/>
          </a:prstGeom>
          <a:noFill/>
        </p:spPr>
      </p:pic>
      <p:sp>
        <p:nvSpPr>
          <p:cNvPr id="6" name="Блок-схема: узел 5"/>
          <p:cNvSpPr/>
          <p:nvPr/>
        </p:nvSpPr>
        <p:spPr>
          <a:xfrm>
            <a:off x="3203848" y="2132856"/>
            <a:ext cx="2448272" cy="2376264"/>
          </a:xfrm>
          <a:prstGeom prst="flowChartConnecto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Счастливая семья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нимация горящей свечи...Свеча горела на столе,свеча горела. Обсуждение на LiveInternet - Российский Сервис Онлайн-Дневников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188640"/>
            <a:ext cx="6624736" cy="6465600"/>
          </a:xfrm>
          <a:prstGeom prst="rect">
            <a:avLst/>
          </a:prstGeom>
          <a:noFill/>
        </p:spPr>
      </p:pic>
      <p:pic>
        <p:nvPicPr>
          <p:cNvPr id="4" name="Array+-+милая...для+тебя(music.nur.kz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997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Большая семья в осеннем парке. Мать, отец, бабушка, дедушка …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692696"/>
            <a:ext cx="8316416" cy="55442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71600" y="3212976"/>
            <a:ext cx="7534672" cy="84124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Спасибо за внимание !</a:t>
            </a:r>
            <a:endParaRPr lang="ru-RU" sz="4400" dirty="0"/>
          </a:p>
        </p:txBody>
      </p:sp>
      <p:pic>
        <p:nvPicPr>
          <p:cNvPr id="5" name="Picture 2" descr="Блоги - Привет.ру - Интересы и обсуждения пользователей интернет дневников на Привет.р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0"/>
            <a:ext cx="3051361" cy="29667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6" name="Picture 4" descr="Семейный портрет. 1852 - Славянский Федор Михайлович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48064" y="2924944"/>
            <a:ext cx="2952328" cy="3217281"/>
          </a:xfrm>
          <a:prstGeom prst="rect">
            <a:avLst/>
          </a:prstGeom>
          <a:noFill/>
        </p:spPr>
      </p:pic>
      <p:pic>
        <p:nvPicPr>
          <p:cNvPr id="115718" name="Picture 6" descr="Фернандо Алонсо (20.07.2013 - 30.11.2013) - Страница 746 - Архив - Форумы на F1News.Ru - Страница 74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95536" y="3140968"/>
            <a:ext cx="4392488" cy="2914857"/>
          </a:xfrm>
          <a:prstGeom prst="rect">
            <a:avLst/>
          </a:prstGeom>
          <a:noFill/>
        </p:spPr>
      </p:pic>
      <p:pic>
        <p:nvPicPr>
          <p:cNvPr id="115714" name="Picture 2" descr="Картина Сенокос А.А.Пластов Сочинение :: torrentlik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88640"/>
            <a:ext cx="2664296" cy="2730903"/>
          </a:xfrm>
          <a:prstGeom prst="rect">
            <a:avLst/>
          </a:prstGeom>
          <a:noFill/>
        </p:spPr>
      </p:pic>
      <p:pic>
        <p:nvPicPr>
          <p:cNvPr id="115720" name="Picture 8" descr="Иванов Сергей Васильевич - Семья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3568" y="116632"/>
            <a:ext cx="4392488" cy="2884338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251520" y="6016752"/>
            <a:ext cx="8686800" cy="841248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Взаимоотношения в семье</a:t>
            </a:r>
            <a:endParaRPr lang="ru-RU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51720" y="5157192"/>
            <a:ext cx="5040560" cy="1224136"/>
          </a:xfrm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smtClean="0"/>
              <a:t>«Бабка»</a:t>
            </a:r>
            <a:endParaRPr lang="ru-RU" sz="4900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467544" y="4437112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Валентина Осеева</a:t>
            </a:r>
            <a:endParaRPr lang="ru-RU" sz="4000" b="1" dirty="0"/>
          </a:p>
        </p:txBody>
      </p:sp>
      <p:pic>
        <p:nvPicPr>
          <p:cNvPr id="114690" name="Picture 2" descr="Знаменательные даты апреля - 28 Апреля 2013 - МБ ДОУ &quot;Детски…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548680"/>
            <a:ext cx="3096344" cy="41723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620688"/>
            <a:ext cx="6624736" cy="883568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Главные герои</a:t>
            </a:r>
            <a:endParaRPr lang="ru-RU" sz="4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11560" y="2564904"/>
            <a:ext cx="2160240" cy="1058416"/>
          </a:xfrm>
          <a:prstGeom prst="roundRect">
            <a:avLst/>
          </a:prstGeom>
          <a:solidFill>
            <a:srgbClr val="E292D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бабка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635896" y="2564904"/>
            <a:ext cx="2232248" cy="1008112"/>
          </a:xfrm>
          <a:prstGeom prst="roundRect">
            <a:avLst/>
          </a:prstGeom>
          <a:solidFill>
            <a:srgbClr val="7EEA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родители</a:t>
            </a:r>
            <a:endParaRPr lang="ru-RU" sz="36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516216" y="2564904"/>
            <a:ext cx="2232248" cy="1058416"/>
          </a:xfrm>
          <a:prstGeom prst="round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</a:rPr>
              <a:t>Борька</a:t>
            </a:r>
            <a:endParaRPr lang="ru-RU" sz="36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179512" y="5301208"/>
            <a:ext cx="3312368" cy="1080120"/>
          </a:xfrm>
          <a:prstGeom prst="roundRect">
            <a:avLst/>
          </a:prstGeom>
          <a:solidFill>
            <a:srgbClr val="B7DF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познакомьтесь </a:t>
            </a:r>
            <a:r>
              <a:rPr lang="ru-RU" sz="2800" b="1" dirty="0">
                <a:solidFill>
                  <a:srgbClr val="002060"/>
                </a:solidFill>
              </a:rPr>
              <a:t>с </a:t>
            </a:r>
            <a:r>
              <a:rPr lang="ru-RU" sz="2800" b="1" dirty="0" smtClean="0">
                <a:solidFill>
                  <a:srgbClr val="002060"/>
                </a:solidFill>
              </a:rPr>
              <a:t>произведением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627784" y="4005064"/>
            <a:ext cx="3312368" cy="1202432"/>
          </a:xfrm>
          <a:prstGeom prst="roundRect">
            <a:avLst/>
          </a:prstGeom>
          <a:solidFill>
            <a:srgbClr val="B7DF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постарайтесь </a:t>
            </a:r>
            <a:r>
              <a:rPr lang="ru-RU" sz="2800" b="1" dirty="0">
                <a:solidFill>
                  <a:srgbClr val="002060"/>
                </a:solidFill>
              </a:rPr>
              <a:t>представить </a:t>
            </a:r>
            <a:r>
              <a:rPr lang="ru-RU" sz="2800" b="1" dirty="0" smtClean="0">
                <a:solidFill>
                  <a:srgbClr val="002060"/>
                </a:solidFill>
              </a:rPr>
              <a:t>героя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355976" y="2420888"/>
            <a:ext cx="3312368" cy="1274440"/>
          </a:xfrm>
          <a:prstGeom prst="roundRect">
            <a:avLst/>
          </a:prstGeom>
          <a:solidFill>
            <a:srgbClr val="B7DF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подберите </a:t>
            </a:r>
            <a:r>
              <a:rPr lang="ru-RU" sz="2400" b="1" dirty="0">
                <a:solidFill>
                  <a:srgbClr val="002060"/>
                </a:solidFill>
              </a:rPr>
              <a:t>подходящие черты характера для героя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940152" y="764704"/>
            <a:ext cx="3203848" cy="1130424"/>
          </a:xfrm>
          <a:prstGeom prst="roundRect">
            <a:avLst/>
          </a:prstGeom>
          <a:solidFill>
            <a:srgbClr val="B7DF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докажите </a:t>
            </a:r>
            <a:r>
              <a:rPr lang="ru-RU" sz="2400" b="1" dirty="0">
                <a:solidFill>
                  <a:srgbClr val="002060"/>
                </a:solidFill>
              </a:rPr>
              <a:t>свое мнение примерами из текста</a:t>
            </a:r>
          </a:p>
        </p:txBody>
      </p:sp>
      <p:sp>
        <p:nvSpPr>
          <p:cNvPr id="9" name="Блок-схема: узел 8"/>
          <p:cNvSpPr/>
          <p:nvPr/>
        </p:nvSpPr>
        <p:spPr>
          <a:xfrm>
            <a:off x="899592" y="4653136"/>
            <a:ext cx="864096" cy="601216"/>
          </a:xfrm>
          <a:prstGeom prst="flowChartConnector">
            <a:avLst/>
          </a:prstGeom>
          <a:solidFill>
            <a:srgbClr val="B7DF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</a:rPr>
              <a:t>1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14" name="Блок-схема: узел 13"/>
          <p:cNvSpPr/>
          <p:nvPr/>
        </p:nvSpPr>
        <p:spPr>
          <a:xfrm>
            <a:off x="6948264" y="116632"/>
            <a:ext cx="864096" cy="601216"/>
          </a:xfrm>
          <a:prstGeom prst="flowChartConnector">
            <a:avLst/>
          </a:prstGeom>
          <a:solidFill>
            <a:srgbClr val="B7DF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5" name="Блок-схема: узел 14"/>
          <p:cNvSpPr/>
          <p:nvPr/>
        </p:nvSpPr>
        <p:spPr>
          <a:xfrm>
            <a:off x="4572000" y="1772816"/>
            <a:ext cx="864096" cy="601216"/>
          </a:xfrm>
          <a:prstGeom prst="flowChartConnector">
            <a:avLst/>
          </a:prstGeom>
          <a:solidFill>
            <a:srgbClr val="B7DF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6" name="Блок-схема: узел 15"/>
          <p:cNvSpPr/>
          <p:nvPr/>
        </p:nvSpPr>
        <p:spPr>
          <a:xfrm>
            <a:off x="2699792" y="3356992"/>
            <a:ext cx="864096" cy="601216"/>
          </a:xfrm>
          <a:prstGeom prst="flowChartConnector">
            <a:avLst/>
          </a:prstGeom>
          <a:solidFill>
            <a:srgbClr val="B7DF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7" name="Стрелка вправо 16"/>
          <p:cNvSpPr/>
          <p:nvPr/>
        </p:nvSpPr>
        <p:spPr>
          <a:xfrm rot="20335214">
            <a:off x="1822287" y="4502351"/>
            <a:ext cx="853353" cy="484632"/>
          </a:xfrm>
          <a:prstGeom prst="rightArrow">
            <a:avLst/>
          </a:prstGeom>
          <a:solidFill>
            <a:srgbClr val="B7DF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Стрелка вправо 17"/>
          <p:cNvSpPr/>
          <p:nvPr/>
        </p:nvSpPr>
        <p:spPr>
          <a:xfrm rot="20335214">
            <a:off x="5279401" y="1402088"/>
            <a:ext cx="831564" cy="484632"/>
          </a:xfrm>
          <a:prstGeom prst="rightArrow">
            <a:avLst/>
          </a:prstGeom>
          <a:solidFill>
            <a:srgbClr val="B7DF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трелка вправо 18"/>
          <p:cNvSpPr/>
          <p:nvPr/>
        </p:nvSpPr>
        <p:spPr>
          <a:xfrm rot="20335214">
            <a:off x="3551209" y="3202288"/>
            <a:ext cx="831565" cy="484632"/>
          </a:xfrm>
          <a:prstGeom prst="rightArrow">
            <a:avLst/>
          </a:prstGeom>
          <a:solidFill>
            <a:srgbClr val="B7DF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476672"/>
            <a:ext cx="7594104" cy="1872208"/>
          </a:xfrm>
        </p:spPr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3200" b="1" u="sng" dirty="0" smtClean="0"/>
              <a:t> Родители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420888"/>
            <a:ext cx="8280920" cy="2448272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Зять,    почему ты хотел отправить бабку в дом инвалидов?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Дочь, чувствуешь ли ты свою вину перед матерью?</a:t>
            </a:r>
            <a:br>
              <a:rPr lang="ru-RU" sz="2800" b="1" dirty="0" smtClean="0"/>
            </a:br>
            <a:r>
              <a:rPr lang="ru-RU" sz="2800" b="1" dirty="0" smtClean="0"/>
              <a:t> В чем она проявляется?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187624" y="764704"/>
            <a:ext cx="5760640" cy="12223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/>
              <a:t>Бабка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899592" y="2564904"/>
            <a:ext cx="7450088" cy="914400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Была ли ты счастлива дома?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99592" y="1124744"/>
            <a:ext cx="7162056" cy="12223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b="1" u="sng" dirty="0" smtClean="0"/>
              <a:t> Борька</a:t>
            </a:r>
            <a:r>
              <a:rPr lang="ru-RU" dirty="0" smtClean="0"/>
              <a:t>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381000" y="3212976"/>
            <a:ext cx="8458200" cy="1152128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Как ты относишься к своей бабушке?</a:t>
            </a:r>
          </a:p>
          <a:p>
            <a:r>
              <a:rPr lang="ru-RU" sz="2800" b="1" dirty="0" smtClean="0"/>
              <a:t> О чем ты сожалеешь?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>
          <a:xfrm>
            <a:off x="1547664" y="1484784"/>
            <a:ext cx="6552728" cy="3168352"/>
          </a:xfrm>
        </p:spPr>
        <p:txBody>
          <a:bodyPr>
            <a:normAutofit fontScale="92500" lnSpcReduction="10000"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На что и клад, коли в семье лад.  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Кто родителей почитает, тот во веки</a:t>
            </a:r>
          </a:p>
          <a:p>
            <a:r>
              <a:rPr lang="ru-RU" sz="2800" b="1" dirty="0" smtClean="0">
                <a:solidFill>
                  <a:srgbClr val="002060"/>
                </a:solidFill>
              </a:rPr>
              <a:t> не погибает.  </a:t>
            </a:r>
          </a:p>
          <a:p>
            <a:endParaRPr lang="ru-RU" sz="2800" b="1" dirty="0" smtClean="0">
              <a:solidFill>
                <a:srgbClr val="002060"/>
              </a:solidFill>
            </a:endParaRPr>
          </a:p>
          <a:p>
            <a:r>
              <a:rPr lang="ru-RU" sz="2800" b="1" dirty="0" smtClean="0">
                <a:solidFill>
                  <a:srgbClr val="002060"/>
                </a:solidFill>
              </a:rPr>
              <a:t>Детки хороши – отцу, матери венец,  худы – отцу матери конец.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772</TotalTime>
  <Words>249</Words>
  <Application>Microsoft Office PowerPoint</Application>
  <PresentationFormat>Экран (4:3)</PresentationFormat>
  <Paragraphs>61</Paragraphs>
  <Slides>19</Slides>
  <Notes>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Трек</vt:lpstr>
      <vt:lpstr>Добрый день!</vt:lpstr>
      <vt:lpstr>Взаимоотношения в семье</vt:lpstr>
      <vt:lpstr> «Бабка»</vt:lpstr>
      <vt:lpstr>Главные герои</vt:lpstr>
      <vt:lpstr>Слайд 5</vt:lpstr>
      <vt:lpstr>  Родители  </vt:lpstr>
      <vt:lpstr> Бабка  </vt:lpstr>
      <vt:lpstr>  Борька  </vt:lpstr>
      <vt:lpstr>Слайд 9</vt:lpstr>
      <vt:lpstr>физкультминутка</vt:lpstr>
      <vt:lpstr> « Внук»</vt:lpstr>
      <vt:lpstr>Слайд 12</vt:lpstr>
      <vt:lpstr>пятая заповедь Закона Божия: </vt:lpstr>
      <vt:lpstr>Проект « Чти отца твоего и матерь твою»   Нужно: </vt:lpstr>
      <vt:lpstr>Слайд 15</vt:lpstr>
      <vt:lpstr>Слайд 16</vt:lpstr>
      <vt:lpstr>Слайд 17</vt:lpstr>
      <vt:lpstr>Слайд 18</vt:lpstr>
      <vt:lpstr>Спасибо за внимание !</vt:lpstr>
    </vt:vector>
  </TitlesOfParts>
  <Company>RePack by SPecialiST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Вадим</dc:creator>
  <cp:lastModifiedBy>юрик</cp:lastModifiedBy>
  <cp:revision>81</cp:revision>
  <dcterms:created xsi:type="dcterms:W3CDTF">2015-03-08T11:03:12Z</dcterms:created>
  <dcterms:modified xsi:type="dcterms:W3CDTF">2016-02-01T19:18:22Z</dcterms:modified>
</cp:coreProperties>
</file>